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3"/>
  </p:notesMasterIdLst>
  <p:sldIdLst>
    <p:sldId id="256" r:id="rId5"/>
    <p:sldId id="267" r:id="rId6"/>
    <p:sldId id="268" r:id="rId7"/>
    <p:sldId id="269" r:id="rId8"/>
    <p:sldId id="270" r:id="rId9"/>
    <p:sldId id="271" r:id="rId10"/>
    <p:sldId id="272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01/03/2022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practices and lifestyles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values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2275" y="683623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Remembering the events of the Last Supper is so important for most Christians that they take Communion regularly.</a:t>
            </a:r>
          </a:p>
          <a:p>
            <a:r>
              <a:rPr lang="en-US" sz="2400" dirty="0" smtClean="0">
                <a:latin typeface="Comic Sans MS" panose="030F0702030302020204" pitchFamily="66" charset="0"/>
              </a:rPr>
              <a:t>What </a:t>
            </a:r>
            <a:r>
              <a:rPr lang="en-US" sz="2400" dirty="0">
                <a:latin typeface="Comic Sans MS" panose="030F0702030302020204" pitchFamily="66" charset="0"/>
              </a:rPr>
              <a:t>links can you make between the Last Supper and Holy Communion?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last supper and commun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685" y="3740770"/>
            <a:ext cx="6460580" cy="311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73337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6149" y="670560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For Christians, Communion is one of the most important meals that they share together.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 is a time to reflect on what they have done wrong and to ask forgiveness from God.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It is also a time of thanksgiving when Christians remember what Jesus did on the cross and how he showed God’s love for the world by suffering and dying. </a:t>
            </a:r>
          </a:p>
        </p:txBody>
      </p:sp>
      <p:pic>
        <p:nvPicPr>
          <p:cNvPr id="2050" name="Picture 2" descr="Image result for holy communion in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511" y="3645478"/>
            <a:ext cx="5146675" cy="321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279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6149" y="657497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Before taking the bread and wine in the Communion service, Christians will think about any wrong things they may have done and say sorry to God.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is called confession.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Catholic Christians may do this with the help of their priest. </a:t>
            </a:r>
          </a:p>
        </p:txBody>
      </p:sp>
      <p:pic>
        <p:nvPicPr>
          <p:cNvPr id="3074" name="Picture 2" descr="Image result for confess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049" y="3114675"/>
            <a:ext cx="51816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83223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For example: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905000"/>
            <a:ext cx="8915400" cy="4809308"/>
          </a:xfrm>
        </p:spPr>
        <p:txBody>
          <a:bodyPr>
            <a:no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Almighty God, our heavenly Father,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we have sinned against you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and against our neighbour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in thought and word and deed,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through negligence, through weakness,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through our own deliberate fault.</a:t>
            </a:r>
          </a:p>
          <a:p>
            <a:r>
              <a:rPr lang="en-GB" sz="2000" dirty="0">
                <a:latin typeface="Comic Sans MS" panose="030F0702030302020204" pitchFamily="66" charset="0"/>
              </a:rPr>
              <a:t>We are truly sorry,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and repent of all our sins.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For the sake of your Son, Jesus Christ,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who died for us,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forgive us all that is past;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and grant that we may serve you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in newness of life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to the glory of your name.</a:t>
            </a:r>
            <a:br>
              <a:rPr lang="en-GB" sz="2000" dirty="0">
                <a:latin typeface="Comic Sans MS" panose="030F0702030302020204" pitchFamily="66" charset="0"/>
              </a:rPr>
            </a:br>
            <a:r>
              <a:rPr lang="en-GB" sz="2000" dirty="0">
                <a:latin typeface="Comic Sans MS" panose="030F0702030302020204" pitchFamily="66" charset="0"/>
              </a:rPr>
              <a:t>Amen. </a:t>
            </a:r>
          </a:p>
        </p:txBody>
      </p:sp>
      <p:pic>
        <p:nvPicPr>
          <p:cNvPr id="4100" name="Picture 4" descr="Image result for praying h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595" y="1905000"/>
            <a:ext cx="3827326" cy="458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2198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670560"/>
            <a:ext cx="8915400" cy="3777622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Why do you think that Christians confess their sins and say sorry to God before taking Communion?</a:t>
            </a:r>
          </a:p>
        </p:txBody>
      </p:sp>
      <p:pic>
        <p:nvPicPr>
          <p:cNvPr id="5122" name="Picture 2" descr="Image result for confess s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76" y="3428999"/>
            <a:ext cx="65532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confess si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8382" y="1463040"/>
            <a:ext cx="4503618" cy="539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524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63087" y="566057"/>
            <a:ext cx="8915400" cy="3777622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Christians in Catholic and Orthodox churches believe that the consecrated  (holy) bread and wine used in communion become something very special and holy.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At the last Passover meal Jesus shared with His disciples, he said, “This is my body,” and “This is my blood.”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Catholic and Orthodox Christians believe this in a literal way – that the bread becomes Jesus’ actual body and the wine his actual blood.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In other (Protestant) churches, Christians believe that Jesus meant his words in a symbolic way – that the bread and wine are simply reminders of Jesus’ death. </a:t>
            </a:r>
          </a:p>
        </p:txBody>
      </p:sp>
      <p:pic>
        <p:nvPicPr>
          <p:cNvPr id="6146" name="Picture 2" descr="Image result for bread and wine commun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588" y="4667794"/>
            <a:ext cx="4380411" cy="2190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276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455825"/>
              </p:ext>
            </p:extLst>
          </p:nvPr>
        </p:nvGraphicFramePr>
        <p:xfrm>
          <a:off x="220716" y="0"/>
          <a:ext cx="11971284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0428">
                  <a:extLst>
                    <a:ext uri="{9D8B030D-6E8A-4147-A177-3AD203B41FA5}">
                      <a16:colId xmlns:a16="http://schemas.microsoft.com/office/drawing/2014/main" val="301273604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3476109582"/>
                    </a:ext>
                  </a:extLst>
                </a:gridCol>
                <a:gridCol w="3990428">
                  <a:extLst>
                    <a:ext uri="{9D8B030D-6E8A-4147-A177-3AD203B41FA5}">
                      <a16:colId xmlns:a16="http://schemas.microsoft.com/office/drawing/2014/main" val="1446775529"/>
                    </a:ext>
                  </a:extLst>
                </a:gridCol>
              </a:tblGrid>
              <a:tr h="1760838"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Paddling</a:t>
                      </a:r>
                    </a:p>
                    <a:p>
                      <a:endParaRPr lang="en-GB" sz="2000" b="0" kern="12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Snorkelling</a:t>
                      </a:r>
                    </a:p>
                    <a:p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Diving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00373932"/>
                  </a:ext>
                </a:extLst>
              </a:tr>
              <a:tr h="5097162">
                <a:tc>
                  <a:txBody>
                    <a:bodyPr/>
                    <a:lstStyle/>
                    <a:p>
                      <a:r>
                        <a:rPr lang="en-GB" sz="2000" b="0" i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How do Christians remember the events of the Last Supper?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2000" b="0" i="0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How does Communion help Christians to remember the events of the Last Supper?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2000" b="0" i="0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2000" b="1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2000" b="0" i="0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Do all Christians share the same beliefs about the bread and wine at Communion?</a:t>
                      </a:r>
                      <a:endParaRPr lang="en-GB" sz="2000" b="1" i="0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GB" sz="2000" b="0" i="0" u="none" kern="12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Christians believe Communion helps them to remember the Last Supper. Do you agree? </a:t>
                      </a:r>
                    </a:p>
                    <a:p>
                      <a:pPr marL="0" indent="0">
                        <a:buFontTx/>
                        <a:buNone/>
                      </a:pPr>
                      <a:endParaRPr lang="en-GB" sz="2000" b="0" i="0" u="none" kern="12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en-GB" sz="2000" b="1" i="0" u="none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Red Pen: </a:t>
                      </a:r>
                      <a:r>
                        <a:rPr lang="en-GB" sz="2000" b="0" i="0" u="none" kern="1200" baseline="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Christians may take Communion every week. Why do you think they would want to do this so often?</a:t>
                      </a:r>
                      <a:endParaRPr lang="en-GB" sz="2000" b="1" i="0" u="none" kern="1200" baseline="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6103788"/>
                  </a:ext>
                </a:extLst>
              </a:tr>
            </a:tbl>
          </a:graphicData>
        </a:graphic>
      </p:graphicFrame>
      <p:pic>
        <p:nvPicPr>
          <p:cNvPr id="1026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8" t="19212" r="57764" b="52567"/>
          <a:stretch/>
        </p:blipFill>
        <p:spPr bwMode="auto">
          <a:xfrm>
            <a:off x="2328203" y="0"/>
            <a:ext cx="1688123" cy="1688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07" t="40143" r="29254" b="40749"/>
          <a:stretch/>
        </p:blipFill>
        <p:spPr bwMode="auto">
          <a:xfrm>
            <a:off x="4867422" y="432538"/>
            <a:ext cx="2575560" cy="125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assessment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10" t="69775" r="7871" b="8304"/>
          <a:stretch/>
        </p:blipFill>
        <p:spPr bwMode="auto">
          <a:xfrm>
            <a:off x="9228406" y="546470"/>
            <a:ext cx="2082018" cy="1155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Image result for last supper and commun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8651" y="4359979"/>
            <a:ext cx="5177246" cy="2498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holy communion in church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354" y="4354798"/>
            <a:ext cx="4010297" cy="2503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601467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51C2163-512C-4B9C-9E69-B688D17252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8BD95A5-8E0B-49E0-B6F8-4921EAD02C2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ED7713C-4515-4BD3-A35A-C67BE506EB1C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933c73ff-1f47-478d-836a-52d41c4c8390"/>
    <ds:schemaRef ds:uri="b7193443-4924-4c98-83f1-322a08f1315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510</TotalTime>
  <Words>367</Words>
  <Application>Microsoft Office PowerPoint</Application>
  <PresentationFormat>Widescreen</PresentationFormat>
  <Paragraphs>28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For example: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Rachael Norman</cp:lastModifiedBy>
  <cp:revision>10</cp:revision>
  <dcterms:created xsi:type="dcterms:W3CDTF">2020-02-27T08:09:31Z</dcterms:created>
  <dcterms:modified xsi:type="dcterms:W3CDTF">2022-03-01T18:12:43Z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