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315" r:id="rId12"/>
    <p:sldId id="316" r:id="rId13"/>
    <p:sldId id="297" r:id="rId14"/>
    <p:sldId id="298" r:id="rId15"/>
    <p:sldId id="306" r:id="rId16"/>
    <p:sldId id="299" r:id="rId17"/>
    <p:sldId id="307" r:id="rId18"/>
    <p:sldId id="308" r:id="rId19"/>
    <p:sldId id="309" r:id="rId20"/>
    <p:sldId id="304" r:id="rId21"/>
    <p:sldId id="310" r:id="rId22"/>
    <p:sldId id="311" r:id="rId23"/>
    <p:sldId id="312" r:id="rId24"/>
    <p:sldId id="305" r:id="rId25"/>
    <p:sldId id="313" r:id="rId26"/>
    <p:sldId id="314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1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70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18.png"/><Relationship Id="rId5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C2CE11-7E96-4C76-A04D-1A2292533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6883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1639" y="128127"/>
            <a:ext cx="9507277" cy="660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88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5928" y="132890"/>
            <a:ext cx="9535856" cy="659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77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Circle the multiples of 5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12      35      40      57      95      70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15 cubes.</a:t>
            </a:r>
          </a:p>
          <a:p>
            <a:pPr lvl="0"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How many groups of 3 are there?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is an array.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groups of 4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779" y="2161427"/>
            <a:ext cx="6544800" cy="906203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4236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9664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5093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521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950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4259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9688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5116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0545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3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1378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1402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Circle the multiples of 5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12      35      40      57      95      70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15 cubes.</a:t>
            </a:r>
          </a:p>
          <a:p>
            <a:pPr lvl="0"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How many groups of 3 are there?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is an array.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groups of 4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779" y="2161427"/>
            <a:ext cx="6544800" cy="906203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4236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9664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5093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521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950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4259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9688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5116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0545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3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1378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1402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0038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971148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117460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650680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498430" y="90475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6375174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448681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84922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2364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558878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375174" y="562129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69172" y="4387443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2450593" y="4381412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3545077" y="4375381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821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 animBg="1"/>
      <p:bldP spid="39" grpId="0" animBg="1"/>
      <p:bldP spid="40" grpId="0" animBg="1"/>
      <p:bldP spid="41" grpId="0" animBg="1"/>
      <p:bldP spid="42" grpId="0"/>
      <p:bldP spid="5" grpId="0" animBg="1"/>
      <p:bldP spid="44" grpId="0" animBg="1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709886" y="409635"/>
                <a:ext cx="7625490" cy="6001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Alex has 11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4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5 pots of 2 and 1 flower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remainder 1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If she plants 2 flowers in each pot.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886" y="409635"/>
                <a:ext cx="7625490" cy="6001643"/>
              </a:xfrm>
              <a:prstGeom prst="rect">
                <a:avLst/>
              </a:prstGeom>
              <a:blipFill>
                <a:blip r:embed="rId3"/>
                <a:stretch>
                  <a:fillRect l="-1599" t="-9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40946"/>
            <a:ext cx="1140722" cy="12993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4339"/>
            <a:ext cx="1140722" cy="12993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4151" y="315318"/>
            <a:ext cx="1393867" cy="9577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023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58017" y="369297"/>
                <a:ext cx="7755768" cy="5816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if Alex grouped her flowers into pots of 3?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3 pots of 3 and 2 flowers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remainder 2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remaining?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017" y="369297"/>
                <a:ext cx="7755768" cy="5816977"/>
              </a:xfrm>
              <a:prstGeom prst="rect">
                <a:avLst/>
              </a:prstGeom>
              <a:blipFill>
                <a:blip r:embed="rId5"/>
                <a:stretch>
                  <a:fillRect l="-1651" t="-1048" b="-20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1104" y="1913356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33948" y="2056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620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1092 0.21875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-0.01285 0.219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" y="1097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9254 0.18518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925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927 0.179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5139 0.19167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958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5399 0.1928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963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2917 0.218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7" grpId="0"/>
      <p:bldP spid="27" grpId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7523" y="40963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2 pots of 4 and 3 flowers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3</a:t>
                </a:r>
              </a:p>
              <a:p>
                <a:pPr lvl="0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remaining?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23" y="40963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2720985"/>
            <a:ext cx="1101510" cy="10280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863034" y="2707865"/>
            <a:ext cx="1124868" cy="104117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7512" y="350357"/>
            <a:ext cx="7875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if Alex grouped her flowers into pots of 4?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1104" y="1913356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533948" y="2056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73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809 0.12408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620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2622 0.1314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657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05139 0.14861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743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-0.15833 0.16829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185 L -0.04132 0.1548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763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5468 0.15833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791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1191 0.1317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55" y="657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4496 0.13889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9" grpId="0"/>
      <p:bldP spid="2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6787" y="483986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9631" y="49825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Dora has 13 counters.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She arranges her counters into equal groups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and has some counters remaining.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could Dora have arranged her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16411" y="37481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605411" y="34363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577502" y="390438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094411" y="359192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827301" y="44643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424411" y="455055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072411" y="32658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227272" y="37481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99211" y="31798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830285" y="41534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259301" y="405746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640411" y="36324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268811" y="43511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9711" y="1502437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groups of 2 and 1 remaining</a:t>
            </a:r>
          </a:p>
        </p:txBody>
      </p:sp>
      <p:sp>
        <p:nvSpPr>
          <p:cNvPr id="21" name="Oval 20"/>
          <p:cNvSpPr/>
          <p:nvPr/>
        </p:nvSpPr>
        <p:spPr>
          <a:xfrm>
            <a:off x="900411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00411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799534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799534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698657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698657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780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3597780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496903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96903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396027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96027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209768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900411" y="219317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315310" y="25288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819144" y="271526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2364025" y="214145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2657934" y="260093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2144812" y="26351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3834551" y="21626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4025961" y="265918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514086" y="26062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4952415" y="216920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5388634" y="25544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892468" y="273006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6295039" y="20905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739711" y="3353043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groups of 3 and 1 remaining</a:t>
            </a:r>
          </a:p>
        </p:txBody>
      </p:sp>
      <p:sp>
        <p:nvSpPr>
          <p:cNvPr id="82" name="Oval 81"/>
          <p:cNvSpPr/>
          <p:nvPr/>
        </p:nvSpPr>
        <p:spPr>
          <a:xfrm>
            <a:off x="857892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1484320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857892" y="47504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1484320" y="47892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3245161" y="413611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3245161" y="473653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2580896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2580025" y="47448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4964027" y="413632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4342048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4964027" y="47347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4342048" y="473924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6038810" y="41160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819144" y="5408206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groups of 4 and 1 remaining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Rectangle 98"/>
              <p:cNvSpPr/>
              <p:nvPr/>
            </p:nvSpPr>
            <p:spPr>
              <a:xfrm>
                <a:off x="5627576" y="1463983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9" name="Rectangle 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7576" y="1463983"/>
                <a:ext cx="2539478" cy="584775"/>
              </a:xfrm>
              <a:prstGeom prst="rect">
                <a:avLst/>
              </a:prstGeom>
              <a:blipFill>
                <a:blip r:embed="rId6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Rectangle 99"/>
              <p:cNvSpPr/>
              <p:nvPr/>
            </p:nvSpPr>
            <p:spPr>
              <a:xfrm>
                <a:off x="5595992" y="3322265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0" name="Rectangle 9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5992" y="3322265"/>
                <a:ext cx="2539478" cy="584775"/>
              </a:xfrm>
              <a:prstGeom prst="rect">
                <a:avLst/>
              </a:prstGeom>
              <a:blipFill>
                <a:blip r:embed="rId7"/>
                <a:stretch>
                  <a:fillRect l="-6235" t="-12500" r="-503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ectangle 100"/>
              <p:cNvSpPr/>
              <p:nvPr/>
            </p:nvSpPr>
            <p:spPr>
              <a:xfrm>
                <a:off x="5564294" y="5377428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1" name="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294" y="5377428"/>
                <a:ext cx="2539478" cy="584775"/>
              </a:xfrm>
              <a:prstGeom prst="rect">
                <a:avLst/>
              </a:prstGeom>
              <a:blipFill>
                <a:blip r:embed="rId8"/>
                <a:stretch>
                  <a:fillRect l="-6250" t="-12500" r="-52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8561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9" grpId="0"/>
      <p:bldP spid="100" grpId="0"/>
      <p:bldP spid="1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00411" y="10179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332411" y="150082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884288" y="194363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796657" y="10313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1764411" y="19515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884288" y="2633199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groups of 5 and 3 remaining</a:t>
            </a:r>
          </a:p>
        </p:txBody>
      </p:sp>
      <p:sp>
        <p:nvSpPr>
          <p:cNvPr id="82" name="Oval 81"/>
          <p:cNvSpPr/>
          <p:nvPr/>
        </p:nvSpPr>
        <p:spPr>
          <a:xfrm>
            <a:off x="900411" y="350750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900411" y="404306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900411" y="457861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746195" y="5297325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groups of 6 and 1 remaining</a:t>
            </a:r>
          </a:p>
        </p:txBody>
      </p:sp>
      <p:sp>
        <p:nvSpPr>
          <p:cNvPr id="52" name="Oval 51"/>
          <p:cNvSpPr/>
          <p:nvPr/>
        </p:nvSpPr>
        <p:spPr>
          <a:xfrm>
            <a:off x="5344154" y="1218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344154" y="168864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5889365" y="1434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3114221" y="1002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3546221" y="148531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3098098" y="192812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4010467" y="101588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3978221" y="193605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484811" y="350459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484811" y="404015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1484811" y="457571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3123645" y="351372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/>
          <p:cNvSpPr/>
          <p:nvPr/>
        </p:nvSpPr>
        <p:spPr>
          <a:xfrm>
            <a:off x="3123645" y="40492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3123645" y="458483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3708045" y="351081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3708045" y="404637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3708045" y="458193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5336460" y="345297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Rectangle 111"/>
              <p:cNvSpPr/>
              <p:nvPr/>
            </p:nvSpPr>
            <p:spPr>
              <a:xfrm>
                <a:off x="5602652" y="2647488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3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2" name="Rectangle 1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2652" y="2647488"/>
                <a:ext cx="2539478" cy="584775"/>
              </a:xfrm>
              <a:prstGeom prst="rect">
                <a:avLst/>
              </a:prstGeom>
              <a:blipFill>
                <a:blip r:embed="rId6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Rectangle 112"/>
              <p:cNvSpPr/>
              <p:nvPr/>
            </p:nvSpPr>
            <p:spPr>
              <a:xfrm>
                <a:off x="5524356" y="5297325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3" name="Rectangle 1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4356" y="5297325"/>
                <a:ext cx="2539478" cy="584775"/>
              </a:xfrm>
              <a:prstGeom prst="rect">
                <a:avLst/>
              </a:prstGeom>
              <a:blipFill>
                <a:blip r:embed="rId7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1626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67" grpId="0" animBg="1"/>
      <p:bldP spid="68" grpId="0" animBg="1"/>
      <p:bldP spid="69" grpId="0" animBg="1"/>
      <p:bldP spid="82" grpId="0" animBg="1"/>
      <p:bldP spid="83" grpId="0" animBg="1"/>
      <p:bldP spid="84" grpId="0" animBg="1"/>
      <p:bldP spid="52" grpId="0" animBg="1"/>
      <p:bldP spid="53" grpId="0" animBg="1"/>
      <p:bldP spid="95" grpId="0" animBg="1"/>
      <p:bldP spid="96" grpId="0" animBg="1"/>
      <p:bldP spid="97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812" y="73125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82734" y="3229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633" y="252924"/>
            <a:ext cx="1349655" cy="1533528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244954" y="779676"/>
            <a:ext cx="4364851" cy="722553"/>
          </a:xfrm>
          <a:prstGeom prst="wedgeRoundRectCallout">
            <a:avLst>
              <a:gd name="adj1" fmla="val -59066"/>
              <a:gd name="adj2" fmla="val 11474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11196" y="879694"/>
            <a:ext cx="4232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19 divided by 5 is equal to 3 r 4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285" y="3314827"/>
            <a:ext cx="1439017" cy="1007312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062427" y="3379583"/>
            <a:ext cx="4364851" cy="722553"/>
          </a:xfrm>
          <a:prstGeom prst="wedgeRoundRectCallout">
            <a:avLst>
              <a:gd name="adj1" fmla="val 59447"/>
              <a:gd name="adj2" fmla="val 11473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166644" y="3490638"/>
            <a:ext cx="4232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 divided by 5 is equal to 3 r 5</a:t>
            </a:r>
          </a:p>
        </p:txBody>
      </p:sp>
      <p:sp>
        <p:nvSpPr>
          <p:cNvPr id="27" name="Oval 26"/>
          <p:cNvSpPr/>
          <p:nvPr/>
        </p:nvSpPr>
        <p:spPr>
          <a:xfrm>
            <a:off x="993767" y="182866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425767" y="231157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977644" y="275438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890013" y="184214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857767" y="276231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211510" y="264628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183009" y="23705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691739" y="210467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725652" y="18131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157652" y="22960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709529" y="27388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621898" y="182663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589652" y="27468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665780" y="264907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451124" y="1824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883124" y="230734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435001" y="27501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47370" y="183791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315124" y="27580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014867" y="43453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1446867" y="48282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998744" y="52710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911113" y="435883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878867" y="52790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746752" y="432985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178752" y="481275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730629" y="525556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3642998" y="43433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610752" y="52635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472224" y="434113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04224" y="482403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56101" y="526685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368470" y="435460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36224" y="527478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098302" y="49623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121992" y="492458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6666302" y="47753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6553992" y="529861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7589878" y="481658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913495" y="1761322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ounded Rectangle 70"/>
          <p:cNvSpPr/>
          <p:nvPr/>
        </p:nvSpPr>
        <p:spPr>
          <a:xfrm>
            <a:off x="2622855" y="1740568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Rounded Rectangle 71"/>
          <p:cNvSpPr/>
          <p:nvPr/>
        </p:nvSpPr>
        <p:spPr>
          <a:xfrm>
            <a:off x="4352110" y="1721924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ounded Rectangle 72"/>
          <p:cNvSpPr/>
          <p:nvPr/>
        </p:nvSpPr>
        <p:spPr>
          <a:xfrm>
            <a:off x="4397295" y="426474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Rounded Rectangle 73"/>
          <p:cNvSpPr/>
          <p:nvPr/>
        </p:nvSpPr>
        <p:spPr>
          <a:xfrm>
            <a:off x="2641151" y="425965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Rounded Rectangle 74"/>
          <p:cNvSpPr/>
          <p:nvPr/>
        </p:nvSpPr>
        <p:spPr>
          <a:xfrm>
            <a:off x="927122" y="4255965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Rounded Rectangle 75"/>
          <p:cNvSpPr/>
          <p:nvPr/>
        </p:nvSpPr>
        <p:spPr>
          <a:xfrm>
            <a:off x="6118828" y="425965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990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0.00173 -0.09074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4537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00989 -0.08611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-4306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4045 -0.00209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-116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05313 0.06828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2" grpId="0" animBg="1"/>
      <p:bldP spid="23" grpId="0"/>
      <p:bldP spid="25" grpId="0" animBg="1"/>
      <p:bldP spid="26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5" grpId="1" animBg="1"/>
      <p:bldP spid="66" grpId="0" animBg="1"/>
      <p:bldP spid="66" grpId="1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86535" y="409635"/>
                <a:ext cx="7625490" cy="78483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counters to complete the following divisions.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do you notice?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35" y="409635"/>
                <a:ext cx="7625490" cy="7848302"/>
              </a:xfrm>
              <a:prstGeom prst="rect">
                <a:avLst/>
              </a:prstGeom>
              <a:blipFill>
                <a:blip r:embed="rId5"/>
                <a:stretch>
                  <a:fillRect l="-1599" t="-6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9154" y="5206539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51998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71182" y="2085473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71182" y="2960035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2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09312" y="1905770"/>
            <a:ext cx="4737822" cy="796570"/>
            <a:chOff x="2909312" y="2002022"/>
            <a:chExt cx="4737822" cy="796570"/>
          </a:xfrm>
        </p:grpSpPr>
        <p:sp>
          <p:nvSpPr>
            <p:cNvPr id="9" name="Oval 8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7" name="Rounded Rectangle 66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909312" y="2810363"/>
            <a:ext cx="4737822" cy="796570"/>
            <a:chOff x="2909312" y="2002022"/>
            <a:chExt cx="4737822" cy="796570"/>
          </a:xfrm>
        </p:grpSpPr>
        <p:sp>
          <p:nvSpPr>
            <p:cNvPr id="72" name="Oval 71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Rounded Rectangle 92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8" name="Oval 97"/>
          <p:cNvSpPr/>
          <p:nvPr/>
        </p:nvSpPr>
        <p:spPr>
          <a:xfrm>
            <a:off x="7323134" y="3249369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9" name="Group 98"/>
          <p:cNvGrpSpPr/>
          <p:nvPr/>
        </p:nvGrpSpPr>
        <p:grpSpPr>
          <a:xfrm>
            <a:off x="2925354" y="3749622"/>
            <a:ext cx="4737822" cy="796570"/>
            <a:chOff x="2909312" y="2002022"/>
            <a:chExt cx="4737822" cy="796570"/>
          </a:xfrm>
        </p:grpSpPr>
        <p:sp>
          <p:nvSpPr>
            <p:cNvPr id="100" name="Oval 99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Oval 117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Oval 119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ounded Rectangle 120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2" name="Rounded Rectangle 121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3" name="Rounded Rectangle 122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4" name="Rounded Rectangle 123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5" name="Rounded Rectangle 124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6" name="Oval 125"/>
          <p:cNvSpPr/>
          <p:nvPr/>
        </p:nvSpPr>
        <p:spPr>
          <a:xfrm>
            <a:off x="7339176" y="4188628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7731214" y="3827965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TextBox 127"/>
          <p:cNvSpPr txBox="1"/>
          <p:nvPr/>
        </p:nvSpPr>
        <p:spPr>
          <a:xfrm>
            <a:off x="2047812" y="3818806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3</a:t>
            </a:r>
          </a:p>
        </p:txBody>
      </p:sp>
      <p:grpSp>
        <p:nvGrpSpPr>
          <p:cNvPr id="129" name="Group 128"/>
          <p:cNvGrpSpPr/>
          <p:nvPr/>
        </p:nvGrpSpPr>
        <p:grpSpPr>
          <a:xfrm>
            <a:off x="2918577" y="4641216"/>
            <a:ext cx="4737822" cy="796570"/>
            <a:chOff x="2909312" y="2002022"/>
            <a:chExt cx="4737822" cy="796570"/>
          </a:xfrm>
        </p:grpSpPr>
        <p:sp>
          <p:nvSpPr>
            <p:cNvPr id="130" name="Oval 129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Oval 133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Oval 135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Oval 139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Oval 141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Oval 145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Rounded Rectangle 150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2" name="Rounded Rectangle 151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3" name="Rounded Rectangle 152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4" name="Rounded Rectangle 153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5" name="Rounded Rectangle 154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6" name="Oval 155"/>
          <p:cNvSpPr/>
          <p:nvPr/>
        </p:nvSpPr>
        <p:spPr>
          <a:xfrm>
            <a:off x="7332399" y="5080222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/>
          <p:cNvSpPr/>
          <p:nvPr/>
        </p:nvSpPr>
        <p:spPr>
          <a:xfrm>
            <a:off x="7724437" y="4719559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/>
          <p:cNvSpPr/>
          <p:nvPr/>
        </p:nvSpPr>
        <p:spPr>
          <a:xfrm>
            <a:off x="7733291" y="5080222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ounded Rectangle 158"/>
          <p:cNvSpPr/>
          <p:nvPr/>
        </p:nvSpPr>
        <p:spPr>
          <a:xfrm>
            <a:off x="7305809" y="4650724"/>
            <a:ext cx="778673" cy="777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0" name="TextBox 159"/>
          <p:cNvSpPr txBox="1"/>
          <p:nvPr/>
        </p:nvSpPr>
        <p:spPr>
          <a:xfrm>
            <a:off x="1986890" y="4680687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42" grpId="0"/>
      <p:bldP spid="98" grpId="0" animBg="1"/>
      <p:bldP spid="126" grpId="0" animBg="1"/>
      <p:bldP spid="127" grpId="0" animBg="1"/>
      <p:bldP spid="128" grpId="0"/>
      <p:bldP spid="156" grpId="0" animBg="1"/>
      <p:bldP spid="157" grpId="0" animBg="1"/>
      <p:bldP spid="158" grpId="0" animBg="1"/>
      <p:bldP spid="159" grpId="0" animBg="1"/>
      <p:bldP spid="1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7523" y="354363"/>
            <a:ext cx="7625490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have some counters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counters do they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655" y="533523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68499" y="54779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1" name="Picture 160">
            <a:extLst>
              <a:ext uri="{FF2B5EF4-FFF2-40B4-BE49-F238E27FC236}">
                <a16:creationId xmlns:a16="http://schemas.microsoft.com/office/drawing/2014/main" id="{E06D8137-83B2-48D8-ACFE-22C2F7C55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155" y="2065175"/>
            <a:ext cx="1495958" cy="1784416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6349AEE9-BFA4-4679-AB48-41608E1FB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2" y="3077139"/>
            <a:ext cx="1495958" cy="1844791"/>
          </a:xfrm>
          <a:prstGeom prst="rect">
            <a:avLst/>
          </a:prstGeom>
        </p:spPr>
      </p:pic>
      <p:sp>
        <p:nvSpPr>
          <p:cNvPr id="163" name="Speech Bubble: Rectangle with Corners Rounded 33">
            <a:extLst>
              <a:ext uri="{FF2B5EF4-FFF2-40B4-BE49-F238E27FC236}">
                <a16:creationId xmlns:a16="http://schemas.microsoft.com/office/drawing/2014/main" id="{EA19D71E-B586-4249-A4CA-1062FBA5E2DF}"/>
              </a:ext>
            </a:extLst>
          </p:cNvPr>
          <p:cNvSpPr/>
          <p:nvPr/>
        </p:nvSpPr>
        <p:spPr>
          <a:xfrm>
            <a:off x="1812567" y="2315205"/>
            <a:ext cx="4903500" cy="919401"/>
          </a:xfrm>
          <a:prstGeom prst="wedgeRoundRectCallout">
            <a:avLst>
              <a:gd name="adj1" fmla="val 58382"/>
              <a:gd name="adj2" fmla="val 33989"/>
              <a:gd name="adj3" fmla="val 16667"/>
            </a:avLst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If I arrange the counters into groups of 5 there is 1 counter left over.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Speech Bubble: Rectangle with Corners Rounded 35">
            <a:extLst>
              <a:ext uri="{FF2B5EF4-FFF2-40B4-BE49-F238E27FC236}">
                <a16:creationId xmlns:a16="http://schemas.microsoft.com/office/drawing/2014/main" id="{3E48973B-070C-4C66-A970-24D861AF93CC}"/>
              </a:ext>
            </a:extLst>
          </p:cNvPr>
          <p:cNvSpPr/>
          <p:nvPr/>
        </p:nvSpPr>
        <p:spPr>
          <a:xfrm>
            <a:off x="2204496" y="3618567"/>
            <a:ext cx="5442637" cy="919401"/>
          </a:xfrm>
          <a:prstGeom prst="wedgeRoundRectCallout">
            <a:avLst>
              <a:gd name="adj1" fmla="val -59116"/>
              <a:gd name="adj2" fmla="val 1665"/>
              <a:gd name="adj3" fmla="val 16667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If I arrange the counters into groups of 8 there are 2 counters left over.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5" name="Picture 164">
            <a:extLst>
              <a:ext uri="{FF2B5EF4-FFF2-40B4-BE49-F238E27FC236}">
                <a16:creationId xmlns:a16="http://schemas.microsoft.com/office/drawing/2014/main" id="{4BDDD11B-0AB8-493E-9975-8A7D706C44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2809" y="823988"/>
            <a:ext cx="1495958" cy="1643541"/>
          </a:xfrm>
          <a:prstGeom prst="rect">
            <a:avLst/>
          </a:prstGeom>
        </p:spPr>
      </p:pic>
      <p:sp>
        <p:nvSpPr>
          <p:cNvPr id="166" name="Speech Bubble: Rectangle with Corners Rounded 36">
            <a:extLst>
              <a:ext uri="{FF2B5EF4-FFF2-40B4-BE49-F238E27FC236}">
                <a16:creationId xmlns:a16="http://schemas.microsoft.com/office/drawing/2014/main" id="{7BB4C75C-BBE2-4B59-AAE5-752356D7319F}"/>
              </a:ext>
            </a:extLst>
          </p:cNvPr>
          <p:cNvSpPr/>
          <p:nvPr/>
        </p:nvSpPr>
        <p:spPr>
          <a:xfrm>
            <a:off x="2251855" y="1088461"/>
            <a:ext cx="3164764" cy="919401"/>
          </a:xfrm>
          <a:prstGeom prst="wedgeRoundRectCallout">
            <a:avLst>
              <a:gd name="adj1" fmla="val -58837"/>
              <a:gd name="adj2" fmla="val 10783"/>
              <a:gd name="adj3" fmla="val 16667"/>
            </a:avLst>
          </a:prstGeom>
          <a:ln w="19050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fewer than 30 counters.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284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3" grpId="0" animBg="1"/>
      <p:bldP spid="164" grpId="0" animBg="1"/>
      <p:bldP spid="1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BDDD11B-0AB8-493E-9975-8A7D706C4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4821" y="995277"/>
            <a:ext cx="1495958" cy="164354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1" y="392706"/>
            <a:ext cx="626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counters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they have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sp>
        <p:nvSpPr>
          <p:cNvPr id="15" name="Speech Bubble: Rectangle with Corners Rounded 33">
            <a:extLst>
              <a:ext uri="{FF2B5EF4-FFF2-40B4-BE49-F238E27FC236}">
                <a16:creationId xmlns:a16="http://schemas.microsoft.com/office/drawing/2014/main" id="{EA19D71E-B586-4249-A4CA-1062FBA5E2DF}"/>
              </a:ext>
            </a:extLst>
          </p:cNvPr>
          <p:cNvSpPr/>
          <p:nvPr/>
        </p:nvSpPr>
        <p:spPr>
          <a:xfrm>
            <a:off x="1732281" y="1233446"/>
            <a:ext cx="3387681" cy="919401"/>
          </a:xfrm>
          <a:prstGeom prst="wedgeRoundRectCallout">
            <a:avLst>
              <a:gd name="adj1" fmla="val -54542"/>
              <a:gd name="adj2" fmla="val 29016"/>
              <a:gd name="adj3" fmla="val 16667"/>
            </a:avLst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fewer than </a:t>
            </a: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 counters.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peech Bubble: Rectangle with Corners Rounded 34">
            <a:extLst>
              <a:ext uri="{FF2B5EF4-FFF2-40B4-BE49-F238E27FC236}">
                <a16:creationId xmlns:a16="http://schemas.microsoft.com/office/drawing/2014/main" id="{4E13F11C-A769-4C9B-93CD-ED4DEF693FE9}"/>
              </a:ext>
            </a:extLst>
          </p:cNvPr>
          <p:cNvSpPr/>
          <p:nvPr/>
        </p:nvSpPr>
        <p:spPr>
          <a:xfrm>
            <a:off x="1732282" y="2205221"/>
            <a:ext cx="3403426" cy="1328023"/>
          </a:xfrm>
          <a:prstGeom prst="wedgeRoundRectCallout">
            <a:avLst>
              <a:gd name="adj1" fmla="val -54060"/>
              <a:gd name="adj2" fmla="val 20728"/>
              <a:gd name="adj3" fmla="val 16667"/>
            </a:avLst>
          </a:prstGeom>
          <a:ln w="190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If I arrange the counters into groups of 5 there is 1 counter left over.</a:t>
            </a:r>
          </a:p>
        </p:txBody>
      </p:sp>
      <p:sp>
        <p:nvSpPr>
          <p:cNvPr id="18" name="Speech Bubble: Rectangle with Corners Rounded 36">
            <a:extLst>
              <a:ext uri="{FF2B5EF4-FFF2-40B4-BE49-F238E27FC236}">
                <a16:creationId xmlns:a16="http://schemas.microsoft.com/office/drawing/2014/main" id="{7BB4C75C-BBE2-4B59-AAE5-752356D7319F}"/>
              </a:ext>
            </a:extLst>
          </p:cNvPr>
          <p:cNvSpPr/>
          <p:nvPr/>
        </p:nvSpPr>
        <p:spPr>
          <a:xfrm>
            <a:off x="1732282" y="3633123"/>
            <a:ext cx="3381302" cy="1328023"/>
          </a:xfrm>
          <a:prstGeom prst="wedgeRoundRectCallout">
            <a:avLst>
              <a:gd name="adj1" fmla="val -54782"/>
              <a:gd name="adj2" fmla="val 2059"/>
              <a:gd name="adj3" fmla="val 16667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If I arrange the counters into groups of 8 there are 2 counters left over.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63B75DA-7232-4D90-B738-2B3C416587F2}"/>
              </a:ext>
            </a:extLst>
          </p:cNvPr>
          <p:cNvSpPr/>
          <p:nvPr/>
        </p:nvSpPr>
        <p:spPr>
          <a:xfrm>
            <a:off x="5191050" y="708320"/>
            <a:ext cx="10575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D248664-7908-4C19-A821-2F5DBF5D87A6}"/>
              </a:ext>
            </a:extLst>
          </p:cNvPr>
          <p:cNvSpPr/>
          <p:nvPr/>
        </p:nvSpPr>
        <p:spPr>
          <a:xfrm>
            <a:off x="5415463" y="2460154"/>
            <a:ext cx="608690" cy="407251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: Rounded Corners 72">
            <a:extLst>
              <a:ext uri="{FF2B5EF4-FFF2-40B4-BE49-F238E27FC236}">
                <a16:creationId xmlns:a16="http://schemas.microsoft.com/office/drawing/2014/main" id="{DC66EB85-5377-4BAA-B659-59FEF766D563}"/>
              </a:ext>
            </a:extLst>
          </p:cNvPr>
          <p:cNvSpPr/>
          <p:nvPr/>
        </p:nvSpPr>
        <p:spPr>
          <a:xfrm>
            <a:off x="4791295" y="5186696"/>
            <a:ext cx="3420000" cy="91940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 create your own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puzzle like this?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6D8137-83B2-48D8-ACFE-22C2F7C55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1430" y="2018298"/>
            <a:ext cx="1495958" cy="17844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49AEE9-BFA4-4679-AB48-41608E1FB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741" y="3146943"/>
            <a:ext cx="1495958" cy="1844791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C63B75DA-7232-4D90-B738-2B3C416587F2}"/>
              </a:ext>
            </a:extLst>
          </p:cNvPr>
          <p:cNvSpPr/>
          <p:nvPr/>
        </p:nvSpPr>
        <p:spPr>
          <a:xfrm>
            <a:off x="5152317" y="3246765"/>
            <a:ext cx="105751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D248664-7908-4C19-A821-2F5DBF5D87A6}"/>
              </a:ext>
            </a:extLst>
          </p:cNvPr>
          <p:cNvSpPr/>
          <p:nvPr/>
        </p:nvSpPr>
        <p:spPr>
          <a:xfrm>
            <a:off x="5385947" y="4162480"/>
            <a:ext cx="608690" cy="407251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7790183" y="65337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7453537" y="653370"/>
            <a:ext cx="252000" cy="1473140"/>
            <a:chOff x="7354172" y="654316"/>
            <a:chExt cx="252000" cy="1473140"/>
          </a:xfrm>
        </p:grpSpPr>
        <p:sp>
          <p:nvSpPr>
            <p:cNvPr id="55" name="Oval 54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7123196" y="653370"/>
            <a:ext cx="252000" cy="1473140"/>
            <a:chOff x="7354172" y="654316"/>
            <a:chExt cx="252000" cy="1473140"/>
          </a:xfrm>
        </p:grpSpPr>
        <p:sp>
          <p:nvSpPr>
            <p:cNvPr id="62" name="Oval 61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814989" y="662298"/>
            <a:ext cx="252000" cy="1473140"/>
            <a:chOff x="7354172" y="654316"/>
            <a:chExt cx="252000" cy="1473140"/>
          </a:xfrm>
        </p:grpSpPr>
        <p:sp>
          <p:nvSpPr>
            <p:cNvPr id="68" name="Oval 67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501295" y="662298"/>
            <a:ext cx="252000" cy="1473140"/>
            <a:chOff x="7354172" y="654316"/>
            <a:chExt cx="252000" cy="1473140"/>
          </a:xfrm>
        </p:grpSpPr>
        <p:sp>
          <p:nvSpPr>
            <p:cNvPr id="74" name="Oval 73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178208" y="662298"/>
            <a:ext cx="252000" cy="1473140"/>
            <a:chOff x="7354172" y="654316"/>
            <a:chExt cx="252000" cy="1473140"/>
          </a:xfrm>
        </p:grpSpPr>
        <p:sp>
          <p:nvSpPr>
            <p:cNvPr id="80" name="Oval 79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5" name="Oval 84"/>
          <p:cNvSpPr/>
          <p:nvPr/>
        </p:nvSpPr>
        <p:spPr>
          <a:xfrm>
            <a:off x="7739424" y="259760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7740729" y="291261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7387342" y="2597600"/>
            <a:ext cx="252000" cy="2394583"/>
            <a:chOff x="7387342" y="2597600"/>
            <a:chExt cx="252000" cy="2394583"/>
          </a:xfrm>
        </p:grpSpPr>
        <p:sp>
          <p:nvSpPr>
            <p:cNvPr id="88" name="Oval 87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7009296" y="2597600"/>
            <a:ext cx="252000" cy="2394583"/>
            <a:chOff x="7387342" y="2597600"/>
            <a:chExt cx="252000" cy="2394583"/>
          </a:xfrm>
        </p:grpSpPr>
        <p:sp>
          <p:nvSpPr>
            <p:cNvPr id="98" name="Oval 97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6643580" y="2606840"/>
            <a:ext cx="252000" cy="2394583"/>
            <a:chOff x="7387342" y="2597600"/>
            <a:chExt cx="252000" cy="2394583"/>
          </a:xfrm>
        </p:grpSpPr>
        <p:sp>
          <p:nvSpPr>
            <p:cNvPr id="107" name="Oval 106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745379" y="5469851"/>
            <a:ext cx="626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/>
              </a:rPr>
              <a:t>They have 26 counters.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408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41" grpId="0" animBg="1"/>
      <p:bldP spid="43" grpId="0" animBg="1"/>
      <p:bldP spid="53" grpId="0" animBg="1"/>
      <p:bldP spid="2" grpId="0" animBg="1"/>
      <p:bldP spid="85" grpId="0" animBg="1"/>
      <p:bldP spid="8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7.4|5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0.6|1.8|0.9|0.7|0.5|0.9|0.8|7.4|0.5|7.3|1.6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9|4.4|0.6|1.6|0.5|1|0.5|9.3|1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7.6|2.1|0.6|2.1|0.5|10.3|2.8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4|0.4|0.3|0.4|0.4|0.7|4.1|0.8|5.5|0.5|0.4|0.4|2.1|2.9|0.8|7.4|0.8|0.7|2.6|3.1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0.5|3.6|2.6|0.7|2.2|0.6|1.8|1.3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|5.6|9.2|7.4|4.8|11.2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7|3|7.9|1.2|3.3|2|6.9|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6.3|6.1|6.5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3.1|5.4|2.7|3.1|3.1|1.3|2.8|1.8|5.1|2.5|14.6|8.2|4|7.1|0.8|3.5|2.6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E529B3-0C7E-48EA-ADFB-71E8BBC038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13355</TotalTime>
  <Words>453</Words>
  <Application>Microsoft Office PowerPoint</Application>
  <PresentationFormat>On-screen Show (4:3)</PresentationFormat>
  <Paragraphs>156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240</cp:revision>
  <dcterms:created xsi:type="dcterms:W3CDTF">2019-07-05T11:02:13Z</dcterms:created>
  <dcterms:modified xsi:type="dcterms:W3CDTF">2021-03-13T10:31:38Z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