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451" r:id="rId5"/>
    <p:sldId id="452" r:id="rId6"/>
    <p:sldId id="454" r:id="rId7"/>
    <p:sldId id="455" r:id="rId8"/>
    <p:sldId id="459" r:id="rId9"/>
    <p:sldId id="460" r:id="rId10"/>
    <p:sldId id="461" r:id="rId11"/>
    <p:sldId id="456" r:id="rId12"/>
    <p:sldId id="458" r:id="rId13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orient="horz" pos="3997">
          <p15:clr>
            <a:srgbClr val="A4A3A4"/>
          </p15:clr>
        </p15:guide>
        <p15:guide id="3" orient="horz" pos="323">
          <p15:clr>
            <a:srgbClr val="A4A3A4"/>
          </p15:clr>
        </p15:guide>
        <p15:guide id="4" orient="horz" pos="459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17">
          <p15:clr>
            <a:srgbClr val="A4A3A4"/>
          </p15:clr>
        </p15:guide>
        <p15:guide id="8" pos="5443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5E0B97-02AC-74B7-D0C3-78BD76C54376}" v="2" dt="2021-10-02T16:52:02.4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02" autoAdjust="0"/>
    <p:restoredTop sz="94660"/>
  </p:normalViewPr>
  <p:slideViewPr>
    <p:cSldViewPr snapToGrid="0">
      <p:cViewPr varScale="1">
        <p:scale>
          <a:sx n="73" d="100"/>
          <a:sy n="73" d="100"/>
        </p:scale>
        <p:origin x="1500" y="72"/>
      </p:cViewPr>
      <p:guideLst>
        <p:guide orient="horz" pos="2183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735E0B97-02AC-74B7-D0C3-78BD76C54376}"/>
    <pc:docChg chg="modSld">
      <pc:chgData name="Alice Watton" userId="S::alice.watton@binfieldschool.com::6069b4f6-8cea-49bf-a38a-e31e2340431d" providerId="AD" clId="Web-{735E0B97-02AC-74B7-D0C3-78BD76C54376}" dt="2021-10-02T16:52:02.476" v="1" actId="20577"/>
      <pc:docMkLst>
        <pc:docMk/>
      </pc:docMkLst>
      <pc:sldChg chg="modSp">
        <pc:chgData name="Alice Watton" userId="S::alice.watton@binfieldschool.com::6069b4f6-8cea-49bf-a38a-e31e2340431d" providerId="AD" clId="Web-{735E0B97-02AC-74B7-D0C3-78BD76C54376}" dt="2021-10-02T16:52:02.476" v="1" actId="20577"/>
        <pc:sldMkLst>
          <pc:docMk/>
          <pc:sldMk cId="0" sldId="451"/>
        </pc:sldMkLst>
        <pc:spChg chg="mod">
          <ac:chgData name="Alice Watton" userId="S::alice.watton@binfieldschool.com::6069b4f6-8cea-49bf-a38a-e31e2340431d" providerId="AD" clId="Web-{735E0B97-02AC-74B7-D0C3-78BD76C54376}" dt="2021-10-02T16:52:02.476" v="1" actId="20577"/>
          <ac:spMkLst>
            <pc:docMk/>
            <pc:sldMk cId="0" sldId="451"/>
            <ac:spMk id="3" creationId="{21B41621-7B24-D14A-BFA5-B24D2510CD87}"/>
          </ac:spMkLst>
        </pc:spChg>
      </pc:sldChg>
      <pc:sldChg chg="modSp">
        <pc:chgData name="Alice Watton" userId="S::alice.watton@binfieldschool.com::6069b4f6-8cea-49bf-a38a-e31e2340431d" providerId="AD" clId="Web-{735E0B97-02AC-74B7-D0C3-78BD76C54376}" dt="2021-10-02T16:51:49.226" v="0" actId="20577"/>
        <pc:sldMkLst>
          <pc:docMk/>
          <pc:sldMk cId="0" sldId="459"/>
        </pc:sldMkLst>
        <pc:spChg chg="mod">
          <ac:chgData name="Alice Watton" userId="S::alice.watton@binfieldschool.com::6069b4f6-8cea-49bf-a38a-e31e2340431d" providerId="AD" clId="Web-{735E0B97-02AC-74B7-D0C3-78BD76C54376}" dt="2021-10-02T16:51:49.226" v="0" actId="20577"/>
          <ac:spMkLst>
            <pc:docMk/>
            <pc:sldMk cId="0" sldId="459"/>
            <ac:spMk id="4" creationId="{FCB8942D-0EDD-4CE6-9DB0-28E485E0CEF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B94C00D-D651-8746-BD04-2007799F9BD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8ED558-5907-4647-8C6C-100235BE9C2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9525E0E-CB90-46B9-AD1B-D7A7D075B316}" type="datetimeFigureOut">
              <a:rPr lang="en-GB" altLang="en-US"/>
              <a:pPr>
                <a:defRPr/>
              </a:pPr>
              <a:t>02/10/2021</a:t>
            </a:fld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6D011A-1E98-2D4A-9474-25DEB876285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7A8FF9-FEB2-4D4C-9F67-4C041485851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B7293AD-FE10-4653-9BA3-641D9551F69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E35B5D2-170F-B24C-B728-200EF08BA9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Sassoon Infant Rg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15F050-2253-A84D-B3FC-FAC58FD3F6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Sassoon Infant Rg" charset="0"/>
              </a:defRPr>
            </a:lvl1pPr>
          </a:lstStyle>
          <a:p>
            <a:pPr>
              <a:defRPr/>
            </a:pPr>
            <a:fld id="{10939156-D6DB-4323-9EC5-388C1AE34BBC}" type="datetimeFigureOut">
              <a:rPr lang="en-GB" altLang="en-US"/>
              <a:pPr>
                <a:defRPr/>
              </a:pPr>
              <a:t>02/10/2021</a:t>
            </a:fld>
            <a:endParaRPr lang="en-GB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A4FE880-B944-284A-BA46-5764DA46881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60875" cy="3346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D76A79C-1B78-A34A-BB4D-86DE4CCB9E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5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  <a:endParaRPr lang="en-GB" alt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651139-DE2E-F542-B9D8-68A4D2CAEDE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Sassoon Infant Rg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4571E1-7977-0E4F-851B-886DF3DCD6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Sassoon Infant Rg" charset="0"/>
              </a:defRPr>
            </a:lvl1pPr>
          </a:lstStyle>
          <a:p>
            <a:pPr>
              <a:defRPr/>
            </a:pPr>
            <a:fld id="{E683790E-FC34-4741-BFF4-B65426FDD8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5C1837-E1A7-4D6E-9DAC-A592BEA3B86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B2597679-60CB-4B5A-B14B-D667556BBEC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612696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1940CDA-C3D5-412C-8662-99968652B95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5CCF40DC-B98A-4E92-BB2E-6BD01537C4B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38149"/>
            <a:ext cx="8220075" cy="123825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1676400"/>
            <a:ext cx="8220075" cy="4719637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87762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5FCB80C0-2BBA-4D8F-A88A-C5BACEA8524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198" y="438149"/>
            <a:ext cx="8220075" cy="123825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197" y="1676400"/>
            <a:ext cx="8220075" cy="4719637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79054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511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0488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3ECF42AE-3A93-4F9E-A683-99812722C88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7374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0E182DF-56D7-4DEA-A40E-9BE8A648021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1B7BC27-E257-46F5-891F-14B656826AA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8" r:id="rId1"/>
    <p:sldLayoutId id="2147484279" r:id="rId2"/>
    <p:sldLayoutId id="2147484280" r:id="rId3"/>
    <p:sldLayoutId id="2147484276" r:id="rId4"/>
    <p:sldLayoutId id="2147484277" r:id="rId5"/>
    <p:sldLayoutId id="2147484281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2">
            <a:extLst>
              <a:ext uri="{FF2B5EF4-FFF2-40B4-BE49-F238E27FC236}">
                <a16:creationId xmlns:a16="http://schemas.microsoft.com/office/drawing/2014/main" id="{21B41621-7B24-D14A-BFA5-B24D2510CD87}"/>
              </a:ext>
            </a:extLst>
          </p:cNvPr>
          <p:cNvSpPr/>
          <p:nvPr/>
        </p:nvSpPr>
        <p:spPr>
          <a:xfrm>
            <a:off x="657225" y="1471613"/>
            <a:ext cx="7748588" cy="3076575"/>
          </a:xfrm>
          <a:prstGeom prst="cloud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r>
              <a:rPr lang="en-GB" sz="3200" u="sng" dirty="0" smtClean="0"/>
              <a:t>Tuesday 5</a:t>
            </a:r>
            <a:r>
              <a:rPr lang="en-GB" sz="3200" u="sng" baseline="30000" dirty="0" smtClean="0"/>
              <a:t>th</a:t>
            </a:r>
            <a:r>
              <a:rPr lang="en-GB" sz="3200" u="sng" dirty="0" smtClean="0"/>
              <a:t> October 2021</a:t>
            </a:r>
            <a:endParaRPr lang="en-GB" sz="3200" u="sng" dirty="0"/>
          </a:p>
          <a:p>
            <a:pPr algn="ctr">
              <a:defRPr/>
            </a:pPr>
            <a:endParaRPr lang="en-GB" sz="3200" u="sng" dirty="0"/>
          </a:p>
          <a:p>
            <a:pPr algn="ctr">
              <a:defRPr/>
            </a:pPr>
            <a:r>
              <a:rPr lang="en-GB" sz="3200" u="sng" dirty="0"/>
              <a:t>LO: To work scientifically.</a:t>
            </a:r>
          </a:p>
          <a:p>
            <a:pPr algn="ctr">
              <a:defRPr/>
            </a:pPr>
            <a:endParaRPr lang="en-GB" sz="3200" u="sng" dirty="0"/>
          </a:p>
          <a:p>
            <a:pPr algn="ctr">
              <a:defRPr/>
            </a:pPr>
            <a:r>
              <a:rPr lang="en-GB" sz="3200" u="sng" dirty="0"/>
              <a:t>C: Shadows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B96929E-E836-41F6-8537-2720792B47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62305" y="4150139"/>
            <a:ext cx="1713948" cy="17139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hape 117">
            <a:extLst>
              <a:ext uri="{FF2B5EF4-FFF2-40B4-BE49-F238E27FC236}">
                <a16:creationId xmlns:a16="http://schemas.microsoft.com/office/drawing/2014/main" id="{1523E0B5-2D65-4350-A285-9513784ED0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863" y="1870075"/>
            <a:ext cx="8207375" cy="4603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SassoonPrimaryInfant" pitchFamily="2" charset="0"/>
                <a:sym typeface="Comic Sans MS" panose="030F0702030302020204" pitchFamily="66" charset="0"/>
              </a:rPr>
              <a:t>Paddling: I</a:t>
            </a:r>
            <a:r>
              <a:rPr lang="en-GB" altLang="en-US" sz="2400">
                <a:solidFill>
                  <a:srgbClr val="FF0000"/>
                </a:solidFill>
                <a:latin typeface="SassoonPrimaryInfant" pitchFamily="2" charset="0"/>
                <a:sym typeface="Comic Sans MS" panose="030F0702030302020204" pitchFamily="66" charset="0"/>
              </a:rPr>
              <a:t> can carry out an investigation.</a:t>
            </a:r>
            <a:endParaRPr lang="en-US" altLang="en-US" sz="2400">
              <a:solidFill>
                <a:srgbClr val="FF0000"/>
              </a:solidFill>
              <a:latin typeface="SassoonPrimaryInfant" pitchFamily="2" charset="0"/>
              <a:sym typeface="Comic Sans MS" panose="030F0702030302020204" pitchFamily="66" charset="0"/>
            </a:endParaRPr>
          </a:p>
        </p:txBody>
      </p:sp>
      <p:sp>
        <p:nvSpPr>
          <p:cNvPr id="9219" name="Shape 119">
            <a:extLst>
              <a:ext uri="{FF2B5EF4-FFF2-40B4-BE49-F238E27FC236}">
                <a16:creationId xmlns:a16="http://schemas.microsoft.com/office/drawing/2014/main" id="{84F7D3E3-6EE6-476A-B3EC-BF6F111405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275" y="4402138"/>
            <a:ext cx="8208963" cy="8302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00B050"/>
                </a:solidFill>
                <a:latin typeface="SassoonPrimaryInfant" pitchFamily="2" charset="0"/>
                <a:sym typeface="Comic Sans MS" panose="030F0702030302020204" pitchFamily="66" charset="0"/>
              </a:rPr>
              <a:t>Diving: I can even describe the steps and result of an investigation.</a:t>
            </a:r>
          </a:p>
        </p:txBody>
      </p:sp>
      <p:sp>
        <p:nvSpPr>
          <p:cNvPr id="9220" name="Shape 118">
            <a:extLst>
              <a:ext uri="{FF2B5EF4-FFF2-40B4-BE49-F238E27FC236}">
                <a16:creationId xmlns:a16="http://schemas.microsoft.com/office/drawing/2014/main" id="{3F9B8229-7546-45EA-A9A0-5A34C954E5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863" y="3135313"/>
            <a:ext cx="8208962" cy="4619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E46C0A"/>
                </a:solidFill>
                <a:latin typeface="SassoonPrimaryInfant" pitchFamily="2" charset="0"/>
                <a:sym typeface="Comic Sans MS" panose="030F0702030302020204" pitchFamily="66" charset="0"/>
              </a:rPr>
              <a:t>Snorkelling: I </a:t>
            </a:r>
            <a:r>
              <a:rPr lang="en-GB" altLang="en-US" sz="2400">
                <a:solidFill>
                  <a:srgbClr val="E46C0A"/>
                </a:solidFill>
                <a:latin typeface="SassoonPrimaryInfant" pitchFamily="2" charset="0"/>
                <a:sym typeface="Comic Sans MS" panose="030F0702030302020204" pitchFamily="66" charset="0"/>
              </a:rPr>
              <a:t>can also predict the result of an investigation.</a:t>
            </a:r>
            <a:endParaRPr lang="en-US" altLang="en-US" sz="2400">
              <a:solidFill>
                <a:srgbClr val="E46C0A"/>
              </a:solidFill>
              <a:latin typeface="SassoonPrimaryInfant" pitchFamily="2" charset="0"/>
              <a:sym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2">
            <a:extLst>
              <a:ext uri="{FF2B5EF4-FFF2-40B4-BE49-F238E27FC236}">
                <a16:creationId xmlns:a16="http://schemas.microsoft.com/office/drawing/2014/main" id="{85370345-B041-4744-B79D-E8F079BDB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81025"/>
            <a:ext cx="8220075" cy="976313"/>
          </a:xfrm>
        </p:spPr>
        <p:txBody>
          <a:bodyPr anchor="t">
            <a:normAutofit fontScale="90000"/>
          </a:bodyPr>
          <a:lstStyle/>
          <a:p>
            <a:pPr algn="ctr">
              <a:defRPr/>
            </a:pPr>
            <a:r>
              <a:rPr lang="en-GB" altLang="en-US" dirty="0">
                <a:latin typeface="Sassoon Infant Md" charset="0"/>
              </a:rPr>
              <a:t>What do we know about shadows?</a:t>
            </a:r>
            <a:br>
              <a:rPr lang="en-GB" altLang="en-US" dirty="0">
                <a:latin typeface="Sassoon Infant Md" charset="0"/>
              </a:rPr>
            </a:br>
            <a:endParaRPr lang="en-GB" altLang="en-US" dirty="0">
              <a:latin typeface="Sassoon Infant Md" charset="0"/>
            </a:endParaRPr>
          </a:p>
        </p:txBody>
      </p:sp>
      <p:pic>
        <p:nvPicPr>
          <p:cNvPr id="11267" name="Picture 5" descr="Image result for think pair share">
            <a:extLst>
              <a:ext uri="{FF2B5EF4-FFF2-40B4-BE49-F238E27FC236}">
                <a16:creationId xmlns:a16="http://schemas.microsoft.com/office/drawing/2014/main" id="{E5EB26A7-5F6B-42F0-B034-2651AA01A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0375" y="1722438"/>
            <a:ext cx="3133725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1">
            <a:extLst>
              <a:ext uri="{FF2B5EF4-FFF2-40B4-BE49-F238E27FC236}">
                <a16:creationId xmlns:a16="http://schemas.microsoft.com/office/drawing/2014/main" id="{49CF1A80-5874-45B5-BF69-FDC2BDCFB7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1538" y="4341813"/>
            <a:ext cx="73914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9pPr>
          </a:lstStyle>
          <a:p>
            <a:pPr algn="ctr"/>
            <a:r>
              <a:rPr lang="en-GB" altLang="en-US" sz="2400" b="1"/>
              <a:t>Guiding Questions:</a:t>
            </a:r>
          </a:p>
          <a:p>
            <a:pPr algn="ctr"/>
            <a:endParaRPr lang="en-GB" altLang="en-US" sz="2400"/>
          </a:p>
          <a:p>
            <a:pPr algn="ctr"/>
            <a:r>
              <a:rPr lang="en-GB" altLang="en-US" sz="2400"/>
              <a:t>How are shadows created?</a:t>
            </a:r>
          </a:p>
          <a:p>
            <a:pPr algn="ctr"/>
            <a:endParaRPr lang="en-GB" altLang="en-US" sz="2400"/>
          </a:p>
          <a:p>
            <a:pPr algn="ctr"/>
            <a:r>
              <a:rPr lang="en-GB" altLang="en-US" sz="2400"/>
              <a:t>What do opaque, translucent and transparent mean?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168F4C8-8D3F-4F60-A38B-B181D91C48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1062" y="3656668"/>
            <a:ext cx="1654313" cy="16543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8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34816A79-472E-40B1-99EB-DA47A70DB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38150"/>
            <a:ext cx="8220075" cy="5962650"/>
          </a:xfrm>
          <a:prstGeom prst="roundRect">
            <a:avLst>
              <a:gd name="adj" fmla="val 1972"/>
            </a:avLst>
          </a:prstGeom>
        </p:spPr>
        <p:txBody>
          <a:bodyPr anchor="t"/>
          <a:lstStyle/>
          <a:p>
            <a:pPr algn="ctr"/>
            <a:r>
              <a:rPr lang="en-GB" altLang="en-US">
                <a:latin typeface="Sassoon Infant Md" charset="0"/>
              </a:rPr>
              <a:t>Today, we are…</a:t>
            </a:r>
            <a:br>
              <a:rPr lang="en-GB" altLang="en-US">
                <a:latin typeface="Sassoon Infant Md" charset="0"/>
              </a:rPr>
            </a:br>
            <a:r>
              <a:rPr lang="en-GB" altLang="en-US">
                <a:latin typeface="Sassoon Infant Md" charset="0"/>
              </a:rPr>
              <a:t/>
            </a:r>
            <a:br>
              <a:rPr lang="en-GB" altLang="en-US">
                <a:latin typeface="Sassoon Infant Md" charset="0"/>
              </a:rPr>
            </a:br>
            <a:r>
              <a:rPr lang="en-GB" altLang="en-US">
                <a:latin typeface="Sassoon Infant Md" charset="0"/>
              </a:rPr>
              <a:t/>
            </a:r>
            <a:br>
              <a:rPr lang="en-GB" altLang="en-US">
                <a:latin typeface="Sassoon Infant Md" charset="0"/>
              </a:rPr>
            </a:br>
            <a:r>
              <a:rPr lang="en-GB" altLang="en-US" sz="3100" b="0">
                <a:latin typeface="Sassoon Infant Md" charset="0"/>
              </a:rPr>
              <a:t>Looking at how the distance between a light source and an object that’s blocking it affect the size/length of a shadow.</a:t>
            </a:r>
            <a:br>
              <a:rPr lang="en-GB" altLang="en-US" sz="3100" b="0">
                <a:latin typeface="Sassoon Infant Md" charset="0"/>
              </a:rPr>
            </a:br>
            <a:r>
              <a:rPr lang="en-GB" altLang="en-US" sz="3100" b="0">
                <a:latin typeface="Sassoon Infant Md" charset="0"/>
              </a:rPr>
              <a:t/>
            </a:r>
            <a:br>
              <a:rPr lang="en-GB" altLang="en-US" sz="3100" b="0">
                <a:latin typeface="Sassoon Infant Md" charset="0"/>
              </a:rPr>
            </a:br>
            <a:r>
              <a:rPr lang="en-GB" altLang="en-US" sz="3100" b="0">
                <a:latin typeface="Sassoon Infant Md" charset="0"/>
              </a:rPr>
              <a:t>We will be conducting a fair investigation, where we only change one variable (part). We will be changing the distance between the object and the light source.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B171AED-E4F2-4309-8EC0-FDF547448B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3730" y="606287"/>
            <a:ext cx="1435652" cy="14356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9B794D75-6832-4FED-89DF-68B885055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52450"/>
            <a:ext cx="8220075" cy="1104900"/>
          </a:xfrm>
          <a:prstGeom prst="roundRect">
            <a:avLst>
              <a:gd name="adj" fmla="val 1972"/>
            </a:avLst>
          </a:prstGeom>
        </p:spPr>
        <p:txBody>
          <a:bodyPr anchor="t"/>
          <a:lstStyle/>
          <a:p>
            <a:pPr algn="ctr"/>
            <a:r>
              <a:rPr lang="en-GB" altLang="en-US" dirty="0">
                <a:latin typeface="Sassoon Infant Md" charset="0"/>
              </a:rPr>
              <a:t>Demonstration</a:t>
            </a:r>
            <a:endParaRPr lang="en-GB" altLang="en-US" sz="3100" b="0" dirty="0">
              <a:latin typeface="Sassoon Infant Md" charset="0"/>
            </a:endParaRPr>
          </a:p>
        </p:txBody>
      </p:sp>
      <p:pic>
        <p:nvPicPr>
          <p:cNvPr id="13315" name="Picture 2" descr="Image result for torch making shadow">
            <a:extLst>
              <a:ext uri="{FF2B5EF4-FFF2-40B4-BE49-F238E27FC236}">
                <a16:creationId xmlns:a16="http://schemas.microsoft.com/office/drawing/2014/main" id="{65E75969-87BA-46E9-97E9-0985126BB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363" y="1957388"/>
            <a:ext cx="7143750" cy="325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CB8942D-0EDD-4CE6-9DB0-28E485E0CEF9}"/>
              </a:ext>
            </a:extLst>
          </p:cNvPr>
          <p:cNvSpPr txBox="1">
            <a:spLocks/>
          </p:cNvSpPr>
          <p:nvPr/>
        </p:nvSpPr>
        <p:spPr bwMode="auto">
          <a:xfrm>
            <a:off x="589722" y="5210175"/>
            <a:ext cx="8220075" cy="1104900"/>
          </a:xfrm>
          <a:prstGeom prst="roundRect">
            <a:avLst>
              <a:gd name="adj" fmla="val 197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1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endParaRPr lang="en-GB" altLang="en-US" dirty="0">
              <a:latin typeface="Sassoon Infant Md" charset="0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5F5109F-A9D2-4C62-9D49-E7E21790DD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60507" y="790851"/>
            <a:ext cx="1713948" cy="17139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42FE0-C7CC-4B04-AA7E-D9349254D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52450"/>
            <a:ext cx="8220075" cy="1104900"/>
          </a:xfrm>
          <a:prstGeom prst="roundRect">
            <a:avLst>
              <a:gd name="adj" fmla="val 1971"/>
            </a:avLst>
          </a:prstGeom>
        </p:spPr>
        <p:txBody>
          <a:bodyPr anchor="t">
            <a:normAutofit fontScale="90000"/>
          </a:bodyPr>
          <a:lstStyle/>
          <a:p>
            <a:pPr algn="ctr">
              <a:defRPr/>
            </a:pPr>
            <a:r>
              <a:rPr lang="en-GB" dirty="0"/>
              <a:t>What do you predict will happen?</a:t>
            </a:r>
            <a:endParaRPr lang="en-GB" sz="3100" b="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34396BA-B408-4605-BC8B-0AE2BD94DECF}"/>
              </a:ext>
            </a:extLst>
          </p:cNvPr>
          <p:cNvSpPr txBox="1">
            <a:spLocks/>
          </p:cNvSpPr>
          <p:nvPr/>
        </p:nvSpPr>
        <p:spPr bwMode="auto">
          <a:xfrm>
            <a:off x="457200" y="1877666"/>
            <a:ext cx="8220075" cy="2793725"/>
          </a:xfrm>
          <a:prstGeom prst="roundRect">
            <a:avLst>
              <a:gd name="adj" fmla="val 197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1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>
              <a:defRPr/>
            </a:pPr>
            <a:r>
              <a:rPr lang="en-GB" dirty="0"/>
              <a:t>I predict the shape of the shadow will get longer/shorter/won’t change because…</a:t>
            </a:r>
            <a:endParaRPr lang="en-GB" sz="2400" b="0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4E8BCC7-B61B-4AA8-BF2F-D229884BB1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50948" y="3429000"/>
            <a:ext cx="3035852" cy="30358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674F8D75-2A12-4A50-A92C-028ACF18E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52450"/>
            <a:ext cx="8220075" cy="1104900"/>
          </a:xfrm>
          <a:prstGeom prst="roundRect">
            <a:avLst>
              <a:gd name="adj" fmla="val 1972"/>
            </a:avLst>
          </a:prstGeom>
        </p:spPr>
        <p:txBody>
          <a:bodyPr anchor="t"/>
          <a:lstStyle/>
          <a:p>
            <a:pPr algn="ctr"/>
            <a:r>
              <a:rPr lang="en-GB" altLang="en-US" dirty="0">
                <a:latin typeface="Sassoon Infant Md" charset="0"/>
              </a:rPr>
              <a:t>What equipment will you need?</a:t>
            </a:r>
            <a:endParaRPr lang="en-GB" altLang="en-US" sz="3100" b="0" dirty="0">
              <a:latin typeface="Sassoon Infant Md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8778703-AAC2-4C51-B910-2C26398C5277}"/>
              </a:ext>
            </a:extLst>
          </p:cNvPr>
          <p:cNvSpPr txBox="1">
            <a:spLocks/>
          </p:cNvSpPr>
          <p:nvPr/>
        </p:nvSpPr>
        <p:spPr bwMode="auto">
          <a:xfrm>
            <a:off x="337928" y="2026754"/>
            <a:ext cx="8220075" cy="3827394"/>
          </a:xfrm>
          <a:prstGeom prst="roundRect">
            <a:avLst>
              <a:gd name="adj" fmla="val 197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1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marL="457200" indent="-457200" algn="ctr">
              <a:buFontTx/>
              <a:buChar char="-"/>
            </a:pPr>
            <a:r>
              <a:rPr lang="en-GB" altLang="en-US" b="0" dirty="0">
                <a:latin typeface="Sassoon Infant Md" charset="0"/>
              </a:rPr>
              <a:t>Light source</a:t>
            </a:r>
          </a:p>
          <a:p>
            <a:pPr marL="457200" indent="-457200" algn="ctr">
              <a:buFontTx/>
              <a:buChar char="-"/>
            </a:pPr>
            <a:r>
              <a:rPr lang="en-GB" altLang="en-US" b="0" dirty="0">
                <a:latin typeface="Sassoon Infant Md" charset="0"/>
              </a:rPr>
              <a:t>Paper</a:t>
            </a:r>
          </a:p>
          <a:p>
            <a:pPr marL="457200" indent="-457200" algn="ctr">
              <a:buFontTx/>
              <a:buChar char="-"/>
            </a:pPr>
            <a:r>
              <a:rPr lang="en-GB" altLang="en-US" b="0" dirty="0">
                <a:latin typeface="Sassoon Infant Md" charset="0"/>
              </a:rPr>
              <a:t>Pencil</a:t>
            </a:r>
          </a:p>
          <a:p>
            <a:pPr marL="457200" indent="-457200" algn="ctr">
              <a:buFontTx/>
              <a:buChar char="-"/>
            </a:pPr>
            <a:r>
              <a:rPr lang="en-GB" altLang="en-US" b="0" dirty="0">
                <a:latin typeface="Sassoon Infant Md" charset="0"/>
              </a:rPr>
              <a:t>Opaque object</a:t>
            </a:r>
            <a:r>
              <a:rPr lang="en-GB" altLang="en-US" sz="1400" b="0" dirty="0">
                <a:latin typeface="Sassoon Infant Md" charset="0"/>
              </a:rPr>
              <a:t>. 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9ACDCC8-F859-4389-8C66-A59ED8D4B9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456017" y="4647095"/>
            <a:ext cx="1356139" cy="13561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9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Box 1">
            <a:extLst>
              <a:ext uri="{FF2B5EF4-FFF2-40B4-BE49-F238E27FC236}">
                <a16:creationId xmlns:a16="http://schemas.microsoft.com/office/drawing/2014/main" id="{0B7DCDCD-12CC-46AC-B7E3-AB5EB1C96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363" y="706438"/>
            <a:ext cx="7807325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1pPr>
            <a:lvl2pPr marL="800100" indent="-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GB" altLang="en-US" sz="3600" b="1" dirty="0">
              <a:solidFill>
                <a:schemeClr val="tx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3600" b="1" dirty="0">
                <a:solidFill>
                  <a:srgbClr val="FF0000"/>
                </a:solidFill>
              </a:rPr>
              <a:t>Remember: Move the object in a straight line and don’t move the torch! Only draw the outline and write the distance inside the shadow!</a:t>
            </a:r>
          </a:p>
          <a:p>
            <a:pPr marL="0" indent="0" algn="ctr">
              <a:lnSpc>
                <a:spcPct val="100000"/>
              </a:lnSpc>
              <a:spcBef>
                <a:spcPct val="0"/>
              </a:spcBef>
              <a:buNone/>
              <a:defRPr/>
            </a:pPr>
            <a:endParaRPr lang="en-GB" altLang="en-US" sz="3600" dirty="0">
              <a:solidFill>
                <a:schemeClr val="tx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3600" dirty="0">
                <a:solidFill>
                  <a:schemeClr val="tx1"/>
                </a:solidFill>
              </a:rPr>
              <a:t>Complete sheet in book for your object. You could try a couple different objects if you want to!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483AEE0-BBA5-48B3-8131-C346292886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41207" y="4912868"/>
            <a:ext cx="1743765" cy="17437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0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393468A2-37C9-42F0-A42F-991A8D6B2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38150"/>
            <a:ext cx="8220075" cy="1238250"/>
          </a:xfrm>
        </p:spPr>
        <p:txBody>
          <a:bodyPr/>
          <a:lstStyle/>
          <a:p>
            <a:r>
              <a:rPr lang="en-GB" altLang="en-US" dirty="0">
                <a:latin typeface="Sassoon Infant Md" charset="0"/>
              </a:rPr>
              <a:t>What did you notice?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1B4B810-8140-400E-BB0F-D7CC4976CF9F}"/>
              </a:ext>
            </a:extLst>
          </p:cNvPr>
          <p:cNvSpPr txBox="1">
            <a:spLocks/>
          </p:cNvSpPr>
          <p:nvPr/>
        </p:nvSpPr>
        <p:spPr bwMode="auto">
          <a:xfrm>
            <a:off x="457199" y="1892576"/>
            <a:ext cx="8220075" cy="123825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rmAutofit fontScale="77500" lnSpcReduction="200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r>
              <a:rPr lang="en-GB" altLang="en-US" dirty="0">
                <a:latin typeface="Sassoon Infant Md" charset="0"/>
              </a:rPr>
              <a:t>Write your findings at the bottom of your sheet. 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E6D186F-ECF5-4C09-A806-EB96F0466A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66165" y="3007139"/>
            <a:ext cx="3244574" cy="32445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2CC6632-A5BE-4562-B9F5-FB0B08FF61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37AE8FB-E48D-416E-8F7B-861CD51F7DB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0F77D8D-8849-43B0-A6A7-437400CA6938}">
  <ds:schemaRefs>
    <ds:schemaRef ds:uri="http://purl.org/dc/dcmitype/"/>
    <ds:schemaRef ds:uri="http://purl.org/dc/elements/1.1/"/>
    <ds:schemaRef ds:uri="http://schemas.microsoft.com/office/2006/metadata/properties"/>
    <ds:schemaRef ds:uri="b7193443-4924-4c98-83f1-322a08f13154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933c73ff-1f47-478d-836a-52d41c4c8390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12752</TotalTime>
  <Words>173</Words>
  <Application>Microsoft Office PowerPoint</Application>
  <PresentationFormat>On-screen Show (4:3)</PresentationFormat>
  <Paragraphs>29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BPreplay</vt:lpstr>
      <vt:lpstr>Calibri</vt:lpstr>
      <vt:lpstr>Comic Sans MS</vt:lpstr>
      <vt:lpstr>Sassoon Infant Md</vt:lpstr>
      <vt:lpstr>Sassoon Infant Rg</vt:lpstr>
      <vt:lpstr>SassoonPrimaryInfant</vt:lpstr>
      <vt:lpstr>Office Theme</vt:lpstr>
      <vt:lpstr>PowerPoint Presentation</vt:lpstr>
      <vt:lpstr>PowerPoint Presentation</vt:lpstr>
      <vt:lpstr>What do we know about shadows? </vt:lpstr>
      <vt:lpstr>Today, we are…   Looking at how the distance between a light source and an object that’s blocking it affect the size/length of a shadow.  We will be conducting a fair investigation, where we only change one variable (part). We will be changing the distance between the object and the light source.</vt:lpstr>
      <vt:lpstr>Demonstration</vt:lpstr>
      <vt:lpstr>What do you predict will happen?</vt:lpstr>
      <vt:lpstr>What equipment will you need?</vt:lpstr>
      <vt:lpstr>PowerPoint Presentation</vt:lpstr>
      <vt:lpstr>What did you notice?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Alice Watton</cp:lastModifiedBy>
  <cp:revision>349</cp:revision>
  <cp:lastPrinted>2018-03-21T08:07:14Z</cp:lastPrinted>
  <dcterms:created xsi:type="dcterms:W3CDTF">2014-10-01T16:09:27Z</dcterms:created>
  <dcterms:modified xsi:type="dcterms:W3CDTF">2021-10-02T18:38:49Z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681200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</Properties>
</file>