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748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76279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8B5983B4-9750-4044-AAE0-5240A08AFB8A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63575" y="3226820"/>
            <a:ext cx="3859795" cy="304801"/>
          </a:xfrm>
        </p:spPr>
        <p:txBody>
          <a:bodyPr anchor="b"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/>
            </a:lvl1pPr>
          </a:lstStyle>
          <a:p>
            <a:fld id="{4176D2FC-EFEA-47B3-B0C8-053C4E4F9F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0415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983B4-9750-4044-AAE0-5240A08AFB8A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6D2FC-EFEA-47B3-B0C8-053C4E4F9F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19785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4"/>
            <a:ext cx="4351023" cy="2283823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983B4-9750-4044-AAE0-5240A08AFB8A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6D2FC-EFEA-47B3-B0C8-053C4E4F9F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06096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1368" y="2603500"/>
            <a:ext cx="4828744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1" y="2603500"/>
            <a:ext cx="4825159" cy="3377705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983B4-9750-4044-AAE0-5240A08AFB8A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6D2FC-EFEA-47B3-B0C8-053C4E4F9F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64184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36063"/>
            <a:ext cx="48251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212326"/>
            <a:ext cx="4825158" cy="2807476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1" y="2603499"/>
            <a:ext cx="4825160" cy="60882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212327"/>
            <a:ext cx="4825159" cy="2807474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983B4-9750-4044-AAE0-5240A08AFB8A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6D2FC-EFEA-47B3-B0C8-053C4E4F9F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21809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983B4-9750-4044-AAE0-5240A08AFB8A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6D2FC-EFEA-47B3-B0C8-053C4E4F9F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0354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983B4-9750-4044-AAE0-5240A08AFB8A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6D2FC-EFEA-47B3-B0C8-053C4E4F9F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10517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983B4-9750-4044-AAE0-5240A08AFB8A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6D2FC-EFEA-47B3-B0C8-053C4E4F9F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80437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59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2" y="1143000"/>
            <a:ext cx="3227192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983B4-9750-4044-AAE0-5240A08AFB8A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6D2FC-EFEA-47B3-B0C8-053C4E4F9F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91567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5945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2683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983B4-9750-4044-AAE0-5240A08AFB8A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6D2FC-EFEA-47B3-B0C8-053C4E4F9F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34053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 anchor="ctr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983B4-9750-4044-AAE0-5240A08AFB8A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6D2FC-EFEA-47B3-B0C8-053C4E4F9F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70897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6" name="Rectangle 1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1" name="TextBox 10"/>
          <p:cNvSpPr txBox="1"/>
          <p:nvPr/>
        </p:nvSpPr>
        <p:spPr bwMode="gray">
          <a:xfrm>
            <a:off x="898295" y="603589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705137" y="2613787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980517"/>
            <a:ext cx="8460983" cy="2705034"/>
          </a:xfrm>
        </p:spPr>
        <p:txBody>
          <a:bodyPr anchor="ctr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86515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14393"/>
            <a:ext cx="8825659" cy="1012664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983B4-9750-4044-AAE0-5240A08AFB8A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6D2FC-EFEA-47B3-B0C8-053C4E4F9F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636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2404477"/>
            <a:ext cx="8825659" cy="178870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8587" y="5024967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983B4-9750-4044-AAE0-5240A08AFB8A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6D2FC-EFEA-47B3-B0C8-053C4E4F9F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93284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09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87261"/>
            <a:ext cx="3129168" cy="28397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10999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87261"/>
            <a:ext cx="3145380" cy="28397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1" y="2603500"/>
            <a:ext cx="3157448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87261"/>
            <a:ext cx="3161029" cy="283979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983B4-9750-4044-AAE0-5240A08AFB8A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6D2FC-EFEA-47B3-B0C8-053C4E4F9F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92351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20744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11246"/>
            <a:ext cx="2691242" cy="1583764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20745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5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42840"/>
            <a:ext cx="2691242" cy="155217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09107"/>
            <a:ext cx="3050438" cy="92140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5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18992"/>
            <a:ext cx="2691242" cy="1576018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09107"/>
            <a:ext cx="3054127" cy="89634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983B4-9750-4044-AAE0-5240A08AFB8A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6D2FC-EFEA-47B3-B0C8-053C4E4F9F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79965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983B4-9750-4044-AAE0-5240A08AFB8A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6D2FC-EFEA-47B3-B0C8-053C4E4F9F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92749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Rectangle 12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97430"/>
            <a:ext cx="1409965" cy="4729626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97429"/>
            <a:ext cx="6247546" cy="472962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983B4-9750-4044-AAE0-5240A08AFB8A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6D2FC-EFEA-47B3-B0C8-053C4E4F9F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7909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Oval 4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9" name="Oval 3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8" name="Oval 3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9" name="Oval 48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9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407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8B5983B4-9750-4044-AAE0-5240A08AFB8A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4176D2FC-EFEA-47B3-B0C8-053C4E4F9F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78123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635D2C-40B1-4219-AA2C-AF620FF9C81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Monday 7</a:t>
            </a:r>
            <a:r>
              <a:rPr lang="en-GB" baseline="30000" dirty="0">
                <a:latin typeface="Comic Sans MS" panose="030F0702030302020204" pitchFamily="66" charset="0"/>
              </a:rPr>
              <a:t>th</a:t>
            </a:r>
            <a:r>
              <a:rPr lang="en-GB" dirty="0">
                <a:latin typeface="Comic Sans MS" panose="030F0702030302020204" pitchFamily="66" charset="0"/>
              </a:rPr>
              <a:t> June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5C545CD-C439-4335-A5B0-C720296B9AD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54955" y="4777379"/>
            <a:ext cx="8825658" cy="1335185"/>
          </a:xfrm>
        </p:spPr>
        <p:txBody>
          <a:bodyPr>
            <a:normAutofit/>
          </a:bodyPr>
          <a:lstStyle/>
          <a:p>
            <a:r>
              <a:rPr lang="en-GB" sz="2100" cap="none" dirty="0">
                <a:latin typeface="Comic Sans MS" panose="030F0702030302020204" pitchFamily="66" charset="0"/>
              </a:rPr>
              <a:t>LO: to investigate materials</a:t>
            </a:r>
          </a:p>
          <a:p>
            <a:r>
              <a:rPr lang="en-GB" sz="2100" cap="none" dirty="0">
                <a:latin typeface="Comic Sans MS" panose="030F0702030302020204" pitchFamily="66" charset="0"/>
              </a:rPr>
              <a:t>C: States of Matter </a:t>
            </a:r>
          </a:p>
        </p:txBody>
      </p:sp>
    </p:spTree>
    <p:extLst>
      <p:ext uri="{BB962C8B-B14F-4D97-AF65-F5344CB8AC3E}">
        <p14:creationId xmlns:p14="http://schemas.microsoft.com/office/powerpoint/2010/main" val="38623148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DBC23D-2401-4925-B686-933A28453A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Sand can be poured, so does that make it a liquid?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662A24-2043-43F1-B8E8-B18E1ADB41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What do you know about solids?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What do you know about liquids?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Can you name any materials that you know for sure belong in one of these categories?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Are there any materials you are not so sure about?</a:t>
            </a:r>
          </a:p>
        </p:txBody>
      </p:sp>
      <p:pic>
        <p:nvPicPr>
          <p:cNvPr id="1026" name="Picture 2" descr="Thinking clip art pictures free clipart images 2 - Cliparting.com">
            <a:extLst>
              <a:ext uri="{FF2B5EF4-FFF2-40B4-BE49-F238E27FC236}">
                <a16:creationId xmlns:a16="http://schemas.microsoft.com/office/drawing/2014/main" id="{3CC85493-ACD0-439F-BBEE-FE120DE75D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8400" y="0"/>
            <a:ext cx="2133600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thumbs.dreamstime.com/t/colored-sand-poured-glass-seashells-placed-top-beaker-table-shells-61824998.jpg">
            <a:extLst>
              <a:ext uri="{FF2B5EF4-FFF2-40B4-BE49-F238E27FC236}">
                <a16:creationId xmlns:a16="http://schemas.microsoft.com/office/drawing/2014/main" id="{534CBF8F-91FA-4248-ACBF-4EDC7B9F9C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61667"/>
            <a:ext cx="3714247" cy="20925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http://i.istockimg.com/file_thumbview_approve/18752569/3/stock-photo-18752569-hands-poured-sand-on-the-beach.jpg">
            <a:extLst>
              <a:ext uri="{FF2B5EF4-FFF2-40B4-BE49-F238E27FC236}">
                <a16:creationId xmlns:a16="http://schemas.microsoft.com/office/drawing/2014/main" id="{AC3007F4-170C-4BFA-9611-947F62C3CC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7298" y="2603500"/>
            <a:ext cx="2376610" cy="35837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43805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38A560-A997-4F5B-A7C7-37AE93E33D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5065A4-E491-47C5-A927-5F4345E938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2" y="3020025"/>
            <a:ext cx="8761413" cy="3416300"/>
          </a:xfrm>
        </p:spPr>
        <p:txBody>
          <a:bodyPr>
            <a:no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Sand is a solid and water is a liquid.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Although sand can be poured and it takes the shape of the container, it is not a liquid.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Sand is made up of lots of small grains and each grain is a solid made up of lots and lots of particles that are tightly packed together and do not more apart.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Liquids will always have a flat top when allowed to settle, whereas tiny solids (like sand) will make a mound when poured.</a:t>
            </a:r>
          </a:p>
        </p:txBody>
      </p:sp>
      <p:pic>
        <p:nvPicPr>
          <p:cNvPr id="4" name="Picture 2" descr="https://thumbs.dreamstime.com/t/colored-sand-poured-glass-seashells-placed-top-beaker-table-shells-61824998.jpg">
            <a:extLst>
              <a:ext uri="{FF2B5EF4-FFF2-40B4-BE49-F238E27FC236}">
                <a16:creationId xmlns:a16="http://schemas.microsoft.com/office/drawing/2014/main" id="{6703F9BA-B5D2-4940-AA69-5F28C3F1FE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8536" y="510965"/>
            <a:ext cx="3714247" cy="20925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ttp://i.istockimg.com/file_thumbview_approve/18752569/3/stock-photo-18752569-hands-poured-sand-on-the-beach.jpg">
            <a:extLst>
              <a:ext uri="{FF2B5EF4-FFF2-40B4-BE49-F238E27FC236}">
                <a16:creationId xmlns:a16="http://schemas.microsoft.com/office/drawing/2014/main" id="{8C6F3048-1022-465E-874C-DA31FC3740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7116" y="2225813"/>
            <a:ext cx="2376610" cy="35837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78292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80E42B-94B5-4740-B1B9-EFD53FD3CC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2A41FD-9CD3-45D0-B03C-68F886C23D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Collect some materials from around your house.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You might collect: pieces of wood, metal, plastic, sugar, salt, stones, fruit, baking powder, water, washing up liquid, milk, honey, vinegar, juice.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Look at the materials – would you class them as a solid or a liquid?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</p:txBody>
      </p:sp>
      <p:pic>
        <p:nvPicPr>
          <p:cNvPr id="4" name="Picture 2" descr="Thinking clip art pictures free clipart images 2 - Cliparting.com">
            <a:extLst>
              <a:ext uri="{FF2B5EF4-FFF2-40B4-BE49-F238E27FC236}">
                <a16:creationId xmlns:a16="http://schemas.microsoft.com/office/drawing/2014/main" id="{78C51303-21F8-42F9-B681-1C65C80C25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8400" y="4714875"/>
            <a:ext cx="2133600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40030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50E839-0E18-46EE-8D02-85CD95E902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Use this list of properties for solids and liquids to help you!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ACE19E-C662-4F86-812E-5CE99BD13A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0502CC-2A3F-42E3-B3E1-485B5E675AB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138" t="18985" r="29810" b="8696"/>
          <a:stretch/>
        </p:blipFill>
        <p:spPr>
          <a:xfrm>
            <a:off x="3732851" y="2286000"/>
            <a:ext cx="4726297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6322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74C5C0-FB2D-475E-B08B-30F2D73648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Activity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6649A5-C405-42BB-8491-F2593ACE5B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Complete the table below.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Try to explain your classifications using scientific language. </a:t>
            </a:r>
          </a:p>
        </p:txBody>
      </p:sp>
      <p:graphicFrame>
        <p:nvGraphicFramePr>
          <p:cNvPr id="4" name="Content Placeholder 7">
            <a:extLst>
              <a:ext uri="{FF2B5EF4-FFF2-40B4-BE49-F238E27FC236}">
                <a16:creationId xmlns:a16="http://schemas.microsoft.com/office/drawing/2014/main" id="{E0298885-5391-42CD-B1D1-61B290A2361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98235623"/>
              </p:ext>
            </p:extLst>
          </p:nvPr>
        </p:nvGraphicFramePr>
        <p:xfrm>
          <a:off x="1292087" y="3533124"/>
          <a:ext cx="9372600" cy="320204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43150">
                  <a:extLst>
                    <a:ext uri="{9D8B030D-6E8A-4147-A177-3AD203B41FA5}">
                      <a16:colId xmlns:a16="http://schemas.microsoft.com/office/drawing/2014/main" val="3318389369"/>
                    </a:ext>
                  </a:extLst>
                </a:gridCol>
                <a:gridCol w="2343150">
                  <a:extLst>
                    <a:ext uri="{9D8B030D-6E8A-4147-A177-3AD203B41FA5}">
                      <a16:colId xmlns:a16="http://schemas.microsoft.com/office/drawing/2014/main" val="1623989096"/>
                    </a:ext>
                  </a:extLst>
                </a:gridCol>
                <a:gridCol w="2343150">
                  <a:extLst>
                    <a:ext uri="{9D8B030D-6E8A-4147-A177-3AD203B41FA5}">
                      <a16:colId xmlns:a16="http://schemas.microsoft.com/office/drawing/2014/main" val="3730332046"/>
                    </a:ext>
                  </a:extLst>
                </a:gridCol>
                <a:gridCol w="2343150">
                  <a:extLst>
                    <a:ext uri="{9D8B030D-6E8A-4147-A177-3AD203B41FA5}">
                      <a16:colId xmlns:a16="http://schemas.microsoft.com/office/drawing/2014/main" val="1119559413"/>
                    </a:ext>
                  </a:extLst>
                </a:gridCol>
              </a:tblGrid>
              <a:tr h="319914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Comic Sans MS" panose="030F0702030302020204" pitchFamily="66" charset="0"/>
                        </a:rPr>
                        <a:t>Item</a:t>
                      </a:r>
                    </a:p>
                  </a:txBody>
                  <a:tcPr marL="56455" marR="56455" marT="28228" marB="28228"/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Comic Sans MS" panose="030F0702030302020204" pitchFamily="66" charset="0"/>
                        </a:rPr>
                        <a:t>Solid</a:t>
                      </a:r>
                    </a:p>
                  </a:txBody>
                  <a:tcPr marL="56455" marR="56455" marT="28228" marB="28228"/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Comic Sans MS" panose="030F0702030302020204" pitchFamily="66" charset="0"/>
                        </a:rPr>
                        <a:t>Liquid</a:t>
                      </a:r>
                    </a:p>
                  </a:txBody>
                  <a:tcPr marL="56455" marR="56455" marT="28228" marB="28228"/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Comic Sans MS" panose="030F0702030302020204" pitchFamily="66" charset="0"/>
                        </a:rPr>
                        <a:t>Why?</a:t>
                      </a:r>
                    </a:p>
                  </a:txBody>
                  <a:tcPr marL="56455" marR="56455" marT="28228" marB="28228"/>
                </a:tc>
                <a:extLst>
                  <a:ext uri="{0D108BD9-81ED-4DB2-BD59-A6C34878D82A}">
                    <a16:rowId xmlns:a16="http://schemas.microsoft.com/office/drawing/2014/main" val="3487975772"/>
                  </a:ext>
                </a:extLst>
              </a:tr>
              <a:tr h="1900664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Comic Sans MS" panose="030F0702030302020204" pitchFamily="66" charset="0"/>
                        </a:rPr>
                        <a:t>Juice</a:t>
                      </a:r>
                    </a:p>
                  </a:txBody>
                  <a:tcPr marL="56455" marR="56455" marT="28228" marB="28228"/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Comic Sans MS" panose="030F0702030302020204" pitchFamily="66" charset="0"/>
                      </a:endParaRPr>
                    </a:p>
                  </a:txBody>
                  <a:tcPr marL="56455" marR="56455" marT="28228" marB="28228"/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Comic Sans MS" panose="030F0702030302020204" pitchFamily="66" charset="0"/>
                        </a:rPr>
                        <a:t>Yes</a:t>
                      </a:r>
                    </a:p>
                  </a:txBody>
                  <a:tcPr marL="56455" marR="56455" marT="28228" marB="28228"/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Comic Sans MS" panose="030F0702030302020204" pitchFamily="66" charset="0"/>
                        </a:rPr>
                        <a:t>Juice is a liquid because it has a flat top when it is settled in a container.</a:t>
                      </a:r>
                    </a:p>
                  </a:txBody>
                  <a:tcPr marL="56455" marR="56455" marT="28228" marB="28228"/>
                </a:tc>
                <a:extLst>
                  <a:ext uri="{0D108BD9-81ED-4DB2-BD59-A6C34878D82A}">
                    <a16:rowId xmlns:a16="http://schemas.microsoft.com/office/drawing/2014/main" val="2744897058"/>
                  </a:ext>
                </a:extLst>
              </a:tr>
              <a:tr h="319914">
                <a:tc>
                  <a:txBody>
                    <a:bodyPr/>
                    <a:lstStyle/>
                    <a:p>
                      <a:endParaRPr lang="en-GB" sz="1800">
                        <a:latin typeface="Comic Sans MS" panose="030F0702030302020204" pitchFamily="66" charset="0"/>
                      </a:endParaRPr>
                    </a:p>
                  </a:txBody>
                  <a:tcPr marL="56455" marR="56455" marT="28228" marB="28228"/>
                </a:tc>
                <a:tc>
                  <a:txBody>
                    <a:bodyPr/>
                    <a:lstStyle/>
                    <a:p>
                      <a:endParaRPr lang="en-GB" sz="1800">
                        <a:latin typeface="Comic Sans MS" panose="030F0702030302020204" pitchFamily="66" charset="0"/>
                      </a:endParaRPr>
                    </a:p>
                  </a:txBody>
                  <a:tcPr marL="56455" marR="56455" marT="28228" marB="28228"/>
                </a:tc>
                <a:tc>
                  <a:txBody>
                    <a:bodyPr/>
                    <a:lstStyle/>
                    <a:p>
                      <a:endParaRPr lang="en-GB" sz="1800">
                        <a:latin typeface="Comic Sans MS" panose="030F0702030302020204" pitchFamily="66" charset="0"/>
                      </a:endParaRPr>
                    </a:p>
                  </a:txBody>
                  <a:tcPr marL="56455" marR="56455" marT="28228" marB="28228"/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Comic Sans MS" panose="030F0702030302020204" pitchFamily="66" charset="0"/>
                      </a:endParaRPr>
                    </a:p>
                  </a:txBody>
                  <a:tcPr marL="56455" marR="56455" marT="28228" marB="28228"/>
                </a:tc>
                <a:extLst>
                  <a:ext uri="{0D108BD9-81ED-4DB2-BD59-A6C34878D82A}">
                    <a16:rowId xmlns:a16="http://schemas.microsoft.com/office/drawing/2014/main" val="3104648906"/>
                  </a:ext>
                </a:extLst>
              </a:tr>
              <a:tr h="319914"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56455" marR="56455" marT="28228" marB="28228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56455" marR="56455" marT="28228" marB="28228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56455" marR="56455" marT="28228" marB="28228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56455" marR="56455" marT="28228" marB="28228"/>
                </a:tc>
                <a:extLst>
                  <a:ext uri="{0D108BD9-81ED-4DB2-BD59-A6C34878D82A}">
                    <a16:rowId xmlns:a16="http://schemas.microsoft.com/office/drawing/2014/main" val="593542716"/>
                  </a:ext>
                </a:extLst>
              </a:tr>
              <a:tr h="319914"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56455" marR="56455" marT="28228" marB="28228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56455" marR="56455" marT="28228" marB="28228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56455" marR="56455" marT="28228" marB="28228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56455" marR="56455" marT="28228" marB="28228"/>
                </a:tc>
                <a:extLst>
                  <a:ext uri="{0D108BD9-81ED-4DB2-BD59-A6C34878D82A}">
                    <a16:rowId xmlns:a16="http://schemas.microsoft.com/office/drawing/2014/main" val="16075103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321537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E12448-6357-4E41-8CFC-CC71DA46A4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Red Pen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3CC8EE-55B2-4F89-AA0D-4AE39C8DD5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Sam and Lola are eating jelly. </a:t>
            </a:r>
          </a:p>
          <a:p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Sam thinks jelly is a liquid.</a:t>
            </a:r>
          </a:p>
          <a:p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Lola thinks jelly is a solid.</a:t>
            </a:r>
          </a:p>
          <a:p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Who do you agree with you?</a:t>
            </a:r>
          </a:p>
          <a:p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Explain your reasoning. </a:t>
            </a:r>
          </a:p>
        </p:txBody>
      </p:sp>
      <p:pic>
        <p:nvPicPr>
          <p:cNvPr id="2050" name="Picture 2" descr="What's the opposite of jelly? | Cambridge Mathematics">
            <a:extLst>
              <a:ext uri="{FF2B5EF4-FFF2-40B4-BE49-F238E27FC236}">
                <a16:creationId xmlns:a16="http://schemas.microsoft.com/office/drawing/2014/main" id="{CB1B78D7-42B7-40CA-8AD1-F251485142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75" r="16314"/>
          <a:stretch/>
        </p:blipFill>
        <p:spPr bwMode="auto">
          <a:xfrm>
            <a:off x="6788426" y="2694541"/>
            <a:ext cx="4701209" cy="3476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428560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EE5818"/>
      </a:dk2>
      <a:lt2>
        <a:srgbClr val="EBEBEB"/>
      </a:lt2>
      <a:accent1>
        <a:srgbClr val="F5A408"/>
      </a:accent1>
      <a:accent2>
        <a:srgbClr val="FA731A"/>
      </a:accent2>
      <a:accent3>
        <a:srgbClr val="AB9281"/>
      </a:accent3>
      <a:accent4>
        <a:srgbClr val="A18CD0"/>
      </a:accent4>
      <a:accent5>
        <a:srgbClr val="8EBBD2"/>
      </a:accent5>
      <a:accent6>
        <a:srgbClr val="ACC995"/>
      </a:accent6>
      <a:hlink>
        <a:srgbClr val="FAC96A"/>
      </a:hlink>
      <a:folHlink>
        <a:srgbClr val="FCDB9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04000"/>
                <a:satMod val="128000"/>
                <a:lumMod val="10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68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2000"/>
                <a:hueMod val="42000"/>
                <a:satMod val="124000"/>
                <a:lumMod val="62000"/>
              </a:schemeClr>
              <a:schemeClr val="phClr">
                <a:tint val="96000"/>
                <a:satMod val="13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F1C4790-FE3C-4020-8CA7-00621DA7BB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11</TotalTime>
  <Words>307</Words>
  <Application>Microsoft Office PowerPoint</Application>
  <PresentationFormat>Widescreen</PresentationFormat>
  <Paragraphs>33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Century Gothic</vt:lpstr>
      <vt:lpstr>Comic Sans MS</vt:lpstr>
      <vt:lpstr>Wingdings 3</vt:lpstr>
      <vt:lpstr>Ion Boardroom</vt:lpstr>
      <vt:lpstr>Monday 7th June 2021</vt:lpstr>
      <vt:lpstr>Sand can be poured, so does that make it a liquid?</vt:lpstr>
      <vt:lpstr>PowerPoint Presentation</vt:lpstr>
      <vt:lpstr>PowerPoint Presentation</vt:lpstr>
      <vt:lpstr>Use this list of properties for solids and liquids to help you!</vt:lpstr>
      <vt:lpstr>Activity </vt:lpstr>
      <vt:lpstr>Red Pen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7th June 2021</dc:title>
  <dc:creator>Emily Fenner</dc:creator>
  <cp:lastModifiedBy>Emily Fenner</cp:lastModifiedBy>
  <cp:revision>2</cp:revision>
  <dcterms:created xsi:type="dcterms:W3CDTF">2021-05-27T13:43:47Z</dcterms:created>
  <dcterms:modified xsi:type="dcterms:W3CDTF">2021-05-27T13:55:09Z</dcterms:modified>
</cp:coreProperties>
</file>