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393509"/>
            <a:ext cx="10843544" cy="3352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6600" u="sng" dirty="0" smtClean="0">
                <a:latin typeface="HfW precursive" panose="00000500000000000000" pitchFamily="2" charset="0"/>
              </a:rPr>
              <a:t>Thursday 3rd February 2022</a:t>
            </a:r>
            <a:endParaRPr lang="en-GB" sz="6600" u="sng" dirty="0">
              <a:latin typeface="HfW pre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3184874"/>
            <a:ext cx="7503534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5400" u="sng" dirty="0">
                <a:latin typeface="HfW precursive" panose="00000500000000000000" pitchFamily="2" charset="0"/>
              </a:rPr>
              <a:t>L.O: </a:t>
            </a:r>
            <a:r>
              <a:rPr lang="en-GB" sz="5400" u="sng" dirty="0" smtClean="0">
                <a:latin typeface="HfW precursive" panose="00000500000000000000" pitchFamily="2" charset="0"/>
              </a:rPr>
              <a:t>To understand texts</a:t>
            </a:r>
            <a:endParaRPr lang="en-GB" sz="5400" u="sng" dirty="0">
              <a:latin typeface="HfW precursive" panose="00000500000000000000" pitchFamily="2" charset="0"/>
              <a:cs typeface="Calibri Light"/>
            </a:endParaRPr>
          </a:p>
          <a:p>
            <a:r>
              <a:rPr lang="en-GB" sz="5400" u="sng" dirty="0">
                <a:latin typeface="HfW precursive" panose="00000500000000000000" pitchFamily="2" charset="0"/>
              </a:rPr>
              <a:t>C: The Iron </a:t>
            </a:r>
            <a:r>
              <a:rPr lang="en-GB" sz="5400" u="sng" dirty="0" smtClean="0">
                <a:latin typeface="HfW precursive" panose="00000500000000000000" pitchFamily="2" charset="0"/>
              </a:rPr>
              <a:t>Man- prediction skills.</a:t>
            </a:r>
            <a:r>
              <a:rPr lang="en-GB" sz="3600" u="sng" dirty="0">
                <a:latin typeface="HfW precursive" panose="00000500000000000000" pitchFamily="2" charset="0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 smtClean="0">
                <a:latin typeface="HfW precursive" panose="00000500000000000000" pitchFamily="2" charset="0"/>
              </a:rPr>
              <a:t>Starter: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107" y="4590934"/>
            <a:ext cx="11219343" cy="376618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>
                <a:solidFill>
                  <a:srgbClr val="000000"/>
                </a:solidFill>
                <a:latin typeface="HfW precursive" panose="00000500000000000000" pitchFamily="2" charset="0"/>
              </a:rPr>
              <a:t>Would you feel 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  <a:latin typeface="HfW precursive" panose="00000500000000000000" pitchFamily="2" charset="0"/>
              </a:rPr>
              <a:t>sorry or guilty </a:t>
            </a:r>
            <a:r>
              <a:rPr lang="en-GB" sz="3600" dirty="0">
                <a:solidFill>
                  <a:srgbClr val="000000"/>
                </a:solidFill>
                <a:latin typeface="HfW precursive" panose="00000500000000000000" pitchFamily="2" charset="0"/>
              </a:rPr>
              <a:t>if you had done the same thing to the Iron Man? </a:t>
            </a:r>
            <a:endParaRPr lang="en-GB" sz="8800" u="sng" dirty="0">
              <a:solidFill>
                <a:schemeClr val="accent1"/>
              </a:solidFill>
              <a:latin typeface="HfW precursive" panose="00000500000000000000" pitchFamily="2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p.55-63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1107" y="1862786"/>
            <a:ext cx="109985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HfW precursive" panose="00000500000000000000" pitchFamily="2" charset="0"/>
                <a:ea typeface="Calibri" panose="020F0502020204030204" pitchFamily="34" charset="0"/>
              </a:rPr>
              <a:t>“Only Hogarth felt suddenly sorry. He felt guilty.” </a:t>
            </a:r>
            <a:endParaRPr lang="en-GB" sz="3200" dirty="0">
              <a:latin typeface="HfW precursive" panose="00000500000000000000" pitchFamily="2" charset="0"/>
            </a:endParaRPr>
          </a:p>
        </p:txBody>
      </p:sp>
      <p:pic>
        <p:nvPicPr>
          <p:cNvPr id="1026" name="Picture 2" descr="1,026 Guilty Face Illustrations &amp;amp; Clip Art - i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962" y="2447561"/>
            <a:ext cx="2371520" cy="208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87032" y="395077"/>
            <a:ext cx="4104968" cy="410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9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HfW precursive" panose="00000500000000000000" pitchFamily="2" charset="0"/>
              </a:rPr>
              <a:t>Predicting Pip!</a:t>
            </a:r>
            <a:endParaRPr lang="en-GB" dirty="0">
              <a:solidFill>
                <a:srgbClr val="7030A0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60000"/>
              </a:lnSpc>
            </a:pPr>
            <a:r>
              <a:rPr lang="en-GB" sz="5400" dirty="0" smtClean="0">
                <a:latin typeface="HfW precursive" panose="00000500000000000000" pitchFamily="2" charset="0"/>
              </a:rPr>
              <a:t>What </a:t>
            </a:r>
            <a:r>
              <a:rPr lang="en-GB" sz="5400" dirty="0">
                <a:latin typeface="HfW precursive" panose="00000500000000000000" pitchFamily="2" charset="0"/>
              </a:rPr>
              <a:t>do you think is going to happen next?  </a:t>
            </a:r>
            <a:r>
              <a:rPr lang="en-GB" sz="5400" dirty="0" smtClean="0">
                <a:latin typeface="HfW precursive" panose="00000500000000000000" pitchFamily="2" charset="0"/>
              </a:rPr>
              <a:t>Can you think </a:t>
            </a:r>
            <a:r>
              <a:rPr lang="en-GB" sz="5400" dirty="0">
                <a:latin typeface="HfW precursive" panose="00000500000000000000" pitchFamily="2" charset="0"/>
              </a:rPr>
              <a:t>of 5 possible </a:t>
            </a:r>
            <a:r>
              <a:rPr lang="en-GB" sz="5400" dirty="0" smtClean="0">
                <a:latin typeface="HfW precursive" panose="00000500000000000000" pitchFamily="2" charset="0"/>
              </a:rPr>
              <a:t>scenarios?</a:t>
            </a:r>
          </a:p>
          <a:p>
            <a:pPr>
              <a:lnSpc>
                <a:spcPct val="160000"/>
              </a:lnSpc>
            </a:pPr>
            <a:r>
              <a:rPr lang="en-GB" sz="5400" dirty="0" smtClean="0">
                <a:latin typeface="HfW precursive" panose="00000500000000000000" pitchFamily="2" charset="0"/>
              </a:rPr>
              <a:t> </a:t>
            </a:r>
            <a:r>
              <a:rPr lang="en-GB" sz="5400" dirty="0">
                <a:solidFill>
                  <a:schemeClr val="accent1"/>
                </a:solidFill>
                <a:latin typeface="HfW precursive" panose="00000500000000000000" pitchFamily="2" charset="0"/>
              </a:rPr>
              <a:t>Perhaps the Iron Man is going to go back out into sea. </a:t>
            </a:r>
            <a:r>
              <a:rPr lang="en-GB" sz="5400" dirty="0">
                <a:solidFill>
                  <a:schemeClr val="accent3">
                    <a:lumMod val="75000"/>
                  </a:schemeClr>
                </a:solidFill>
                <a:latin typeface="HfW precursive" panose="00000500000000000000" pitchFamily="2" charset="0"/>
              </a:rPr>
              <a:t>Perhaps he is going to track down Hogarth. </a:t>
            </a:r>
            <a:r>
              <a:rPr lang="en-GB" sz="5400" dirty="0">
                <a:solidFill>
                  <a:schemeClr val="accent2">
                    <a:lumMod val="75000"/>
                  </a:schemeClr>
                </a:solidFill>
                <a:latin typeface="HfW precursive" panose="00000500000000000000" pitchFamily="2" charset="0"/>
              </a:rPr>
              <a:t>Perhaps he is going to start eating something else. 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8" name="Picture 4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716" y="190462"/>
            <a:ext cx="4677228" cy="666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en-GB" sz="5400" b="1" u="sng" dirty="0">
                <a:solidFill>
                  <a:schemeClr val="accent1"/>
                </a:solidFill>
                <a:latin typeface="HfW precursive" panose="00000500000000000000" pitchFamily="2" charset="0"/>
              </a:rPr>
              <a:t>Red Pen: </a:t>
            </a:r>
            <a:r>
              <a:rPr lang="en-GB" sz="5400" dirty="0">
                <a:solidFill>
                  <a:schemeClr val="accent1"/>
                </a:solidFill>
                <a:latin typeface="HfW precursive" panose="00000500000000000000" pitchFamily="2" charset="0"/>
              </a:rPr>
              <a:t>Using your Arlo the Author skills, which idea would you have chosen and why? 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050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502" y="2072757"/>
            <a:ext cx="4831759" cy="380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79774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dcmitype/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446</TotalTime>
  <Words>122</Words>
  <Application>Microsoft Office PowerPoint</Application>
  <PresentationFormat>Widescreen</PresentationFormat>
  <Paragraphs>11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HfW precursive</vt:lpstr>
      <vt:lpstr>Metropolitan</vt:lpstr>
      <vt:lpstr>Thursday 3rd February 2022</vt:lpstr>
      <vt:lpstr>Starter:</vt:lpstr>
      <vt:lpstr>Predicting Pip!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28</cp:revision>
  <dcterms:created xsi:type="dcterms:W3CDTF">2020-10-29T12:54:05Z</dcterms:created>
  <dcterms:modified xsi:type="dcterms:W3CDTF">2022-01-25T18:31:01Z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