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3"/>
  </p:handoutMasterIdLst>
  <p:sldIdLst>
    <p:sldId id="275" r:id="rId5"/>
    <p:sldId id="276" r:id="rId6"/>
    <p:sldId id="256" r:id="rId7"/>
    <p:sldId id="257" r:id="rId8"/>
    <p:sldId id="258" r:id="rId9"/>
    <p:sldId id="267" r:id="rId10"/>
    <p:sldId id="268" r:id="rId11"/>
    <p:sldId id="261" r:id="rId12"/>
    <p:sldId id="262" r:id="rId13"/>
    <p:sldId id="263" r:id="rId14"/>
    <p:sldId id="264" r:id="rId15"/>
    <p:sldId id="265" r:id="rId16"/>
    <p:sldId id="266" r:id="rId17"/>
    <p:sldId id="269" r:id="rId18"/>
    <p:sldId id="271" r:id="rId19"/>
    <p:sldId id="272" r:id="rId20"/>
    <p:sldId id="273" r:id="rId21"/>
    <p:sldId id="274" r:id="rId22"/>
  </p:sldIdLst>
  <p:sldSz cx="9144000" cy="6858000" type="screen4x3"/>
  <p:notesSz cx="6888163" cy="10020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A7577F-E0FC-4DDE-0939-C1DD1A2A52D6}" v="20" dt="2020-11-25T13:44:17.263"/>
    <p1510:client id="{DFE21F54-0EA8-2835-E8CE-80138132710F}" v="37" dt="2019-09-19T15:27:53.695"/>
    <p1510:client id="{E69BB0A3-5BF5-9806-446E-77B0D1186DED}" v="106" dt="2019-09-23T11:38:12.428"/>
    <p1510:client id="{ED46299A-AC2A-8243-3AAC-514B4B839F11}" v="126" dt="2020-11-19T14:06:41.2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1A5B79-9DD4-45D3-BC49-E9615679C0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4A8E1F-3EDF-4F67-8C02-DBC8295FE8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6E67364-DA74-4822-B6BE-4DAE68AF1820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F720B5-D3B3-4DFF-8B00-5462DE9BADE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65F2C0-CFF9-4150-942E-A93C0DD6897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B212FB1C-BD38-44CF-BC55-43A96F953E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7BA19-BA00-4778-8F17-2F1E7075D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8C712-69FD-4F06-B0E4-26C3B730E4E6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04679-6A6A-4A58-B7E3-7F139CE02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3007AA-F356-4660-87B1-381B0DBBD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7EC7C-9FE4-4743-81D5-8422115FD7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67689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B4FFFE-188A-4AA4-8036-A38A1B0ED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2B648-D48F-4A88-B2F3-3CBA992D116C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03C0-6019-4881-87D4-EE277A813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CC332-3A21-4981-ACB5-5B7925FFF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071B5-A594-4788-8109-A11DAECAD4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0108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EF304-A846-4385-80F5-2B59C1624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C1229-6B8C-4058-A3AD-B2D7F19B98B1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279B0-BDBD-4AC6-82D1-FB7A14609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BA3ABE-6D5E-456C-9D97-190441232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47166-D981-41F8-9BE0-2FD90B50FE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6063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CBF9600-A242-4FB6-997C-7909164E4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22907-EF8A-436A-9E28-718BE235D5EE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1DC3144-D23A-4CE8-BA2D-858D2B45C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B673BF8-E560-473D-A74A-E5D469042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41FFE-ABED-4DDC-B028-F9D5815C00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5115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0CB6C05-E4EE-4FEE-818F-6F2F2F9FC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6C130-8590-4F92-B776-016E4A7C8558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50A15B9-5CC5-44E9-9AF4-84DC3D65A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F0296B0-CF67-4480-AA11-7F7FC5D94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5D44E8-AE4F-4AB4-90E6-40BF096C0C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5778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1A63C45-5523-4697-A391-7EB056018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8CB82-F1F5-4637-B687-C1D69F14D9F2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F8DEB8F-3918-47C9-846A-E07F777D9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FC01729-020D-45A6-8909-44D9F29EA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D70EB-D9B9-4B27-9C45-9FA0A3CE6D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0830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3E37D61-D948-4692-BB7E-AA306B4F1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7DC15-DA2A-45AD-A8F0-65894F070C0A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0598AF0-3CDC-4099-84D4-8CF6737FD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459FD38-4A0E-4DD4-978B-463EF7064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8BE9E-D163-4822-85F4-E2D4578A7D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5676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B4FD845-3F7B-4087-B4B9-B3741F4B1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571D7-D2DB-4C5C-A2E4-5AECC94153C4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64A0212-2B96-4DF3-98A4-AA5237028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168C99-57FE-4D6D-9713-5EDE39C5C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CEDEAA-84E8-403C-9130-A01C94AC43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5821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9726A97-D573-495E-9FAA-6FC34B985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3B60F-F70B-495E-B1EA-8BC8BF4A886B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A19A88B-80A2-48D1-9429-ECD0EBA99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0F4EA5-8073-4999-8729-32E9AFED1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4C625D-CF64-450C-A7F0-666185BD15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9139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098225-72A8-4F5C-95CE-5D8B6B379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C2E75-ECAD-4EDB-940A-49A129634CDC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4FC025-D471-451D-8131-D0AFE908A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BF552B-F72B-4CC6-AAC8-0CD99BF8C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D43EFA-5234-4444-9B3C-B2EFAFEE87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5285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6A80BD-3E7B-488F-92B9-4CCEC9350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CEC42-0FEE-4F79-BE47-094E455A18EF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D991B-CAF7-46AE-AEED-F7DF44FEA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AA7014-8E5A-46CF-970C-1DEB5BD20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FAD6E-14A8-4D28-976F-8309DE5093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5424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E2BF351-583D-4D34-B02D-4ACC476C713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B1EC1FF-8BD1-465B-999F-7BEBA489EA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5DFDC-1EE6-43B1-BD8B-E5BFBEC2AA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D540D4-836E-4ECD-AD79-F29A79A0F444}" type="datetimeFigureOut">
              <a:rPr lang="en-US"/>
              <a:pPr>
                <a:defRPr/>
              </a:pPr>
              <a:t>11/28/2021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11C8E9-02B0-42C4-A111-DB76E62A3E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71C45-56CA-4047-BCE8-883EFDB5E1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0275A9D-F857-46D8-B00F-4FDD72A09E1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29091-D77C-44B9-89D4-FC3049829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cs typeface="Calibri"/>
              </a:rPr>
              <a:t>LO: To build an overview of world history.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E4C56F-7573-4B70-8836-E79024548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>
                <a:cs typeface="Calibri"/>
              </a:rPr>
              <a:t>LO: To understand what life was like in Britain in Celt and Roman times. </a:t>
            </a:r>
            <a:endParaRPr lang="en-US" u="sng" dirty="0">
              <a:cs typeface="Calibri"/>
            </a:endParaRPr>
          </a:p>
          <a:p>
            <a:pPr marL="0" indent="0">
              <a:buNone/>
            </a:pPr>
            <a:r>
              <a:rPr lang="en-GB" u="sng" dirty="0">
                <a:cs typeface="Calibri"/>
              </a:rPr>
              <a:t>C: The Roman invasion of Britain.</a:t>
            </a:r>
          </a:p>
        </p:txBody>
      </p:sp>
    </p:spTree>
    <p:extLst>
      <p:ext uri="{BB962C8B-B14F-4D97-AF65-F5344CB8AC3E}">
        <p14:creationId xmlns:p14="http://schemas.microsoft.com/office/powerpoint/2010/main" val="3159122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Enquiry Question: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What did the Romans do for me?</a:t>
            </a:r>
          </a:p>
        </p:txBody>
      </p:sp>
    </p:spTree>
    <p:extLst>
      <p:ext uri="{BB962C8B-B14F-4D97-AF65-F5344CB8AC3E}">
        <p14:creationId xmlns:p14="http://schemas.microsoft.com/office/powerpoint/2010/main" val="1155153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F4DCAE39-D7B3-4153-86D6-3FE0376920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188" y="285750"/>
            <a:ext cx="8429625" cy="1214438"/>
          </a:xfrm>
        </p:spPr>
        <p:txBody>
          <a:bodyPr/>
          <a:lstStyle/>
          <a:p>
            <a:pPr eaLnBrk="1" hangingPunct="1"/>
            <a:r>
              <a:rPr lang="en-GB" altLang="en-US" sz="4000"/>
              <a:t>Why Did the Romans Invade Britain?</a:t>
            </a:r>
          </a:p>
        </p:txBody>
      </p:sp>
      <p:pic>
        <p:nvPicPr>
          <p:cNvPr id="2051" name="Picture 2" descr="http://www.wordinfo.info/words/images/Eng-hist-3-RomInvadeBrit.gif">
            <a:extLst>
              <a:ext uri="{FF2B5EF4-FFF2-40B4-BE49-F238E27FC236}">
                <a16:creationId xmlns:a16="http://schemas.microsoft.com/office/drawing/2014/main" id="{7D8687B3-63A1-4E54-A934-D0DB83B87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214438"/>
            <a:ext cx="7286625" cy="512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BAC03-962E-4CEA-9CB1-F35C023EE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1.   Britain had lots of goods which</a:t>
            </a:r>
            <a:br>
              <a:rPr lang="en-GB" dirty="0"/>
            </a:br>
            <a:r>
              <a:rPr lang="en-GB" dirty="0"/>
              <a:t>the Romans wanted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C934C-C061-4BD6-8397-5661F2EC5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Lead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Wood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Tin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Wool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Slaves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Gold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Silver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Corn</a:t>
            </a:r>
          </a:p>
        </p:txBody>
      </p:sp>
      <p:pic>
        <p:nvPicPr>
          <p:cNvPr id="3076" name="Picture 2" descr="http://www.miragetheatre.co.uk/activ/images/timeline/romans.gif">
            <a:extLst>
              <a:ext uri="{FF2B5EF4-FFF2-40B4-BE49-F238E27FC236}">
                <a16:creationId xmlns:a16="http://schemas.microsoft.com/office/drawing/2014/main" id="{D75601A7-E6BD-434E-B3A0-B2F5E98A5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357313"/>
            <a:ext cx="4357688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C9627-0F06-47D9-8219-04EB701D4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8572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sz="8000" dirty="0"/>
              <a:t>Corn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2DC9B97E-59F2-405E-944C-B0BE8A27C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143000"/>
            <a:ext cx="4357688" cy="53578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dirty="0"/>
              <a:t>	</a:t>
            </a:r>
            <a:r>
              <a:rPr lang="en-GB" altLang="en-US" sz="2800" dirty="0"/>
              <a:t>As the Roman Empire grew bigger, there were more and more people to feed.</a:t>
            </a:r>
          </a:p>
          <a:p>
            <a:pPr eaLnBrk="1" hangingPunct="1">
              <a:buNone/>
            </a:pPr>
            <a:r>
              <a:rPr lang="en-GB" altLang="en-US" sz="2800" dirty="0"/>
              <a:t>    More Romans started living in towns, leaving fewer people in the country to grow crops... Rome needed to import more food and Britain was a very fertile land... </a:t>
            </a:r>
            <a:endParaRPr lang="en-GB" altLang="en-US" sz="2800" dirty="0">
              <a:cs typeface="Calibri"/>
            </a:endParaRPr>
          </a:p>
        </p:txBody>
      </p:sp>
      <p:pic>
        <p:nvPicPr>
          <p:cNvPr id="4100" name="Picture 2" descr="http://www.dreamstime.com/corn-field-thumb1328452.jpg">
            <a:extLst>
              <a:ext uri="{FF2B5EF4-FFF2-40B4-BE49-F238E27FC236}">
                <a16:creationId xmlns:a16="http://schemas.microsoft.com/office/drawing/2014/main" id="{C1802CC9-F3C3-4FB2-AB84-1460108AF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143000"/>
            <a:ext cx="40259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594A2-9518-4B5B-AF71-1F2BDB9B6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Raw Materials: Wool </a:t>
            </a:r>
            <a:br>
              <a:rPr lang="en-GB" dirty="0"/>
            </a:br>
            <a:endParaRPr lang="en-GB" dirty="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9F86983A-333B-47FC-AD45-A003A6ECB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1000125"/>
            <a:ext cx="8229600" cy="5572125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3600" dirty="0"/>
              <a:t>Britain had a good supply of sheep and wool was needed for making Roman togas.</a:t>
            </a:r>
          </a:p>
          <a:p>
            <a:pPr eaLnBrk="1" hangingPunct="1"/>
            <a:endParaRPr lang="en-GB" altLang="en-US"/>
          </a:p>
        </p:txBody>
      </p:sp>
      <p:pic>
        <p:nvPicPr>
          <p:cNvPr id="5124" name="Picture 4" descr="http://www.stcolmcilles.org/pupil%20zone/Roman%20Webpages/Images/roman-store-front.jpg">
            <a:extLst>
              <a:ext uri="{FF2B5EF4-FFF2-40B4-BE49-F238E27FC236}">
                <a16:creationId xmlns:a16="http://schemas.microsoft.com/office/drawing/2014/main" id="{6BE6C511-E18E-4606-9A38-33694F413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2714625"/>
            <a:ext cx="6270625" cy="393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58AB7E73-27B1-42B1-8FCE-DB0E369A0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Raw Materials: Leather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1C440205-1591-467E-843A-F97D063BD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643063"/>
            <a:ext cx="400050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600" dirty="0">
                <a:latin typeface="Calibri"/>
                <a:cs typeface="Arial"/>
              </a:rPr>
              <a:t>The Roman army used a lot of leather in uniforms and for soldiers’ tents.</a:t>
            </a:r>
          </a:p>
          <a:p>
            <a:pPr eaLnBrk="1" hangingPunct="1"/>
            <a:r>
              <a:rPr lang="en-GB" altLang="en-US" sz="3600" dirty="0">
                <a:latin typeface="Calibri"/>
                <a:cs typeface="Arial"/>
              </a:rPr>
              <a:t>Leather was also used to make buckets.</a:t>
            </a:r>
          </a:p>
        </p:txBody>
      </p:sp>
      <p:pic>
        <p:nvPicPr>
          <p:cNvPr id="6148" name="Picture 2" descr="http://www.cuirmale.nl/history/img/roman-uniform.jpg">
            <a:extLst>
              <a:ext uri="{FF2B5EF4-FFF2-40B4-BE49-F238E27FC236}">
                <a16:creationId xmlns:a16="http://schemas.microsoft.com/office/drawing/2014/main" id="{A36C4BAB-7708-4C01-9697-EC2560A58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214438"/>
            <a:ext cx="3851275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A248C-A55B-4DB4-BB60-8FDAAC911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9286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Valuable Metals: Silver</a:t>
            </a:r>
            <a:br>
              <a:rPr lang="en-GB" dirty="0"/>
            </a:br>
            <a:endParaRPr lang="en-GB" dirty="0"/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B07AC2B7-50BD-4794-BE6C-53723AD0E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054600"/>
          </a:xfrm>
        </p:spPr>
        <p:txBody>
          <a:bodyPr/>
          <a:lstStyle/>
          <a:p>
            <a:pPr eaLnBrk="1" hangingPunct="1"/>
            <a:r>
              <a:rPr lang="en-GB" altLang="en-US"/>
              <a:t>The Romans made their money out of silver – more coins were needed as the Empire grew.</a:t>
            </a:r>
          </a:p>
          <a:p>
            <a:pPr eaLnBrk="1" hangingPunct="1"/>
            <a:r>
              <a:rPr lang="en-GB" altLang="en-US"/>
              <a:t>Britain already had silver mines that the Romans knew about.</a:t>
            </a:r>
          </a:p>
          <a:p>
            <a:pPr eaLnBrk="1" hangingPunct="1"/>
            <a:r>
              <a:rPr lang="en-GB" altLang="en-US"/>
              <a:t>Silver was a luxury item for rich Romans – so there was a big demand for it.</a:t>
            </a:r>
          </a:p>
        </p:txBody>
      </p:sp>
      <p:pic>
        <p:nvPicPr>
          <p:cNvPr id="7172" name="Picture 2" descr="http://www.monochrom.at/english/pictures/coin060303114515.jpg">
            <a:extLst>
              <a:ext uri="{FF2B5EF4-FFF2-40B4-BE49-F238E27FC236}">
                <a16:creationId xmlns:a16="http://schemas.microsoft.com/office/drawing/2014/main" id="{B0777C03-209C-43A1-9BFD-55AE84C51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3857625"/>
            <a:ext cx="25717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5D417-D444-4C0A-BC73-8AA68C9B9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Gold</a:t>
            </a:r>
            <a:br>
              <a:rPr lang="en-GB" dirty="0"/>
            </a:br>
            <a:endParaRPr lang="en-GB" dirty="0"/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5DB7E8D0-D4D1-4DD1-A518-9E1EE2B92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197475"/>
          </a:xfrm>
        </p:spPr>
        <p:txBody>
          <a:bodyPr/>
          <a:lstStyle/>
          <a:p>
            <a:pPr eaLnBrk="1" hangingPunct="1"/>
            <a:r>
              <a:rPr lang="en-GB" altLang="en-US" dirty="0"/>
              <a:t>Gold was used for jewellery and was in great demand by the Romans.</a:t>
            </a:r>
            <a:endParaRPr lang="en-GB" altLang="en-US" dirty="0">
              <a:cs typeface="Calibri"/>
            </a:endParaRPr>
          </a:p>
          <a:p>
            <a:pPr eaLnBrk="1" hangingPunct="1"/>
            <a:r>
              <a:rPr lang="en-GB" altLang="en-US" dirty="0"/>
              <a:t>Gold was very important in trade as a means of exchange but also for making gold coins.</a:t>
            </a:r>
            <a:endParaRPr lang="en-GB" altLang="en-US">
              <a:cs typeface="Calibri"/>
            </a:endParaRPr>
          </a:p>
          <a:p>
            <a:pPr eaLnBrk="1" hangingPunct="1"/>
            <a:r>
              <a:rPr lang="en-GB" altLang="en-US" dirty="0"/>
              <a:t>There was a scarcity of gold across the Empire, but Britain had some...</a:t>
            </a:r>
            <a:endParaRPr lang="en-GB" altLang="en-US" dirty="0">
              <a:cs typeface="Calibri"/>
            </a:endParaRPr>
          </a:p>
        </p:txBody>
      </p:sp>
      <p:pic>
        <p:nvPicPr>
          <p:cNvPr id="8196" name="Picture 2" descr="http://www.doyledoyle.com/stylegem/wp-content/uploads/2009/03/hercules-knot3.jpg">
            <a:extLst>
              <a:ext uri="{FF2B5EF4-FFF2-40B4-BE49-F238E27FC236}">
                <a16:creationId xmlns:a16="http://schemas.microsoft.com/office/drawing/2014/main" id="{749987EC-D285-485D-8AA4-6603CAD90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132591"/>
            <a:ext cx="3354388" cy="2511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672C0DA-3439-4996-9635-F935A4585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/>
              <a:t>Tin</a:t>
            </a:r>
          </a:p>
        </p:txBody>
      </p:sp>
      <p:sp>
        <p:nvSpPr>
          <p:cNvPr id="9219" name="Rectangle 5">
            <a:extLst>
              <a:ext uri="{FF2B5EF4-FFF2-40B4-BE49-F238E27FC236}">
                <a16:creationId xmlns:a16="http://schemas.microsoft.com/office/drawing/2014/main" id="{44A0BFF6-5D67-4DE3-927A-2AD899319E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1285875"/>
            <a:ext cx="764381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600" dirty="0">
                <a:latin typeface="Calibri"/>
                <a:cs typeface="Arial"/>
              </a:rPr>
              <a:t>Britain also had tin mines. Tin and pewter were used for cups and plates.</a:t>
            </a:r>
          </a:p>
          <a:p>
            <a:pPr eaLnBrk="1" hangingPunct="1"/>
            <a:r>
              <a:rPr lang="en-GB" altLang="en-US" sz="3600" dirty="0">
                <a:latin typeface="Calibri"/>
                <a:cs typeface="Arial"/>
              </a:rPr>
              <a:t>Tin could be mixed with other metals to make strong, hard metals.</a:t>
            </a:r>
          </a:p>
        </p:txBody>
      </p:sp>
      <p:pic>
        <p:nvPicPr>
          <p:cNvPr id="9220" name="Picture 4" descr="http://www.wessexarch.co.uk/files/images/pewter_large.jpg">
            <a:extLst>
              <a:ext uri="{FF2B5EF4-FFF2-40B4-BE49-F238E27FC236}">
                <a16:creationId xmlns:a16="http://schemas.microsoft.com/office/drawing/2014/main" id="{EBA9BB0C-5403-4380-A73D-FE2E08011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5" t="8215" r="5402" b="7750"/>
          <a:stretch>
            <a:fillRect/>
          </a:stretch>
        </p:blipFill>
        <p:spPr bwMode="auto">
          <a:xfrm>
            <a:off x="2071688" y="3643313"/>
            <a:ext cx="4357687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9FE97-A722-4B14-B895-3BB142A79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The Romans used a lot of lead!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F9133-8410-4B28-BAB8-07304E5C1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1071563"/>
            <a:ext cx="7858125" cy="2714625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Lead was really useful for the Romans and Britain had a good supply of it.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Lead was used to make water pipes and plumbing systems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Lead was also used to make coffins! </a:t>
            </a:r>
          </a:p>
        </p:txBody>
      </p:sp>
      <p:pic>
        <p:nvPicPr>
          <p:cNvPr id="10244" name="Picture 2" descr="http://www.romanaqueducts.info/aquasite/foto/lead_gt_Va.jpg">
            <a:extLst>
              <a:ext uri="{FF2B5EF4-FFF2-40B4-BE49-F238E27FC236}">
                <a16:creationId xmlns:a16="http://schemas.microsoft.com/office/drawing/2014/main" id="{360F2961-DDB6-4EC3-9391-756AD351F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" t="41544" r="6146" b="14012"/>
          <a:stretch>
            <a:fillRect/>
          </a:stretch>
        </p:blipFill>
        <p:spPr bwMode="auto">
          <a:xfrm>
            <a:off x="571500" y="3786188"/>
            <a:ext cx="779621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514E4-6C4B-4914-91E5-5069AE878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5000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Slaves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101A5-CFB1-4B48-96EC-A97177C21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3" y="857250"/>
            <a:ext cx="4757737" cy="526891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Romans planned to use captured Britons as slaves.</a:t>
            </a:r>
            <a:endParaRPr lang="en-GB" dirty="0">
              <a:cs typeface="Calibri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Roman society ran on the basis of slave labour and there was big demand for slaves right across the empire. 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Slaves were used to work in every type of industry, from nurse maids, to field hands, miners and as galley slaves to row Roman ships.</a:t>
            </a:r>
          </a:p>
        </p:txBody>
      </p:sp>
      <p:pic>
        <p:nvPicPr>
          <p:cNvPr id="11268" name="Picture 2" descr="http://www.stcolmcilles.org/pupil%20zone/Roman%20Webpages/Images/roman-pesant.jpg">
            <a:extLst>
              <a:ext uri="{FF2B5EF4-FFF2-40B4-BE49-F238E27FC236}">
                <a16:creationId xmlns:a16="http://schemas.microsoft.com/office/drawing/2014/main" id="{F92D9FF2-40FA-472F-B5D5-7C2C1BE60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1000125"/>
            <a:ext cx="3743325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B1B28-4221-4D02-A756-6021FA37A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35718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Slaves could also be made to fight as Gladiators, to entertain the Romans.</a:t>
            </a:r>
          </a:p>
        </p:txBody>
      </p:sp>
      <p:pic>
        <p:nvPicPr>
          <p:cNvPr id="12291" name="Picture 2" descr="http://www.smh.com.au/ffximage/2006/02/23/gladiator_thumb_wideweb__470x304,0.jpg">
            <a:extLst>
              <a:ext uri="{FF2B5EF4-FFF2-40B4-BE49-F238E27FC236}">
                <a16:creationId xmlns:a16="http://schemas.microsoft.com/office/drawing/2014/main" id="{1BA0464F-1458-491F-9D27-B36D996D6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643063"/>
            <a:ext cx="7178675" cy="464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4A846076-51D5-4E76-A0BF-959DA352F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75"/>
          </a:xfrm>
        </p:spPr>
        <p:txBody>
          <a:bodyPr/>
          <a:lstStyle/>
          <a:p>
            <a:pPr eaLnBrk="1" hangingPunct="1"/>
            <a:r>
              <a:rPr lang="en-GB" altLang="en-US" sz="6000"/>
              <a:t/>
            </a:r>
            <a:br>
              <a:rPr lang="en-GB" altLang="en-US" sz="6000"/>
            </a:br>
            <a:r>
              <a:rPr lang="en-GB" altLang="en-US" sz="6000"/>
              <a:t>2. Power!</a:t>
            </a:r>
            <a:br>
              <a:rPr lang="en-GB" altLang="en-US" sz="6000"/>
            </a:br>
            <a:endParaRPr lang="en-GB" altLang="en-US" sz="6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E9FFF-E9EF-4626-B87F-DE6834E82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000125"/>
            <a:ext cx="5429250" cy="571500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The Romans didn’t just want goods from Britain, they also wanted to invade to show how powerful they were. 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By conquering more and more countries and making their Empire bigger, it made Rome more powerful.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The Romans also believed it was their duty to do this and make the world “civilised” like them. They felt the Celts were unclean savages!</a:t>
            </a:r>
            <a:endParaRPr lang="en-GB" dirty="0">
              <a:cs typeface="Calibri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1200" b="1" dirty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GB" sz="3000" b="1" dirty="0"/>
              <a:t>   </a:t>
            </a:r>
            <a:endParaRPr lang="en-GB" sz="3000" b="1">
              <a:cs typeface="Calibri"/>
            </a:endParaRPr>
          </a:p>
        </p:txBody>
      </p:sp>
      <p:pic>
        <p:nvPicPr>
          <p:cNvPr id="13316" name="Picture 2" descr="http://www.stcolmcilles.org/pupil%20zone/Roman%20Webpages/Images/637_roman_man_holding_a_scroll_and_a_laurel_branch.jpg">
            <a:extLst>
              <a:ext uri="{FF2B5EF4-FFF2-40B4-BE49-F238E27FC236}">
                <a16:creationId xmlns:a16="http://schemas.microsoft.com/office/drawing/2014/main" id="{E629AB29-F4E7-4992-920C-C54C00E5E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714750"/>
            <a:ext cx="2749550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 descr="http://www.cable360.net/Assets/cmsimages/archives/cw/082905/rome_m.jpg">
            <a:extLst>
              <a:ext uri="{FF2B5EF4-FFF2-40B4-BE49-F238E27FC236}">
                <a16:creationId xmlns:a16="http://schemas.microsoft.com/office/drawing/2014/main" id="{89869128-5C8F-4DC6-B2DA-043EF2529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82"/>
          <a:stretch>
            <a:fillRect/>
          </a:stretch>
        </p:blipFill>
        <p:spPr bwMode="auto">
          <a:xfrm>
            <a:off x="5857875" y="1000125"/>
            <a:ext cx="2962275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B31D9-2B7A-4CA3-B438-FB580635D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3. Ambition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98099-8D40-4CD9-852D-8A61148B1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28688"/>
            <a:ext cx="5543550" cy="5197475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Invading other countries and adding to the Empire was a way to become more powerful and popular.</a:t>
            </a:r>
            <a:endParaRPr lang="en-GB" dirty="0">
              <a:cs typeface="Calibri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The first invasions took place because Julius Caesar was ambitious and wanted power and glory.</a:t>
            </a:r>
            <a:endParaRPr lang="en-GB" dirty="0">
              <a:cs typeface="Calibri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Claudius had just become Emperor, in the 1</a:t>
            </a:r>
            <a:r>
              <a:rPr lang="en-GB" baseline="30000" dirty="0"/>
              <a:t>st</a:t>
            </a:r>
            <a:r>
              <a:rPr lang="en-GB" dirty="0"/>
              <a:t> Century BC, and wanted to prove himself as a good leader of Rome, when his invasion took place.</a:t>
            </a:r>
          </a:p>
        </p:txBody>
      </p:sp>
      <p:pic>
        <p:nvPicPr>
          <p:cNvPr id="15364" name="Picture 3" descr="http://www.cartoonstock.com/newscartoons/cartoonists/rma/lowres/rman2472l.jpg">
            <a:extLst>
              <a:ext uri="{FF2B5EF4-FFF2-40B4-BE49-F238E27FC236}">
                <a16:creationId xmlns:a16="http://schemas.microsoft.com/office/drawing/2014/main" id="{F5E916A0-FCC8-4CB6-82EB-44E2D4E43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0" r="47813" b="14999"/>
          <a:stretch>
            <a:fillRect/>
          </a:stretch>
        </p:blipFill>
        <p:spPr bwMode="auto">
          <a:xfrm>
            <a:off x="5357813" y="1000125"/>
            <a:ext cx="3571875" cy="521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561AE-C41C-4670-9BF7-CF3BB80D3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6540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4. Revenge!</a:t>
            </a:r>
            <a:br>
              <a:rPr lang="en-GB" dirty="0"/>
            </a:br>
            <a:endParaRPr lang="en-GB" dirty="0"/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E47FD9A8-DE1C-4D65-A0A2-49F0D0C57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857250"/>
            <a:ext cx="8643937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latin typeface="Calibri" panose="020F0502020204030204" pitchFamily="34" charset="0"/>
              </a:rPr>
              <a:t>The Britons had been helping the Gauls (French) fight against the Romans.</a:t>
            </a:r>
          </a:p>
          <a:p>
            <a:pPr eaLnBrk="1" hangingPunct="1"/>
            <a:r>
              <a:rPr lang="en-GB" altLang="en-US" sz="3200">
                <a:latin typeface="Calibri" panose="020F0502020204030204" pitchFamily="34" charset="0"/>
              </a:rPr>
              <a:t>The Romans wanted to punish the Britons for this and make sure that they could no longer do this.</a:t>
            </a:r>
          </a:p>
        </p:txBody>
      </p:sp>
      <p:pic>
        <p:nvPicPr>
          <p:cNvPr id="16388" name="Picture 2" descr="http://www.ancientweb.org/images/france/Gauls_color.jpg">
            <a:extLst>
              <a:ext uri="{FF2B5EF4-FFF2-40B4-BE49-F238E27FC236}">
                <a16:creationId xmlns:a16="http://schemas.microsoft.com/office/drawing/2014/main" id="{2854EE97-9BFA-4F2E-A0B3-764708F7B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928938"/>
            <a:ext cx="5811838" cy="364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0">
            <a:extLst>
              <a:ext uri="{FF2B5EF4-FFF2-40B4-BE49-F238E27FC236}">
                <a16:creationId xmlns:a16="http://schemas.microsoft.com/office/drawing/2014/main" id="{1768AA81-7B8E-44C9-86EA-330D585FB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647825"/>
            <a:ext cx="2962275" cy="2790825"/>
          </a:xfrm>
          <a:prstGeom prst="irregularSeal2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did the Romans invade Britain?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411" name="AutoShape 9">
            <a:extLst>
              <a:ext uri="{FF2B5EF4-FFF2-40B4-BE49-F238E27FC236}">
                <a16:creationId xmlns:a16="http://schemas.microsoft.com/office/drawing/2014/main" id="{0DF786C7-131B-4040-ACD6-897BCEE04A40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2214563" y="2000250"/>
            <a:ext cx="942975" cy="709613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2" name="AutoShape 7">
            <a:extLst>
              <a:ext uri="{FF2B5EF4-FFF2-40B4-BE49-F238E27FC236}">
                <a16:creationId xmlns:a16="http://schemas.microsoft.com/office/drawing/2014/main" id="{46D09140-17B1-4DFB-B101-7E38857B8CE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572125" y="3643313"/>
            <a:ext cx="1028700" cy="74295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3" name="AutoShape 6">
            <a:extLst>
              <a:ext uri="{FF2B5EF4-FFF2-40B4-BE49-F238E27FC236}">
                <a16:creationId xmlns:a16="http://schemas.microsoft.com/office/drawing/2014/main" id="{90999BD3-4138-4DB2-8692-8E3375234307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143125" y="4000500"/>
            <a:ext cx="1000125" cy="642938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4" name="AutoShape 5">
            <a:extLst>
              <a:ext uri="{FF2B5EF4-FFF2-40B4-BE49-F238E27FC236}">
                <a16:creationId xmlns:a16="http://schemas.microsoft.com/office/drawing/2014/main" id="{36EF825B-40C7-45DD-86D1-F80D96BE0356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929313" y="1714500"/>
            <a:ext cx="857250" cy="828675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15" name="Text Box 4">
            <a:extLst>
              <a:ext uri="{FF2B5EF4-FFF2-40B4-BE49-F238E27FC236}">
                <a16:creationId xmlns:a16="http://schemas.microsoft.com/office/drawing/2014/main" id="{7FC6C54A-CFEE-4B19-BE03-2D72FAE74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1428750"/>
            <a:ext cx="2011363" cy="527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Valuable Metals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16" name="Text Box 3">
            <a:extLst>
              <a:ext uri="{FF2B5EF4-FFF2-40B4-BE49-F238E27FC236}">
                <a16:creationId xmlns:a16="http://schemas.microsoft.com/office/drawing/2014/main" id="{4B890F50-BA93-4C24-B9E0-3C5D54B4C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2188" y="1143000"/>
            <a:ext cx="2463800" cy="4635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Raw Materials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17" name="Text Box 2">
            <a:extLst>
              <a:ext uri="{FF2B5EF4-FFF2-40B4-BE49-F238E27FC236}">
                <a16:creationId xmlns:a16="http://schemas.microsoft.com/office/drawing/2014/main" id="{3D328AE5-A607-4A3B-91F8-E8601775D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0" y="642938"/>
            <a:ext cx="1008063" cy="4921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Slaves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18" name="Text Box 11">
            <a:extLst>
              <a:ext uri="{FF2B5EF4-FFF2-40B4-BE49-F238E27FC236}">
                <a16:creationId xmlns:a16="http://schemas.microsoft.com/office/drawing/2014/main" id="{82A755B2-6326-4CE3-8BC8-D31BC2E0D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429125"/>
            <a:ext cx="928688" cy="4572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</a:t>
            </a:r>
            <a:endParaRPr lang="en-GB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19" name="Text Box 1">
            <a:extLst>
              <a:ext uri="{FF2B5EF4-FFF2-40B4-BE49-F238E27FC236}">
                <a16:creationId xmlns:a16="http://schemas.microsoft.com/office/drawing/2014/main" id="{5CC3E626-CD0C-472F-9F34-14ED6ED5D9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3688" y="4214813"/>
            <a:ext cx="1127125" cy="5778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Revenge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20" name="Rectangle 12">
            <a:extLst>
              <a:ext uri="{FF2B5EF4-FFF2-40B4-BE49-F238E27FC236}">
                <a16:creationId xmlns:a16="http://schemas.microsoft.com/office/drawing/2014/main" id="{EF9CDCB0-6481-4F95-9A41-8DD3A01BD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</p:txBody>
      </p:sp>
      <p:cxnSp>
        <p:nvCxnSpPr>
          <p:cNvPr id="17421" name="AutoShape 9">
            <a:extLst>
              <a:ext uri="{FF2B5EF4-FFF2-40B4-BE49-F238E27FC236}">
                <a16:creationId xmlns:a16="http://schemas.microsoft.com/office/drawing/2014/main" id="{955A9EA0-D4C3-4D63-A673-AF93C38D18A7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V="1">
            <a:off x="3893344" y="1464469"/>
            <a:ext cx="928688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2" name="Text Box 1">
            <a:extLst>
              <a:ext uri="{FF2B5EF4-FFF2-40B4-BE49-F238E27FC236}">
                <a16:creationId xmlns:a16="http://schemas.microsoft.com/office/drawing/2014/main" id="{3E8B711B-C0E6-48CC-AC3C-1F6B542E0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938" y="5357813"/>
            <a:ext cx="1214437" cy="400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Ambition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423" name="AutoShape 18">
            <a:extLst>
              <a:ext uri="{FF2B5EF4-FFF2-40B4-BE49-F238E27FC236}">
                <a16:creationId xmlns:a16="http://schemas.microsoft.com/office/drawing/2014/main" id="{C2688896-3731-4713-A657-ED80337C28C7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3642519" y="4644231"/>
            <a:ext cx="1428750" cy="1588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2CB4F-3DC1-4478-8B1D-7BF78EB5E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Tasks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596B-C865-4CF6-B33C-7FD8235CB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2010" y="1632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>
                <a:ea typeface="+mn-lt"/>
                <a:cs typeface="+mn-lt"/>
              </a:rPr>
              <a:t>Mind map all the reasons why the Romans invaded Britain.</a:t>
            </a:r>
          </a:p>
          <a:p>
            <a:pPr marL="0" indent="0">
              <a:buNone/>
            </a:pPr>
            <a:endParaRPr lang="en-US" sz="2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800" dirty="0">
                <a:ea typeface="+mn-lt"/>
                <a:cs typeface="+mn-lt"/>
              </a:rPr>
              <a:t>Draw a tree map to show the reasons why they invaded</a:t>
            </a:r>
            <a:endParaRPr lang="en-US" dirty="0"/>
          </a:p>
          <a:p>
            <a:pPr algn="ctr">
              <a:buNone/>
            </a:pPr>
            <a:endParaRPr lang="en-US" sz="2800" dirty="0">
              <a:ea typeface="+mn-lt"/>
              <a:cs typeface="+mn-lt"/>
            </a:endParaRPr>
          </a:p>
          <a:p>
            <a:pPr algn="ctr">
              <a:buNone/>
            </a:pPr>
            <a:r>
              <a:rPr lang="en-US" sz="2800" dirty="0">
                <a:ea typeface="+mn-lt"/>
                <a:cs typeface="+mn-lt"/>
              </a:rPr>
              <a:t>Do you think the Roman invasion was justified? Should the Romans have invaded? Children to answer the question in writing giving their reasons why.</a:t>
            </a:r>
            <a:endParaRPr lang="en-US" sz="2800" dirty="0">
              <a:cs typeface="Calibri"/>
            </a:endParaRPr>
          </a:p>
          <a:p>
            <a:pPr>
              <a:buNone/>
            </a:pPr>
            <a:r>
              <a:rPr lang="en-US" sz="2800" b="1" dirty="0">
                <a:solidFill>
                  <a:srgbClr val="FF0000"/>
                </a:solidFill>
                <a:ea typeface="+mn-lt"/>
                <a:cs typeface="+mn-lt"/>
              </a:rPr>
              <a:t>Can it ever be justified to invade anywhere? Why?</a:t>
            </a: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 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pic>
        <p:nvPicPr>
          <p:cNvPr id="4" name="Picture 4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6A81FDCF-60AC-43E0-AF13-B5D74F5D5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34" y="783386"/>
            <a:ext cx="956275" cy="927700"/>
          </a:xfrm>
          <a:prstGeom prst="rect">
            <a:avLst/>
          </a:prstGeom>
        </p:spPr>
      </p:pic>
      <p:pic>
        <p:nvPicPr>
          <p:cNvPr id="6" name="Picture 6" descr="A close up of a logo&#10;&#10;Description generated with high confidence">
            <a:extLst>
              <a:ext uri="{FF2B5EF4-FFF2-40B4-BE49-F238E27FC236}">
                <a16:creationId xmlns:a16="http://schemas.microsoft.com/office/drawing/2014/main" id="{F095B72C-DA1B-4748-9EEE-4A7AA9F498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321" y="2583047"/>
            <a:ext cx="1094297" cy="528009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AF29A1A1-5F77-42D7-948F-E33B6FFB4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04" y="3642203"/>
            <a:ext cx="127635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251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>Tatum Celliers</DisplayName>
        <AccountId>1902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AB0066-1C75-4EA9-BB99-A375459868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A54787C-D072-4908-A885-6762F1B5190C}">
  <ds:schemaRefs>
    <ds:schemaRef ds:uri="http://purl.org/dc/terms/"/>
    <ds:schemaRef ds:uri="b7193443-4924-4c98-83f1-322a08f13154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dcmitype/"/>
    <ds:schemaRef ds:uri="933c73ff-1f47-478d-836a-52d41c4c8390"/>
  </ds:schemaRefs>
</ds:datastoreItem>
</file>

<file path=customXml/itemProps3.xml><?xml version="1.0" encoding="utf-8"?>
<ds:datastoreItem xmlns:ds="http://schemas.openxmlformats.org/officeDocument/2006/customXml" ds:itemID="{C3ECB639-D2AD-472A-AC14-B071E9197A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478</Words>
  <Application>Microsoft Office PowerPoint</Application>
  <PresentationFormat>On-screen Show (4:3)</PresentationFormat>
  <Paragraphs>71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Office Theme</vt:lpstr>
      <vt:lpstr>LO: To build an overview of world history.</vt:lpstr>
      <vt:lpstr>Enquiry Question:</vt:lpstr>
      <vt:lpstr>Why Did the Romans Invade Britain?</vt:lpstr>
      <vt:lpstr>1.   Britain had lots of goods which the Romans wanted</vt:lpstr>
      <vt:lpstr> Corn </vt:lpstr>
      <vt:lpstr> Raw Materials: Wool  </vt:lpstr>
      <vt:lpstr>Raw Materials: Leather</vt:lpstr>
      <vt:lpstr> Valuable Metals: Silver </vt:lpstr>
      <vt:lpstr>Gold </vt:lpstr>
      <vt:lpstr>Tin</vt:lpstr>
      <vt:lpstr> The Romans used a lot of lead! </vt:lpstr>
      <vt:lpstr> Slaves </vt:lpstr>
      <vt:lpstr>Slaves could also be made to fight as Gladiators, to entertain the Romans.</vt:lpstr>
      <vt:lpstr> 2. Power! </vt:lpstr>
      <vt:lpstr> 3. Ambition </vt:lpstr>
      <vt:lpstr> 4. Revenge! </vt:lpstr>
      <vt:lpstr>PowerPoint Presentation</vt:lpstr>
      <vt:lpstr>Tasks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Did the Romans Invade Britain?</dc:title>
  <dc:creator>Anthony Dougan</dc:creator>
  <cp:lastModifiedBy>Tatum Celliers</cp:lastModifiedBy>
  <cp:revision>154</cp:revision>
  <dcterms:created xsi:type="dcterms:W3CDTF">2009-08-25T14:44:02Z</dcterms:created>
  <dcterms:modified xsi:type="dcterms:W3CDTF">2021-11-28T23:25:21Z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