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7" r:id="rId7"/>
    <p:sldId id="259"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60" r:id="rId22"/>
    <p:sldId id="275" r:id="rId23"/>
    <p:sldId id="277" r:id="rId24"/>
    <p:sldId id="261" r:id="rId25"/>
    <p:sldId id="276"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4FEE28-1912-4E89-13C5-8B6A7176692D}" v="22" dt="2020-09-13T15:12:26.3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0" d="100"/>
          <a:sy n="70" d="100"/>
        </p:scale>
        <p:origin x="45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Sutton" userId="S::john.sutton@binfieldschool.com::4885eed0-07b8-43ff-96bf-448f8eb102ee" providerId="AD" clId="Web-{B74FEE28-1912-4E89-13C5-8B6A7176692D}"/>
    <pc:docChg chg="addSld modSld">
      <pc:chgData name="John Sutton" userId="S::john.sutton@binfieldschool.com::4885eed0-07b8-43ff-96bf-448f8eb102ee" providerId="AD" clId="Web-{B74FEE28-1912-4E89-13C5-8B6A7176692D}" dt="2020-09-13T15:12:26.388" v="18"/>
      <pc:docMkLst>
        <pc:docMk/>
      </pc:docMkLst>
      <pc:sldChg chg="addSp delSp modSp">
        <pc:chgData name="John Sutton" userId="S::john.sutton@binfieldschool.com::4885eed0-07b8-43ff-96bf-448f8eb102ee" providerId="AD" clId="Web-{B74FEE28-1912-4E89-13C5-8B6A7176692D}" dt="2020-09-13T15:06:53.182" v="11" actId="1076"/>
        <pc:sldMkLst>
          <pc:docMk/>
          <pc:sldMk cId="109857222" sldId="256"/>
        </pc:sldMkLst>
        <pc:spChg chg="del">
          <ac:chgData name="John Sutton" userId="S::john.sutton@binfieldschool.com::4885eed0-07b8-43ff-96bf-448f8eb102ee" providerId="AD" clId="Web-{B74FEE28-1912-4E89-13C5-8B6A7176692D}" dt="2020-09-13T15:05:55.335" v="1"/>
          <ac:spMkLst>
            <pc:docMk/>
            <pc:sldMk cId="109857222" sldId="256"/>
            <ac:spMk id="2" creationId="{00000000-0000-0000-0000-000000000000}"/>
          </ac:spMkLst>
        </pc:spChg>
        <pc:spChg chg="del">
          <ac:chgData name="John Sutton" userId="S::john.sutton@binfieldschool.com::4885eed0-07b8-43ff-96bf-448f8eb102ee" providerId="AD" clId="Web-{B74FEE28-1912-4E89-13C5-8B6A7176692D}" dt="2020-09-13T15:05:57.929" v="2"/>
          <ac:spMkLst>
            <pc:docMk/>
            <pc:sldMk cId="109857222" sldId="256"/>
            <ac:spMk id="3" creationId="{00000000-0000-0000-0000-000000000000}"/>
          </ac:spMkLst>
        </pc:spChg>
        <pc:picChg chg="add mod modCrop">
          <ac:chgData name="John Sutton" userId="S::john.sutton@binfieldschool.com::4885eed0-07b8-43ff-96bf-448f8eb102ee" providerId="AD" clId="Web-{B74FEE28-1912-4E89-13C5-8B6A7176692D}" dt="2020-09-13T15:06:53.182" v="11" actId="1076"/>
          <ac:picMkLst>
            <pc:docMk/>
            <pc:sldMk cId="109857222" sldId="256"/>
            <ac:picMk id="4" creationId="{3E7A98F6-F79B-40D5-81A7-6966D303003B}"/>
          </ac:picMkLst>
        </pc:picChg>
      </pc:sldChg>
      <pc:sldChg chg="addSp delSp modSp add replId">
        <pc:chgData name="John Sutton" userId="S::john.sutton@binfieldschool.com::4885eed0-07b8-43ff-96bf-448f8eb102ee" providerId="AD" clId="Web-{B74FEE28-1912-4E89-13C5-8B6A7176692D}" dt="2020-09-13T15:12:26.388" v="18"/>
        <pc:sldMkLst>
          <pc:docMk/>
          <pc:sldMk cId="507207242" sldId="257"/>
        </pc:sldMkLst>
        <pc:picChg chg="add mod">
          <ac:chgData name="John Sutton" userId="S::john.sutton@binfieldschool.com::4885eed0-07b8-43ff-96bf-448f8eb102ee" providerId="AD" clId="Web-{B74FEE28-1912-4E89-13C5-8B6A7176692D}" dt="2020-09-13T15:10:06.177" v="16" actId="14100"/>
          <ac:picMkLst>
            <pc:docMk/>
            <pc:sldMk cId="507207242" sldId="257"/>
            <ac:picMk id="2" creationId="{EAE53487-E9AA-49B9-BED0-B0461BDA2168}"/>
          </ac:picMkLst>
        </pc:picChg>
        <pc:picChg chg="add del mod">
          <ac:chgData name="John Sutton" userId="S::john.sutton@binfieldschool.com::4885eed0-07b8-43ff-96bf-448f8eb102ee" providerId="AD" clId="Web-{B74FEE28-1912-4E89-13C5-8B6A7176692D}" dt="2020-09-13T15:12:26.388" v="18"/>
          <ac:picMkLst>
            <pc:docMk/>
            <pc:sldMk cId="507207242" sldId="257"/>
            <ac:picMk id="3" creationId="{660AA4F8-57AC-469B-BC2F-8F7C881EEBD7}"/>
          </ac:picMkLst>
        </pc:picChg>
        <pc:picChg chg="del">
          <ac:chgData name="John Sutton" userId="S::john.sutton@binfieldschool.com::4885eed0-07b8-43ff-96bf-448f8eb102ee" providerId="AD" clId="Web-{B74FEE28-1912-4E89-13C5-8B6A7176692D}" dt="2020-09-13T15:06:57.463" v="13"/>
          <ac:picMkLst>
            <pc:docMk/>
            <pc:sldMk cId="507207242" sldId="257"/>
            <ac:picMk id="4" creationId="{3E7A98F6-F79B-40D5-81A7-6966D303003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520630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15667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590350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77556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419769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530885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16199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51162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960752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05813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8064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9/16/2020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2772" y="617100"/>
            <a:ext cx="9144000" cy="1655762"/>
          </a:xfrm>
        </p:spPr>
        <p:txBody>
          <a:bodyPr/>
          <a:lstStyle/>
          <a:p>
            <a:pPr algn="l"/>
            <a:r>
              <a:rPr lang="en-GB" u="sng" dirty="0"/>
              <a:t>L.O.  To multiply and divide</a:t>
            </a:r>
          </a:p>
          <a:p>
            <a:pPr algn="l"/>
            <a:r>
              <a:rPr lang="en-GB" u="sng" dirty="0"/>
              <a:t>C: solving multiplication and division problems</a:t>
            </a:r>
          </a:p>
          <a:p>
            <a:pPr algn="l"/>
            <a:endParaRPr lang="en-GB" u="sng" dirty="0"/>
          </a:p>
        </p:txBody>
      </p:sp>
      <p:pic>
        <p:nvPicPr>
          <p:cNvPr id="5" name="Picture 4" descr="A screenshot of a computer&#10;&#10;Description automatically generated">
            <a:extLst>
              <a:ext uri="{FF2B5EF4-FFF2-40B4-BE49-F238E27FC236}">
                <a16:creationId xmlns:a16="http://schemas.microsoft.com/office/drawing/2014/main" id="{3E7A98F6-F79B-40D5-81A7-6966D303003B}"/>
              </a:ext>
            </a:extLst>
          </p:cNvPr>
          <p:cNvPicPr>
            <a:picLocks noChangeAspect="1"/>
          </p:cNvPicPr>
          <p:nvPr/>
        </p:nvPicPr>
        <p:blipFill rotWithShape="1">
          <a:blip r:embed="rId2"/>
          <a:srcRect l="1192" t="16976" r="50820" b="33156"/>
          <a:stretch/>
        </p:blipFill>
        <p:spPr>
          <a:xfrm>
            <a:off x="401774" y="3903547"/>
            <a:ext cx="10666653" cy="6227713"/>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computer&#10;&#10;Description automatically generated">
            <a:extLst>
              <a:ext uri="{FF2B5EF4-FFF2-40B4-BE49-F238E27FC236}">
                <a16:creationId xmlns:a16="http://schemas.microsoft.com/office/drawing/2014/main" id="{3E7A98F6-F79B-40D5-81A7-6966D303003B}"/>
              </a:ext>
            </a:extLst>
          </p:cNvPr>
          <p:cNvPicPr>
            <a:picLocks noChangeAspect="1"/>
          </p:cNvPicPr>
          <p:nvPr/>
        </p:nvPicPr>
        <p:blipFill rotWithShape="1">
          <a:blip r:embed="rId2"/>
          <a:srcRect l="1192" t="16976" r="50820" b="33156"/>
          <a:stretch/>
        </p:blipFill>
        <p:spPr>
          <a:xfrm>
            <a:off x="454325" y="256457"/>
            <a:ext cx="10666653" cy="6227713"/>
          </a:xfrm>
          <a:prstGeom prst="rect">
            <a:avLst/>
          </a:prstGeom>
        </p:spPr>
      </p:pic>
    </p:spTree>
    <p:extLst>
      <p:ext uri="{BB962C8B-B14F-4D97-AF65-F5344CB8AC3E}">
        <p14:creationId xmlns:p14="http://schemas.microsoft.com/office/powerpoint/2010/main" val="34952239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close up of a device&#10;&#10;Description automatically generated">
            <a:extLst>
              <a:ext uri="{FF2B5EF4-FFF2-40B4-BE49-F238E27FC236}">
                <a16:creationId xmlns:a16="http://schemas.microsoft.com/office/drawing/2014/main" id="{EAE53487-E9AA-49B9-BED0-B0461BDA2168}"/>
              </a:ext>
            </a:extLst>
          </p:cNvPr>
          <p:cNvPicPr>
            <a:picLocks noChangeAspect="1"/>
          </p:cNvPicPr>
          <p:nvPr/>
        </p:nvPicPr>
        <p:blipFill>
          <a:blip r:embed="rId2"/>
          <a:stretch>
            <a:fillRect/>
          </a:stretch>
        </p:blipFill>
        <p:spPr>
          <a:xfrm>
            <a:off x="526211" y="234671"/>
            <a:ext cx="10420709" cy="5957338"/>
          </a:xfrm>
          <a:prstGeom prst="rect">
            <a:avLst/>
          </a:prstGeom>
        </p:spPr>
      </p:pic>
    </p:spTree>
    <p:extLst>
      <p:ext uri="{BB962C8B-B14F-4D97-AF65-F5344CB8AC3E}">
        <p14:creationId xmlns:p14="http://schemas.microsoft.com/office/powerpoint/2010/main" val="5072072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2</a:t>
            </a:r>
            <a:endParaRPr lang="en-GB" dirty="0"/>
          </a:p>
        </p:txBody>
      </p:sp>
      <p:sp>
        <p:nvSpPr>
          <p:cNvPr id="3" name="Subtitle 2"/>
          <p:cNvSpPr>
            <a:spLocks noGrp="1"/>
          </p:cNvSpPr>
          <p:nvPr>
            <p:ph type="subTitle" idx="1"/>
          </p:nvPr>
        </p:nvSpPr>
        <p:spPr/>
        <p:txBody>
          <a:bodyPr/>
          <a:lstStyle/>
          <a:p>
            <a:pPr algn="l"/>
            <a:r>
              <a:rPr lang="en-GB" u="sng" dirty="0"/>
              <a:t>L.O.  To multiply and divide</a:t>
            </a:r>
          </a:p>
          <a:p>
            <a:pPr algn="l"/>
            <a:r>
              <a:rPr lang="en-GB" u="sng" dirty="0"/>
              <a:t>C: solving multiplication and division problems</a:t>
            </a:r>
          </a:p>
          <a:p>
            <a:pPr algn="l"/>
            <a:endParaRPr lang="en-GB" u="sng" dirty="0"/>
          </a:p>
        </p:txBody>
      </p:sp>
    </p:spTree>
    <p:extLst>
      <p:ext uri="{BB962C8B-B14F-4D97-AF65-F5344CB8AC3E}">
        <p14:creationId xmlns:p14="http://schemas.microsoft.com/office/powerpoint/2010/main" val="1420612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201" y="479426"/>
            <a:ext cx="8220075" cy="993775"/>
          </a:xfrm>
        </p:spPr>
        <p:txBody>
          <a:bodyPr rtlCol="0"/>
          <a:lstStyle/>
          <a:p>
            <a:pPr>
              <a:defRPr/>
            </a:pPr>
            <a:r>
              <a:rPr lang="en-GB" sz="3600" dirty="0">
                <a:latin typeface="+mn-lt"/>
              </a:rPr>
              <a:t>Expanded Long Multiplication</a:t>
            </a:r>
          </a:p>
        </p:txBody>
      </p:sp>
      <p:sp>
        <p:nvSpPr>
          <p:cNvPr id="8195" name="Rectangle 4"/>
          <p:cNvSpPr>
            <a:spLocks noChangeArrowheads="1"/>
          </p:cNvSpPr>
          <p:nvPr/>
        </p:nvSpPr>
        <p:spPr bwMode="auto">
          <a:xfrm>
            <a:off x="2279650" y="15144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Complete the following calculation:</a:t>
            </a:r>
          </a:p>
        </p:txBody>
      </p:sp>
      <p:sp>
        <p:nvSpPr>
          <p:cNvPr id="2" name="Rectangle 1"/>
          <p:cNvSpPr/>
          <p:nvPr/>
        </p:nvSpPr>
        <p:spPr>
          <a:xfrm>
            <a:off x="2279650" y="5335589"/>
            <a:ext cx="7632700" cy="757237"/>
          </a:xfrm>
          <a:prstGeom prst="rect">
            <a:avLst/>
          </a:prstGeom>
          <a:solidFill>
            <a:srgbClr val="CD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Go onto the next slide to see the multiplication process for </a:t>
            </a:r>
            <a:br>
              <a:rPr lang="en-GB" dirty="0">
                <a:solidFill>
                  <a:schemeClr val="tx1"/>
                </a:solidFill>
              </a:rPr>
            </a:br>
            <a:r>
              <a:rPr lang="en-GB" dirty="0">
                <a:solidFill>
                  <a:schemeClr val="tx1"/>
                </a:solidFill>
              </a:rPr>
              <a:t>this calculation.</a:t>
            </a:r>
          </a:p>
        </p:txBody>
      </p:sp>
      <p:sp>
        <p:nvSpPr>
          <p:cNvPr id="8197" name="Rectangle 6"/>
          <p:cNvSpPr>
            <a:spLocks noChangeArrowheads="1"/>
          </p:cNvSpPr>
          <p:nvPr/>
        </p:nvSpPr>
        <p:spPr bwMode="auto">
          <a:xfrm>
            <a:off x="2274888" y="2865438"/>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7000">
                <a:solidFill>
                  <a:schemeClr val="tx1"/>
                </a:solidFill>
              </a:rPr>
              <a:t>2652 × 32 </a:t>
            </a:r>
          </a:p>
        </p:txBody>
      </p:sp>
      <p:cxnSp>
        <p:nvCxnSpPr>
          <p:cNvPr id="11" name="Straight Arrow Connector 10"/>
          <p:cNvCxnSpPr>
            <a:cxnSpLocks/>
          </p:cNvCxnSpPr>
          <p:nvPr/>
        </p:nvCxnSpPr>
        <p:spPr>
          <a:xfrm>
            <a:off x="4335463" y="2625726"/>
            <a:ext cx="754062" cy="417513"/>
          </a:xfrm>
          <a:prstGeom prst="straightConnector1">
            <a:avLst/>
          </a:prstGeom>
          <a:ln w="38100">
            <a:solidFill>
              <a:srgbClr val="01954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cxnSpLocks/>
          </p:cNvCxnSpPr>
          <p:nvPr/>
        </p:nvCxnSpPr>
        <p:spPr>
          <a:xfrm flipH="1" flipV="1">
            <a:off x="7529513" y="3819526"/>
            <a:ext cx="722312" cy="428625"/>
          </a:xfrm>
          <a:prstGeom prst="straightConnector1">
            <a:avLst/>
          </a:prstGeom>
          <a:ln w="38100">
            <a:solidFill>
              <a:srgbClr val="01954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2751139" y="2009775"/>
            <a:ext cx="30765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4000" b="1">
                <a:solidFill>
                  <a:srgbClr val="019540"/>
                </a:solidFill>
              </a:rPr>
              <a:t>multiplicand</a:t>
            </a:r>
          </a:p>
        </p:txBody>
      </p:sp>
      <p:sp>
        <p:nvSpPr>
          <p:cNvPr id="18" name="Rectangle 17"/>
          <p:cNvSpPr>
            <a:spLocks noChangeArrowheads="1"/>
          </p:cNvSpPr>
          <p:nvPr/>
        </p:nvSpPr>
        <p:spPr bwMode="auto">
          <a:xfrm>
            <a:off x="6672264" y="4281488"/>
            <a:ext cx="30765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4000" b="1">
                <a:solidFill>
                  <a:srgbClr val="019540"/>
                </a:solidFill>
              </a:rPr>
              <a:t>multiplier</a:t>
            </a:r>
          </a:p>
        </p:txBody>
      </p:sp>
    </p:spTree>
    <p:extLst>
      <p:ext uri="{BB962C8B-B14F-4D97-AF65-F5344CB8AC3E}">
        <p14:creationId xmlns:p14="http://schemas.microsoft.com/office/powerpoint/2010/main" val="14014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 typeface="Twinkl Sb"/>
              <a:buAutoNum type="arabicPeriod"/>
            </a:pPr>
            <a:r>
              <a:rPr lang="en-GB" altLang="en-US">
                <a:solidFill>
                  <a:schemeClr val="tx1"/>
                </a:solidFill>
              </a:rPr>
              <a:t>Multiply the number in the tens column by the unit multiplier.</a:t>
            </a:r>
          </a:p>
        </p:txBody>
      </p:sp>
      <p:sp>
        <p:nvSpPr>
          <p:cNvPr id="9219" name="Rectangle 11"/>
          <p:cNvSpPr>
            <a:spLocks noChangeArrowheads="1"/>
          </p:cNvSpPr>
          <p:nvPr/>
        </p:nvSpPr>
        <p:spPr bwMode="auto">
          <a:xfrm>
            <a:off x="5532438"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9220" name="Rectangle 12"/>
          <p:cNvSpPr>
            <a:spLocks noChangeArrowheads="1"/>
          </p:cNvSpPr>
          <p:nvPr/>
        </p:nvSpPr>
        <p:spPr bwMode="auto">
          <a:xfrm>
            <a:off x="6254750"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5</a:t>
            </a:r>
          </a:p>
        </p:txBody>
      </p:sp>
      <p:sp>
        <p:nvSpPr>
          <p:cNvPr id="9221" name="Rectangle 13"/>
          <p:cNvSpPr>
            <a:spLocks noChangeArrowheads="1"/>
          </p:cNvSpPr>
          <p:nvPr/>
        </p:nvSpPr>
        <p:spPr bwMode="auto">
          <a:xfrm>
            <a:off x="6978650"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9222" name="Rectangle 15"/>
          <p:cNvSpPr>
            <a:spLocks noChangeArrowheads="1"/>
          </p:cNvSpPr>
          <p:nvPr/>
        </p:nvSpPr>
        <p:spPr bwMode="auto">
          <a:xfrm>
            <a:off x="6978650" y="20701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9223" name="Rectangle 18"/>
          <p:cNvSpPr>
            <a:spLocks noChangeArrowheads="1"/>
          </p:cNvSpPr>
          <p:nvPr/>
        </p:nvSpPr>
        <p:spPr bwMode="auto">
          <a:xfrm>
            <a:off x="6254750" y="20701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9224" name="Rectangle 19"/>
          <p:cNvSpPr>
            <a:spLocks noChangeArrowheads="1"/>
          </p:cNvSpPr>
          <p:nvPr/>
        </p:nvSpPr>
        <p:spPr bwMode="auto">
          <a:xfrm>
            <a:off x="5532438" y="20701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9225" name="Rectangle 21"/>
          <p:cNvSpPr>
            <a:spLocks noChangeArrowheads="1"/>
          </p:cNvSpPr>
          <p:nvPr/>
        </p:nvSpPr>
        <p:spPr bwMode="auto">
          <a:xfrm>
            <a:off x="4705350" y="2070101"/>
            <a:ext cx="457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9226" name="Rectangle 22"/>
          <p:cNvSpPr>
            <a:spLocks noChangeArrowheads="1"/>
          </p:cNvSpPr>
          <p:nvPr/>
        </p:nvSpPr>
        <p:spPr bwMode="auto">
          <a:xfrm>
            <a:off x="6978650" y="3490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9227" name="Rectangle 23"/>
          <p:cNvSpPr>
            <a:spLocks noChangeArrowheads="1"/>
          </p:cNvSpPr>
          <p:nvPr/>
        </p:nvSpPr>
        <p:spPr bwMode="auto">
          <a:xfrm>
            <a:off x="5532438" y="3490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cxnSp>
        <p:nvCxnSpPr>
          <p:cNvPr id="4" name="Straight Connector 3"/>
          <p:cNvCxnSpPr>
            <a:cxnSpLocks/>
          </p:cNvCxnSpPr>
          <p:nvPr/>
        </p:nvCxnSpPr>
        <p:spPr>
          <a:xfrm>
            <a:off x="3606801" y="4094163"/>
            <a:ext cx="4003675"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25" name="Rectangle 24"/>
          <p:cNvSpPr>
            <a:spLocks noChangeArrowheads="1"/>
          </p:cNvSpPr>
          <p:nvPr/>
        </p:nvSpPr>
        <p:spPr bwMode="auto">
          <a:xfrm>
            <a:off x="6978650" y="4200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4</a:t>
            </a:r>
          </a:p>
        </p:txBody>
      </p:sp>
      <p:sp>
        <p:nvSpPr>
          <p:cNvPr id="9230" name="Rectangle 27"/>
          <p:cNvSpPr>
            <a:spLocks noChangeArrowheads="1"/>
          </p:cNvSpPr>
          <p:nvPr/>
        </p:nvSpPr>
        <p:spPr bwMode="auto">
          <a:xfrm>
            <a:off x="7700964" y="3490914"/>
            <a:ext cx="1298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9231" name="Rectangle 21"/>
          <p:cNvSpPr>
            <a:spLocks noChangeArrowheads="1"/>
          </p:cNvSpPr>
          <p:nvPr/>
        </p:nvSpPr>
        <p:spPr bwMode="auto">
          <a:xfrm>
            <a:off x="3732214" y="2070100"/>
            <a:ext cx="6365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9232" name="Rectangle 11"/>
          <p:cNvSpPr>
            <a:spLocks noChangeArrowheads="1"/>
          </p:cNvSpPr>
          <p:nvPr/>
        </p:nvSpPr>
        <p:spPr bwMode="auto">
          <a:xfrm>
            <a:off x="4740275" y="27797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9233" name="Rectangle 22"/>
          <p:cNvSpPr>
            <a:spLocks noChangeArrowheads="1"/>
          </p:cNvSpPr>
          <p:nvPr/>
        </p:nvSpPr>
        <p:spPr bwMode="auto">
          <a:xfrm>
            <a:off x="6254750" y="34909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a:t>
            </a:r>
          </a:p>
        </p:txBody>
      </p:sp>
    </p:spTree>
    <p:extLst>
      <p:ext uri="{BB962C8B-B14F-4D97-AF65-F5344CB8AC3E}">
        <p14:creationId xmlns:p14="http://schemas.microsoft.com/office/powerpoint/2010/main" val="42881297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 typeface="Twinkl Sb"/>
              <a:buAutoNum type="arabicPeriod" startAt="2"/>
            </a:pPr>
            <a:r>
              <a:rPr lang="en-GB" altLang="en-US">
                <a:solidFill>
                  <a:schemeClr val="tx1"/>
                </a:solidFill>
              </a:rPr>
              <a:t>Multiply the number in the tens column by the unit multiplier.</a:t>
            </a:r>
          </a:p>
        </p:txBody>
      </p:sp>
      <p:sp>
        <p:nvSpPr>
          <p:cNvPr id="10243" name="Rectangle 11"/>
          <p:cNvSpPr>
            <a:spLocks noChangeArrowheads="1"/>
          </p:cNvSpPr>
          <p:nvPr/>
        </p:nvSpPr>
        <p:spPr bwMode="auto">
          <a:xfrm>
            <a:off x="5551488" y="24987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10244" name="Rectangle 12"/>
          <p:cNvSpPr>
            <a:spLocks noChangeArrowheads="1"/>
          </p:cNvSpPr>
          <p:nvPr/>
        </p:nvSpPr>
        <p:spPr bwMode="auto">
          <a:xfrm>
            <a:off x="6273800" y="24987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5</a:t>
            </a:r>
          </a:p>
        </p:txBody>
      </p:sp>
      <p:sp>
        <p:nvSpPr>
          <p:cNvPr id="10245" name="Rectangle 13"/>
          <p:cNvSpPr>
            <a:spLocks noChangeArrowheads="1"/>
          </p:cNvSpPr>
          <p:nvPr/>
        </p:nvSpPr>
        <p:spPr bwMode="auto">
          <a:xfrm>
            <a:off x="6997700" y="24987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0246" name="Rectangle 15"/>
          <p:cNvSpPr>
            <a:spLocks noChangeArrowheads="1"/>
          </p:cNvSpPr>
          <p:nvPr/>
        </p:nvSpPr>
        <p:spPr bwMode="auto">
          <a:xfrm>
            <a:off x="6997700" y="1787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10247" name="Rectangle 18"/>
          <p:cNvSpPr>
            <a:spLocks noChangeArrowheads="1"/>
          </p:cNvSpPr>
          <p:nvPr/>
        </p:nvSpPr>
        <p:spPr bwMode="auto">
          <a:xfrm>
            <a:off x="6273800" y="1787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10248" name="Rectangle 19"/>
          <p:cNvSpPr>
            <a:spLocks noChangeArrowheads="1"/>
          </p:cNvSpPr>
          <p:nvPr/>
        </p:nvSpPr>
        <p:spPr bwMode="auto">
          <a:xfrm>
            <a:off x="5551488" y="17875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10249" name="Rectangle 21"/>
          <p:cNvSpPr>
            <a:spLocks noChangeArrowheads="1"/>
          </p:cNvSpPr>
          <p:nvPr/>
        </p:nvSpPr>
        <p:spPr bwMode="auto">
          <a:xfrm>
            <a:off x="4779964" y="1787525"/>
            <a:ext cx="4349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10250" name="Rectangle 22"/>
          <p:cNvSpPr>
            <a:spLocks noChangeArrowheads="1"/>
          </p:cNvSpPr>
          <p:nvPr/>
        </p:nvSpPr>
        <p:spPr bwMode="auto">
          <a:xfrm>
            <a:off x="6997700" y="3208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0251" name="Rectangle 23"/>
          <p:cNvSpPr>
            <a:spLocks noChangeArrowheads="1"/>
          </p:cNvSpPr>
          <p:nvPr/>
        </p:nvSpPr>
        <p:spPr bwMode="auto">
          <a:xfrm>
            <a:off x="5551488" y="3208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cxnSp>
        <p:nvCxnSpPr>
          <p:cNvPr id="4" name="Straight Connector 3"/>
          <p:cNvCxnSpPr>
            <a:cxnSpLocks/>
          </p:cNvCxnSpPr>
          <p:nvPr/>
        </p:nvCxnSpPr>
        <p:spPr>
          <a:xfrm>
            <a:off x="3629025" y="3811588"/>
            <a:ext cx="3887788"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0253" name="Rectangle 24"/>
          <p:cNvSpPr>
            <a:spLocks noChangeArrowheads="1"/>
          </p:cNvSpPr>
          <p:nvPr/>
        </p:nvSpPr>
        <p:spPr bwMode="auto">
          <a:xfrm>
            <a:off x="6997700" y="39195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4</a:t>
            </a:r>
          </a:p>
        </p:txBody>
      </p:sp>
      <p:sp>
        <p:nvSpPr>
          <p:cNvPr id="10254" name="Rectangle 27"/>
          <p:cNvSpPr>
            <a:spLocks noChangeArrowheads="1"/>
          </p:cNvSpPr>
          <p:nvPr/>
        </p:nvSpPr>
        <p:spPr bwMode="auto">
          <a:xfrm>
            <a:off x="7720013" y="4629151"/>
            <a:ext cx="154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50)</a:t>
            </a:r>
          </a:p>
        </p:txBody>
      </p:sp>
      <p:sp>
        <p:nvSpPr>
          <p:cNvPr id="10255" name="Rectangle 28"/>
          <p:cNvSpPr>
            <a:spLocks noChangeArrowheads="1"/>
          </p:cNvSpPr>
          <p:nvPr/>
        </p:nvSpPr>
        <p:spPr bwMode="auto">
          <a:xfrm>
            <a:off x="6997700" y="4629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0256" name="Rectangle 29"/>
          <p:cNvSpPr>
            <a:spLocks noChangeArrowheads="1"/>
          </p:cNvSpPr>
          <p:nvPr/>
        </p:nvSpPr>
        <p:spPr bwMode="auto">
          <a:xfrm>
            <a:off x="6273800" y="4629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0257" name="Rectangle 30"/>
          <p:cNvSpPr>
            <a:spLocks noChangeArrowheads="1"/>
          </p:cNvSpPr>
          <p:nvPr/>
        </p:nvSpPr>
        <p:spPr bwMode="auto">
          <a:xfrm>
            <a:off x="5551488" y="4629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1</a:t>
            </a:r>
          </a:p>
        </p:txBody>
      </p:sp>
      <p:sp>
        <p:nvSpPr>
          <p:cNvPr id="10258" name="Rectangle 31"/>
          <p:cNvSpPr>
            <a:spLocks noChangeArrowheads="1"/>
          </p:cNvSpPr>
          <p:nvPr/>
        </p:nvSpPr>
        <p:spPr bwMode="auto">
          <a:xfrm>
            <a:off x="7720014" y="3919539"/>
            <a:ext cx="12985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10259" name="Rectangle 21"/>
          <p:cNvSpPr>
            <a:spLocks noChangeArrowheads="1"/>
          </p:cNvSpPr>
          <p:nvPr/>
        </p:nvSpPr>
        <p:spPr bwMode="auto">
          <a:xfrm>
            <a:off x="3806825" y="1787525"/>
            <a:ext cx="6365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10260" name="Rectangle 11"/>
          <p:cNvSpPr>
            <a:spLocks noChangeArrowheads="1"/>
          </p:cNvSpPr>
          <p:nvPr/>
        </p:nvSpPr>
        <p:spPr bwMode="auto">
          <a:xfrm>
            <a:off x="4802188" y="24987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0261" name="Rectangle 22"/>
          <p:cNvSpPr>
            <a:spLocks noChangeArrowheads="1"/>
          </p:cNvSpPr>
          <p:nvPr/>
        </p:nvSpPr>
        <p:spPr bwMode="auto">
          <a:xfrm>
            <a:off x="6273800" y="32083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a:t>
            </a:r>
          </a:p>
        </p:txBody>
      </p:sp>
    </p:spTree>
    <p:extLst>
      <p:ext uri="{BB962C8B-B14F-4D97-AF65-F5344CB8AC3E}">
        <p14:creationId xmlns:p14="http://schemas.microsoft.com/office/powerpoint/2010/main" val="14516376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2279650" y="765176"/>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 typeface="Twinkl Sb"/>
              <a:buAutoNum type="arabicPeriod" startAt="3"/>
            </a:pPr>
            <a:r>
              <a:rPr lang="en-GB" altLang="en-US">
                <a:solidFill>
                  <a:schemeClr val="tx1"/>
                </a:solidFill>
              </a:rPr>
              <a:t>Multiply the number in the hundreds column by the unit multiplier.</a:t>
            </a:r>
          </a:p>
        </p:txBody>
      </p:sp>
      <p:sp>
        <p:nvSpPr>
          <p:cNvPr id="11267" name="Rectangle 11"/>
          <p:cNvSpPr>
            <a:spLocks noChangeArrowheads="1"/>
          </p:cNvSpPr>
          <p:nvPr/>
        </p:nvSpPr>
        <p:spPr bwMode="auto">
          <a:xfrm>
            <a:off x="5054600" y="22860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6</a:t>
            </a:r>
          </a:p>
        </p:txBody>
      </p:sp>
      <p:sp>
        <p:nvSpPr>
          <p:cNvPr id="11268" name="Rectangle 12"/>
          <p:cNvSpPr>
            <a:spLocks noChangeArrowheads="1"/>
          </p:cNvSpPr>
          <p:nvPr/>
        </p:nvSpPr>
        <p:spPr bwMode="auto">
          <a:xfrm>
            <a:off x="5776913" y="22860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5</a:t>
            </a:r>
          </a:p>
        </p:txBody>
      </p:sp>
      <p:sp>
        <p:nvSpPr>
          <p:cNvPr id="11269" name="Rectangle 13"/>
          <p:cNvSpPr>
            <a:spLocks noChangeArrowheads="1"/>
          </p:cNvSpPr>
          <p:nvPr/>
        </p:nvSpPr>
        <p:spPr bwMode="auto">
          <a:xfrm>
            <a:off x="6500813" y="22860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1270" name="Rectangle 15"/>
          <p:cNvSpPr>
            <a:spLocks noChangeArrowheads="1"/>
          </p:cNvSpPr>
          <p:nvPr/>
        </p:nvSpPr>
        <p:spPr bwMode="auto">
          <a:xfrm>
            <a:off x="6500813" y="1574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11271" name="Rectangle 18"/>
          <p:cNvSpPr>
            <a:spLocks noChangeArrowheads="1"/>
          </p:cNvSpPr>
          <p:nvPr/>
        </p:nvSpPr>
        <p:spPr bwMode="auto">
          <a:xfrm>
            <a:off x="5776913" y="1574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11272" name="Rectangle 19"/>
          <p:cNvSpPr>
            <a:spLocks noChangeArrowheads="1"/>
          </p:cNvSpPr>
          <p:nvPr/>
        </p:nvSpPr>
        <p:spPr bwMode="auto">
          <a:xfrm>
            <a:off x="5054600" y="1574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11273" name="Rectangle 21"/>
          <p:cNvSpPr>
            <a:spLocks noChangeArrowheads="1"/>
          </p:cNvSpPr>
          <p:nvPr/>
        </p:nvSpPr>
        <p:spPr bwMode="auto">
          <a:xfrm>
            <a:off x="4284664" y="1574800"/>
            <a:ext cx="4333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11274" name="Rectangle 22"/>
          <p:cNvSpPr>
            <a:spLocks noChangeArrowheads="1"/>
          </p:cNvSpPr>
          <p:nvPr/>
        </p:nvSpPr>
        <p:spPr bwMode="auto">
          <a:xfrm>
            <a:off x="6500813" y="2995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1275" name="Rectangle 23"/>
          <p:cNvSpPr>
            <a:spLocks noChangeArrowheads="1"/>
          </p:cNvSpPr>
          <p:nvPr/>
        </p:nvSpPr>
        <p:spPr bwMode="auto">
          <a:xfrm>
            <a:off x="5054600" y="2995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cxnSp>
        <p:nvCxnSpPr>
          <p:cNvPr id="4" name="Straight Connector 3"/>
          <p:cNvCxnSpPr>
            <a:cxnSpLocks/>
          </p:cNvCxnSpPr>
          <p:nvPr/>
        </p:nvCxnSpPr>
        <p:spPr>
          <a:xfrm>
            <a:off x="3168650" y="3598863"/>
            <a:ext cx="3894138"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1277" name="Rectangle 24"/>
          <p:cNvSpPr>
            <a:spLocks noChangeArrowheads="1"/>
          </p:cNvSpPr>
          <p:nvPr/>
        </p:nvSpPr>
        <p:spPr bwMode="auto">
          <a:xfrm>
            <a:off x="6500813" y="37052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4</a:t>
            </a:r>
          </a:p>
        </p:txBody>
      </p:sp>
      <p:sp>
        <p:nvSpPr>
          <p:cNvPr id="11278" name="Rectangle 27"/>
          <p:cNvSpPr>
            <a:spLocks noChangeArrowheads="1"/>
          </p:cNvSpPr>
          <p:nvPr/>
        </p:nvSpPr>
        <p:spPr bwMode="auto">
          <a:xfrm>
            <a:off x="7223125" y="4416426"/>
            <a:ext cx="154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50)</a:t>
            </a:r>
          </a:p>
        </p:txBody>
      </p:sp>
      <p:sp>
        <p:nvSpPr>
          <p:cNvPr id="11279" name="Rectangle 28"/>
          <p:cNvSpPr>
            <a:spLocks noChangeArrowheads="1"/>
          </p:cNvSpPr>
          <p:nvPr/>
        </p:nvSpPr>
        <p:spPr bwMode="auto">
          <a:xfrm>
            <a:off x="6500813" y="44164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1280" name="Rectangle 29"/>
          <p:cNvSpPr>
            <a:spLocks noChangeArrowheads="1"/>
          </p:cNvSpPr>
          <p:nvPr/>
        </p:nvSpPr>
        <p:spPr bwMode="auto">
          <a:xfrm>
            <a:off x="5776913" y="44164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1281" name="Rectangle 30"/>
          <p:cNvSpPr>
            <a:spLocks noChangeArrowheads="1"/>
          </p:cNvSpPr>
          <p:nvPr/>
        </p:nvSpPr>
        <p:spPr bwMode="auto">
          <a:xfrm>
            <a:off x="5054600" y="44164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1282" name="Rectangle 31"/>
          <p:cNvSpPr>
            <a:spLocks noChangeArrowheads="1"/>
          </p:cNvSpPr>
          <p:nvPr/>
        </p:nvSpPr>
        <p:spPr bwMode="auto">
          <a:xfrm>
            <a:off x="7223126" y="3705226"/>
            <a:ext cx="12985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11283" name="Rectangle 26"/>
          <p:cNvSpPr>
            <a:spLocks noChangeArrowheads="1"/>
          </p:cNvSpPr>
          <p:nvPr/>
        </p:nvSpPr>
        <p:spPr bwMode="auto">
          <a:xfrm>
            <a:off x="6500813" y="5126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1284" name="Rectangle 34"/>
          <p:cNvSpPr>
            <a:spLocks noChangeArrowheads="1"/>
          </p:cNvSpPr>
          <p:nvPr/>
        </p:nvSpPr>
        <p:spPr bwMode="auto">
          <a:xfrm>
            <a:off x="5776913" y="5126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1285" name="Rectangle 35"/>
          <p:cNvSpPr>
            <a:spLocks noChangeArrowheads="1"/>
          </p:cNvSpPr>
          <p:nvPr/>
        </p:nvSpPr>
        <p:spPr bwMode="auto">
          <a:xfrm>
            <a:off x="5054600" y="5126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1286" name="Rectangle 36"/>
          <p:cNvSpPr>
            <a:spLocks noChangeArrowheads="1"/>
          </p:cNvSpPr>
          <p:nvPr/>
        </p:nvSpPr>
        <p:spPr bwMode="auto">
          <a:xfrm>
            <a:off x="4332288" y="5126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1</a:t>
            </a:r>
          </a:p>
        </p:txBody>
      </p:sp>
      <p:sp>
        <p:nvSpPr>
          <p:cNvPr id="11287" name="Rectangle 37"/>
          <p:cNvSpPr>
            <a:spLocks noChangeArrowheads="1"/>
          </p:cNvSpPr>
          <p:nvPr/>
        </p:nvSpPr>
        <p:spPr bwMode="auto">
          <a:xfrm>
            <a:off x="7261226" y="5126038"/>
            <a:ext cx="1700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600)</a:t>
            </a:r>
          </a:p>
        </p:txBody>
      </p:sp>
      <p:sp>
        <p:nvSpPr>
          <p:cNvPr id="11288" name="Rectangle 27"/>
          <p:cNvSpPr>
            <a:spLocks noChangeArrowheads="1"/>
          </p:cNvSpPr>
          <p:nvPr/>
        </p:nvSpPr>
        <p:spPr bwMode="auto">
          <a:xfrm>
            <a:off x="3309939" y="1574800"/>
            <a:ext cx="6381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11289" name="Rectangle 13"/>
          <p:cNvSpPr>
            <a:spLocks noChangeArrowheads="1"/>
          </p:cNvSpPr>
          <p:nvPr/>
        </p:nvSpPr>
        <p:spPr bwMode="auto">
          <a:xfrm>
            <a:off x="4330700" y="2286001"/>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1290" name="Rectangle 22"/>
          <p:cNvSpPr>
            <a:spLocks noChangeArrowheads="1"/>
          </p:cNvSpPr>
          <p:nvPr/>
        </p:nvSpPr>
        <p:spPr bwMode="auto">
          <a:xfrm>
            <a:off x="5776913" y="29956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a:t>
            </a:r>
          </a:p>
        </p:txBody>
      </p:sp>
    </p:spTree>
    <p:extLst>
      <p:ext uri="{BB962C8B-B14F-4D97-AF65-F5344CB8AC3E}">
        <p14:creationId xmlns:p14="http://schemas.microsoft.com/office/powerpoint/2010/main" val="20683363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4"/>
              <a:defRPr/>
            </a:pPr>
            <a:r>
              <a:rPr lang="en-GB" sz="1750" dirty="0"/>
              <a:t>Multiply the number in the thousands column by the unit multiplier. </a:t>
            </a:r>
          </a:p>
        </p:txBody>
      </p:sp>
      <p:sp>
        <p:nvSpPr>
          <p:cNvPr id="12291" name="Rectangle 11"/>
          <p:cNvSpPr>
            <a:spLocks noChangeArrowheads="1"/>
          </p:cNvSpPr>
          <p:nvPr/>
        </p:nvSpPr>
        <p:spPr bwMode="auto">
          <a:xfrm>
            <a:off x="5054600" y="20177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12292" name="Rectangle 12"/>
          <p:cNvSpPr>
            <a:spLocks noChangeArrowheads="1"/>
          </p:cNvSpPr>
          <p:nvPr/>
        </p:nvSpPr>
        <p:spPr bwMode="auto">
          <a:xfrm>
            <a:off x="5776913" y="20177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5</a:t>
            </a:r>
          </a:p>
        </p:txBody>
      </p:sp>
      <p:sp>
        <p:nvSpPr>
          <p:cNvPr id="12293" name="Rectangle 13"/>
          <p:cNvSpPr>
            <a:spLocks noChangeArrowheads="1"/>
          </p:cNvSpPr>
          <p:nvPr/>
        </p:nvSpPr>
        <p:spPr bwMode="auto">
          <a:xfrm>
            <a:off x="6500813" y="20177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2294" name="Rectangle 15"/>
          <p:cNvSpPr>
            <a:spLocks noChangeArrowheads="1"/>
          </p:cNvSpPr>
          <p:nvPr/>
        </p:nvSpPr>
        <p:spPr bwMode="auto">
          <a:xfrm>
            <a:off x="6500813"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12295" name="Rectangle 18"/>
          <p:cNvSpPr>
            <a:spLocks noChangeArrowheads="1"/>
          </p:cNvSpPr>
          <p:nvPr/>
        </p:nvSpPr>
        <p:spPr bwMode="auto">
          <a:xfrm>
            <a:off x="5776913"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12296" name="Rectangle 19"/>
          <p:cNvSpPr>
            <a:spLocks noChangeArrowheads="1"/>
          </p:cNvSpPr>
          <p:nvPr/>
        </p:nvSpPr>
        <p:spPr bwMode="auto">
          <a:xfrm>
            <a:off x="5054600"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12297" name="Rectangle 21"/>
          <p:cNvSpPr>
            <a:spLocks noChangeArrowheads="1"/>
          </p:cNvSpPr>
          <p:nvPr/>
        </p:nvSpPr>
        <p:spPr bwMode="auto">
          <a:xfrm>
            <a:off x="4284664" y="1306513"/>
            <a:ext cx="4333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12298" name="Rectangle 22"/>
          <p:cNvSpPr>
            <a:spLocks noChangeArrowheads="1"/>
          </p:cNvSpPr>
          <p:nvPr/>
        </p:nvSpPr>
        <p:spPr bwMode="auto">
          <a:xfrm>
            <a:off x="6500813" y="27273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2299" name="Rectangle 23"/>
          <p:cNvSpPr>
            <a:spLocks noChangeArrowheads="1"/>
          </p:cNvSpPr>
          <p:nvPr/>
        </p:nvSpPr>
        <p:spPr bwMode="auto">
          <a:xfrm>
            <a:off x="5054600" y="27273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cxnSp>
        <p:nvCxnSpPr>
          <p:cNvPr id="44" name="Straight Connector 43"/>
          <p:cNvCxnSpPr>
            <a:cxnSpLocks/>
          </p:cNvCxnSpPr>
          <p:nvPr/>
        </p:nvCxnSpPr>
        <p:spPr>
          <a:xfrm>
            <a:off x="3222626" y="3330575"/>
            <a:ext cx="384016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2301" name="Rectangle 24"/>
          <p:cNvSpPr>
            <a:spLocks noChangeArrowheads="1"/>
          </p:cNvSpPr>
          <p:nvPr/>
        </p:nvSpPr>
        <p:spPr bwMode="auto">
          <a:xfrm>
            <a:off x="6500813" y="34369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4</a:t>
            </a:r>
          </a:p>
        </p:txBody>
      </p:sp>
      <p:sp>
        <p:nvSpPr>
          <p:cNvPr id="12302" name="Rectangle 27"/>
          <p:cNvSpPr>
            <a:spLocks noChangeArrowheads="1"/>
          </p:cNvSpPr>
          <p:nvPr/>
        </p:nvSpPr>
        <p:spPr bwMode="auto">
          <a:xfrm>
            <a:off x="7223125" y="4148138"/>
            <a:ext cx="1549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50)</a:t>
            </a:r>
          </a:p>
        </p:txBody>
      </p:sp>
      <p:sp>
        <p:nvSpPr>
          <p:cNvPr id="12303" name="Rectangle 28"/>
          <p:cNvSpPr>
            <a:spLocks noChangeArrowheads="1"/>
          </p:cNvSpPr>
          <p:nvPr/>
        </p:nvSpPr>
        <p:spPr bwMode="auto">
          <a:xfrm>
            <a:off x="6500813" y="41481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2304" name="Rectangle 29"/>
          <p:cNvSpPr>
            <a:spLocks noChangeArrowheads="1"/>
          </p:cNvSpPr>
          <p:nvPr/>
        </p:nvSpPr>
        <p:spPr bwMode="auto">
          <a:xfrm>
            <a:off x="5776913" y="41481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2305" name="Rectangle 30"/>
          <p:cNvSpPr>
            <a:spLocks noChangeArrowheads="1"/>
          </p:cNvSpPr>
          <p:nvPr/>
        </p:nvSpPr>
        <p:spPr bwMode="auto">
          <a:xfrm>
            <a:off x="5054600" y="41481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2306" name="Rectangle 31"/>
          <p:cNvSpPr>
            <a:spLocks noChangeArrowheads="1"/>
          </p:cNvSpPr>
          <p:nvPr/>
        </p:nvSpPr>
        <p:spPr bwMode="auto">
          <a:xfrm>
            <a:off x="7223126" y="3436938"/>
            <a:ext cx="129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12307" name="Rectangle 26"/>
          <p:cNvSpPr>
            <a:spLocks noChangeArrowheads="1"/>
          </p:cNvSpPr>
          <p:nvPr/>
        </p:nvSpPr>
        <p:spPr bwMode="auto">
          <a:xfrm>
            <a:off x="6500813" y="4857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2308" name="Rectangle 34"/>
          <p:cNvSpPr>
            <a:spLocks noChangeArrowheads="1"/>
          </p:cNvSpPr>
          <p:nvPr/>
        </p:nvSpPr>
        <p:spPr bwMode="auto">
          <a:xfrm>
            <a:off x="5776913" y="4857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2309" name="Rectangle 35"/>
          <p:cNvSpPr>
            <a:spLocks noChangeArrowheads="1"/>
          </p:cNvSpPr>
          <p:nvPr/>
        </p:nvSpPr>
        <p:spPr bwMode="auto">
          <a:xfrm>
            <a:off x="5054600" y="4857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2310" name="Rectangle 36"/>
          <p:cNvSpPr>
            <a:spLocks noChangeArrowheads="1"/>
          </p:cNvSpPr>
          <p:nvPr/>
        </p:nvSpPr>
        <p:spPr bwMode="auto">
          <a:xfrm>
            <a:off x="4330700" y="48577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2311" name="Rectangle 37"/>
          <p:cNvSpPr>
            <a:spLocks noChangeArrowheads="1"/>
          </p:cNvSpPr>
          <p:nvPr/>
        </p:nvSpPr>
        <p:spPr bwMode="auto">
          <a:xfrm>
            <a:off x="7261226" y="4857751"/>
            <a:ext cx="17002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600)</a:t>
            </a:r>
          </a:p>
        </p:txBody>
      </p:sp>
      <p:sp>
        <p:nvSpPr>
          <p:cNvPr id="12312" name="Rectangle 55"/>
          <p:cNvSpPr>
            <a:spLocks noChangeArrowheads="1"/>
          </p:cNvSpPr>
          <p:nvPr/>
        </p:nvSpPr>
        <p:spPr bwMode="auto">
          <a:xfrm>
            <a:off x="3309939" y="1306513"/>
            <a:ext cx="6381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12313" name="Rectangle 13"/>
          <p:cNvSpPr>
            <a:spLocks noChangeArrowheads="1"/>
          </p:cNvSpPr>
          <p:nvPr/>
        </p:nvSpPr>
        <p:spPr bwMode="auto">
          <a:xfrm>
            <a:off x="4330700" y="2017714"/>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2314" name="Rectangle 22"/>
          <p:cNvSpPr>
            <a:spLocks noChangeArrowheads="1"/>
          </p:cNvSpPr>
          <p:nvPr/>
        </p:nvSpPr>
        <p:spPr bwMode="auto">
          <a:xfrm>
            <a:off x="5776913" y="27273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a:t>
            </a:r>
          </a:p>
        </p:txBody>
      </p:sp>
      <p:sp>
        <p:nvSpPr>
          <p:cNvPr id="12315" name="Rectangle 26"/>
          <p:cNvSpPr>
            <a:spLocks noChangeArrowheads="1"/>
          </p:cNvSpPr>
          <p:nvPr/>
        </p:nvSpPr>
        <p:spPr bwMode="auto">
          <a:xfrm>
            <a:off x="6500813" y="55673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2316" name="Rectangle 34"/>
          <p:cNvSpPr>
            <a:spLocks noChangeArrowheads="1"/>
          </p:cNvSpPr>
          <p:nvPr/>
        </p:nvSpPr>
        <p:spPr bwMode="auto">
          <a:xfrm>
            <a:off x="5776913" y="55673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2317" name="Rectangle 35"/>
          <p:cNvSpPr>
            <a:spLocks noChangeArrowheads="1"/>
          </p:cNvSpPr>
          <p:nvPr/>
        </p:nvSpPr>
        <p:spPr bwMode="auto">
          <a:xfrm>
            <a:off x="5054600" y="55673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2318" name="Rectangle 36"/>
          <p:cNvSpPr>
            <a:spLocks noChangeArrowheads="1"/>
          </p:cNvSpPr>
          <p:nvPr/>
        </p:nvSpPr>
        <p:spPr bwMode="auto">
          <a:xfrm>
            <a:off x="4330700" y="55673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4</a:t>
            </a:r>
          </a:p>
        </p:txBody>
      </p:sp>
      <p:sp>
        <p:nvSpPr>
          <p:cNvPr id="12319" name="Rectangle 37"/>
          <p:cNvSpPr>
            <a:spLocks noChangeArrowheads="1"/>
          </p:cNvSpPr>
          <p:nvPr/>
        </p:nvSpPr>
        <p:spPr bwMode="auto">
          <a:xfrm>
            <a:off x="7261226" y="5567363"/>
            <a:ext cx="19462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2000)</a:t>
            </a:r>
          </a:p>
        </p:txBody>
      </p:sp>
    </p:spTree>
    <p:extLst>
      <p:ext uri="{BB962C8B-B14F-4D97-AF65-F5344CB8AC3E}">
        <p14:creationId xmlns:p14="http://schemas.microsoft.com/office/powerpoint/2010/main" val="29391921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5"/>
              <a:defRPr/>
            </a:pPr>
            <a:r>
              <a:rPr lang="en-GB" sz="1750" dirty="0"/>
              <a:t>Multiply the number in the units column by the tens multiplier.</a:t>
            </a:r>
          </a:p>
        </p:txBody>
      </p:sp>
      <p:sp>
        <p:nvSpPr>
          <p:cNvPr id="13315" name="Rectangle 11"/>
          <p:cNvSpPr>
            <a:spLocks noChangeArrowheads="1"/>
          </p:cNvSpPr>
          <p:nvPr/>
        </p:nvSpPr>
        <p:spPr bwMode="auto">
          <a:xfrm>
            <a:off x="3863975" y="18827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13316" name="Rectangle 12"/>
          <p:cNvSpPr>
            <a:spLocks noChangeArrowheads="1"/>
          </p:cNvSpPr>
          <p:nvPr/>
        </p:nvSpPr>
        <p:spPr bwMode="auto">
          <a:xfrm>
            <a:off x="4503738" y="18827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5</a:t>
            </a:r>
          </a:p>
        </p:txBody>
      </p:sp>
      <p:sp>
        <p:nvSpPr>
          <p:cNvPr id="13317" name="Rectangle 13"/>
          <p:cNvSpPr>
            <a:spLocks noChangeArrowheads="1"/>
          </p:cNvSpPr>
          <p:nvPr/>
        </p:nvSpPr>
        <p:spPr bwMode="auto">
          <a:xfrm>
            <a:off x="5138738" y="18827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2</a:t>
            </a:r>
          </a:p>
        </p:txBody>
      </p:sp>
      <p:sp>
        <p:nvSpPr>
          <p:cNvPr id="13318" name="Rectangle 15"/>
          <p:cNvSpPr>
            <a:spLocks noChangeArrowheads="1"/>
          </p:cNvSpPr>
          <p:nvPr/>
        </p:nvSpPr>
        <p:spPr bwMode="auto">
          <a:xfrm>
            <a:off x="5141913"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13319" name="Rectangle 18"/>
          <p:cNvSpPr>
            <a:spLocks noChangeArrowheads="1"/>
          </p:cNvSpPr>
          <p:nvPr/>
        </p:nvSpPr>
        <p:spPr bwMode="auto">
          <a:xfrm>
            <a:off x="4503738"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13320" name="Rectangle 19"/>
          <p:cNvSpPr>
            <a:spLocks noChangeArrowheads="1"/>
          </p:cNvSpPr>
          <p:nvPr/>
        </p:nvSpPr>
        <p:spPr bwMode="auto">
          <a:xfrm>
            <a:off x="3863975" y="13065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13321" name="Rectangle 21"/>
          <p:cNvSpPr>
            <a:spLocks noChangeArrowheads="1"/>
          </p:cNvSpPr>
          <p:nvPr/>
        </p:nvSpPr>
        <p:spPr bwMode="auto">
          <a:xfrm>
            <a:off x="3178175" y="1306513"/>
            <a:ext cx="4333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13322" name="Rectangle 22"/>
          <p:cNvSpPr>
            <a:spLocks noChangeArrowheads="1"/>
          </p:cNvSpPr>
          <p:nvPr/>
        </p:nvSpPr>
        <p:spPr bwMode="auto">
          <a:xfrm>
            <a:off x="5138738" y="2459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2</a:t>
            </a:r>
          </a:p>
        </p:txBody>
      </p:sp>
      <p:sp>
        <p:nvSpPr>
          <p:cNvPr id="13323" name="Rectangle 23"/>
          <p:cNvSpPr>
            <a:spLocks noChangeArrowheads="1"/>
          </p:cNvSpPr>
          <p:nvPr/>
        </p:nvSpPr>
        <p:spPr bwMode="auto">
          <a:xfrm>
            <a:off x="3862388" y="2459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cxnSp>
        <p:nvCxnSpPr>
          <p:cNvPr id="45" name="Straight Connector 44"/>
          <p:cNvCxnSpPr>
            <a:cxnSpLocks/>
          </p:cNvCxnSpPr>
          <p:nvPr/>
        </p:nvCxnSpPr>
        <p:spPr>
          <a:xfrm>
            <a:off x="2287589" y="3005138"/>
            <a:ext cx="3360737"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3325" name="Rectangle 24"/>
          <p:cNvSpPr>
            <a:spLocks noChangeArrowheads="1"/>
          </p:cNvSpPr>
          <p:nvPr/>
        </p:nvSpPr>
        <p:spPr bwMode="auto">
          <a:xfrm>
            <a:off x="5138738" y="30368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4</a:t>
            </a:r>
          </a:p>
        </p:txBody>
      </p:sp>
      <p:sp>
        <p:nvSpPr>
          <p:cNvPr id="13326" name="Rectangle 27"/>
          <p:cNvSpPr>
            <a:spLocks noChangeArrowheads="1"/>
          </p:cNvSpPr>
          <p:nvPr/>
        </p:nvSpPr>
        <p:spPr bwMode="auto">
          <a:xfrm>
            <a:off x="5775325" y="3613151"/>
            <a:ext cx="154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50)</a:t>
            </a:r>
          </a:p>
        </p:txBody>
      </p:sp>
      <p:sp>
        <p:nvSpPr>
          <p:cNvPr id="13327" name="Rectangle 28"/>
          <p:cNvSpPr>
            <a:spLocks noChangeArrowheads="1"/>
          </p:cNvSpPr>
          <p:nvPr/>
        </p:nvSpPr>
        <p:spPr bwMode="auto">
          <a:xfrm>
            <a:off x="5138738" y="3613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3328" name="Rectangle 29"/>
          <p:cNvSpPr>
            <a:spLocks noChangeArrowheads="1"/>
          </p:cNvSpPr>
          <p:nvPr/>
        </p:nvSpPr>
        <p:spPr bwMode="auto">
          <a:xfrm>
            <a:off x="4503738" y="3613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3329" name="Rectangle 30"/>
          <p:cNvSpPr>
            <a:spLocks noChangeArrowheads="1"/>
          </p:cNvSpPr>
          <p:nvPr/>
        </p:nvSpPr>
        <p:spPr bwMode="auto">
          <a:xfrm>
            <a:off x="3863975" y="36131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3330" name="Rectangle 31"/>
          <p:cNvSpPr>
            <a:spLocks noChangeArrowheads="1"/>
          </p:cNvSpPr>
          <p:nvPr/>
        </p:nvSpPr>
        <p:spPr bwMode="auto">
          <a:xfrm>
            <a:off x="5775326" y="3036888"/>
            <a:ext cx="129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13331" name="Rectangle 26"/>
          <p:cNvSpPr>
            <a:spLocks noChangeArrowheads="1"/>
          </p:cNvSpPr>
          <p:nvPr/>
        </p:nvSpPr>
        <p:spPr bwMode="auto">
          <a:xfrm>
            <a:off x="5138738" y="41910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3332" name="Rectangle 34"/>
          <p:cNvSpPr>
            <a:spLocks noChangeArrowheads="1"/>
          </p:cNvSpPr>
          <p:nvPr/>
        </p:nvSpPr>
        <p:spPr bwMode="auto">
          <a:xfrm>
            <a:off x="4503738" y="41910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3333" name="Rectangle 35"/>
          <p:cNvSpPr>
            <a:spLocks noChangeArrowheads="1"/>
          </p:cNvSpPr>
          <p:nvPr/>
        </p:nvSpPr>
        <p:spPr bwMode="auto">
          <a:xfrm>
            <a:off x="3863975" y="41910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3334" name="Rectangle 36"/>
          <p:cNvSpPr>
            <a:spLocks noChangeArrowheads="1"/>
          </p:cNvSpPr>
          <p:nvPr/>
        </p:nvSpPr>
        <p:spPr bwMode="auto">
          <a:xfrm>
            <a:off x="3200400" y="41910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3335" name="Rectangle 37"/>
          <p:cNvSpPr>
            <a:spLocks noChangeArrowheads="1"/>
          </p:cNvSpPr>
          <p:nvPr/>
        </p:nvSpPr>
        <p:spPr bwMode="auto">
          <a:xfrm>
            <a:off x="5813426" y="4191001"/>
            <a:ext cx="17002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600)</a:t>
            </a:r>
          </a:p>
        </p:txBody>
      </p:sp>
      <p:sp>
        <p:nvSpPr>
          <p:cNvPr id="13336" name="Rectangle 56"/>
          <p:cNvSpPr>
            <a:spLocks noChangeArrowheads="1"/>
          </p:cNvSpPr>
          <p:nvPr/>
        </p:nvSpPr>
        <p:spPr bwMode="auto">
          <a:xfrm>
            <a:off x="2287589" y="1306513"/>
            <a:ext cx="6381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13337" name="Rectangle 13"/>
          <p:cNvSpPr>
            <a:spLocks noChangeArrowheads="1"/>
          </p:cNvSpPr>
          <p:nvPr/>
        </p:nvSpPr>
        <p:spPr bwMode="auto">
          <a:xfrm>
            <a:off x="3200400" y="1882776"/>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2</a:t>
            </a:r>
          </a:p>
        </p:txBody>
      </p:sp>
      <p:sp>
        <p:nvSpPr>
          <p:cNvPr id="13338" name="Rectangle 22"/>
          <p:cNvSpPr>
            <a:spLocks noChangeArrowheads="1"/>
          </p:cNvSpPr>
          <p:nvPr/>
        </p:nvSpPr>
        <p:spPr bwMode="auto">
          <a:xfrm>
            <a:off x="4503738" y="245903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3</a:t>
            </a:r>
          </a:p>
        </p:txBody>
      </p:sp>
      <p:sp>
        <p:nvSpPr>
          <p:cNvPr id="13339" name="Rectangle 26"/>
          <p:cNvSpPr>
            <a:spLocks noChangeArrowheads="1"/>
          </p:cNvSpPr>
          <p:nvPr/>
        </p:nvSpPr>
        <p:spPr bwMode="auto">
          <a:xfrm>
            <a:off x="5138738" y="47688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3340" name="Rectangle 34"/>
          <p:cNvSpPr>
            <a:spLocks noChangeArrowheads="1"/>
          </p:cNvSpPr>
          <p:nvPr/>
        </p:nvSpPr>
        <p:spPr bwMode="auto">
          <a:xfrm>
            <a:off x="4503738" y="47688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3341" name="Rectangle 35"/>
          <p:cNvSpPr>
            <a:spLocks noChangeArrowheads="1"/>
          </p:cNvSpPr>
          <p:nvPr/>
        </p:nvSpPr>
        <p:spPr bwMode="auto">
          <a:xfrm>
            <a:off x="3863975" y="47688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3342" name="Rectangle 36"/>
          <p:cNvSpPr>
            <a:spLocks noChangeArrowheads="1"/>
          </p:cNvSpPr>
          <p:nvPr/>
        </p:nvSpPr>
        <p:spPr bwMode="auto">
          <a:xfrm>
            <a:off x="3200400" y="476885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4</a:t>
            </a:r>
          </a:p>
        </p:txBody>
      </p:sp>
      <p:sp>
        <p:nvSpPr>
          <p:cNvPr id="13343" name="Rectangle 37"/>
          <p:cNvSpPr>
            <a:spLocks noChangeArrowheads="1"/>
          </p:cNvSpPr>
          <p:nvPr/>
        </p:nvSpPr>
        <p:spPr bwMode="auto">
          <a:xfrm>
            <a:off x="5813426" y="4768851"/>
            <a:ext cx="19478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2000)</a:t>
            </a:r>
          </a:p>
        </p:txBody>
      </p:sp>
      <p:sp>
        <p:nvSpPr>
          <p:cNvPr id="13344" name="Rectangle 26"/>
          <p:cNvSpPr>
            <a:spLocks noChangeArrowheads="1"/>
          </p:cNvSpPr>
          <p:nvPr/>
        </p:nvSpPr>
        <p:spPr bwMode="auto">
          <a:xfrm>
            <a:off x="5138738" y="53451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3345" name="Rectangle 34"/>
          <p:cNvSpPr>
            <a:spLocks noChangeArrowheads="1"/>
          </p:cNvSpPr>
          <p:nvPr/>
        </p:nvSpPr>
        <p:spPr bwMode="auto">
          <a:xfrm>
            <a:off x="4503738" y="53451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6</a:t>
            </a:r>
          </a:p>
        </p:txBody>
      </p:sp>
      <p:sp>
        <p:nvSpPr>
          <p:cNvPr id="13346" name="Rectangle 37"/>
          <p:cNvSpPr>
            <a:spLocks noChangeArrowheads="1"/>
          </p:cNvSpPr>
          <p:nvPr/>
        </p:nvSpPr>
        <p:spPr bwMode="auto">
          <a:xfrm>
            <a:off x="5813425" y="5345113"/>
            <a:ext cx="1511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(30 × 2)</a:t>
            </a:r>
          </a:p>
        </p:txBody>
      </p:sp>
      <p:sp>
        <p:nvSpPr>
          <p:cNvPr id="68" name="Rectangle 67"/>
          <p:cNvSpPr/>
          <p:nvPr/>
        </p:nvSpPr>
        <p:spPr>
          <a:xfrm>
            <a:off x="6096000" y="1360489"/>
            <a:ext cx="3816350" cy="1506537"/>
          </a:xfrm>
          <a:prstGeom prst="rect">
            <a:avLst/>
          </a:prstGeom>
          <a:solidFill>
            <a:srgbClr val="CD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700" dirty="0">
                <a:solidFill>
                  <a:schemeClr val="tx1"/>
                </a:solidFill>
              </a:rPr>
              <a:t>Remember to take into account the fact that you are multiplying a multiple of 10. There needs to be a zero in the answer holding place in the units column.</a:t>
            </a:r>
          </a:p>
        </p:txBody>
      </p:sp>
    </p:spTree>
    <p:extLst>
      <p:ext uri="{BB962C8B-B14F-4D97-AF65-F5344CB8AC3E}">
        <p14:creationId xmlns:p14="http://schemas.microsoft.com/office/powerpoint/2010/main" val="838649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6"/>
              <a:defRPr/>
            </a:pPr>
            <a:r>
              <a:rPr lang="en-GB" sz="1750" dirty="0"/>
              <a:t>Multiply the number in the tens column by the tens multiplier. </a:t>
            </a:r>
          </a:p>
        </p:txBody>
      </p:sp>
      <p:sp>
        <p:nvSpPr>
          <p:cNvPr id="14339" name="Rectangle 11"/>
          <p:cNvSpPr>
            <a:spLocks noChangeArrowheads="1"/>
          </p:cNvSpPr>
          <p:nvPr/>
        </p:nvSpPr>
        <p:spPr bwMode="auto">
          <a:xfrm>
            <a:off x="5092700" y="17224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14340" name="Rectangle 12"/>
          <p:cNvSpPr>
            <a:spLocks noChangeArrowheads="1"/>
          </p:cNvSpPr>
          <p:nvPr/>
        </p:nvSpPr>
        <p:spPr bwMode="auto">
          <a:xfrm>
            <a:off x="5732463" y="17224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5</a:t>
            </a:r>
          </a:p>
        </p:txBody>
      </p:sp>
      <p:sp>
        <p:nvSpPr>
          <p:cNvPr id="14341" name="Rectangle 13"/>
          <p:cNvSpPr>
            <a:spLocks noChangeArrowheads="1"/>
          </p:cNvSpPr>
          <p:nvPr/>
        </p:nvSpPr>
        <p:spPr bwMode="auto">
          <a:xfrm>
            <a:off x="6369050" y="17224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2</a:t>
            </a:r>
          </a:p>
        </p:txBody>
      </p:sp>
      <p:sp>
        <p:nvSpPr>
          <p:cNvPr id="14342" name="Rectangle 15"/>
          <p:cNvSpPr>
            <a:spLocks noChangeArrowheads="1"/>
          </p:cNvSpPr>
          <p:nvPr/>
        </p:nvSpPr>
        <p:spPr bwMode="auto">
          <a:xfrm>
            <a:off x="6372225" y="11445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U</a:t>
            </a:r>
          </a:p>
        </p:txBody>
      </p:sp>
      <p:sp>
        <p:nvSpPr>
          <p:cNvPr id="14343" name="Rectangle 18"/>
          <p:cNvSpPr>
            <a:spLocks noChangeArrowheads="1"/>
          </p:cNvSpPr>
          <p:nvPr/>
        </p:nvSpPr>
        <p:spPr bwMode="auto">
          <a:xfrm>
            <a:off x="5732463" y="11445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a:t>
            </a:r>
          </a:p>
        </p:txBody>
      </p:sp>
      <p:sp>
        <p:nvSpPr>
          <p:cNvPr id="14344" name="Rectangle 19"/>
          <p:cNvSpPr>
            <a:spLocks noChangeArrowheads="1"/>
          </p:cNvSpPr>
          <p:nvPr/>
        </p:nvSpPr>
        <p:spPr bwMode="auto">
          <a:xfrm>
            <a:off x="5092700" y="1144588"/>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H</a:t>
            </a:r>
          </a:p>
        </p:txBody>
      </p:sp>
      <p:sp>
        <p:nvSpPr>
          <p:cNvPr id="14345" name="Rectangle 21"/>
          <p:cNvSpPr>
            <a:spLocks noChangeArrowheads="1"/>
          </p:cNvSpPr>
          <p:nvPr/>
        </p:nvSpPr>
        <p:spPr bwMode="auto">
          <a:xfrm>
            <a:off x="4406900" y="1144588"/>
            <a:ext cx="4333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Th</a:t>
            </a:r>
          </a:p>
        </p:txBody>
      </p:sp>
      <p:sp>
        <p:nvSpPr>
          <p:cNvPr id="14346" name="Rectangle 22"/>
          <p:cNvSpPr>
            <a:spLocks noChangeArrowheads="1"/>
          </p:cNvSpPr>
          <p:nvPr/>
        </p:nvSpPr>
        <p:spPr bwMode="auto">
          <a:xfrm>
            <a:off x="6369050" y="22971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2</a:t>
            </a:r>
          </a:p>
        </p:txBody>
      </p:sp>
      <p:sp>
        <p:nvSpPr>
          <p:cNvPr id="14347" name="Rectangle 23"/>
          <p:cNvSpPr>
            <a:spLocks noChangeArrowheads="1"/>
          </p:cNvSpPr>
          <p:nvPr/>
        </p:nvSpPr>
        <p:spPr bwMode="auto">
          <a:xfrm>
            <a:off x="5092700" y="22971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a:t>
            </a:r>
          </a:p>
        </p:txBody>
      </p:sp>
      <p:sp>
        <p:nvSpPr>
          <p:cNvPr id="14348" name="Rectangle 24"/>
          <p:cNvSpPr>
            <a:spLocks noChangeArrowheads="1"/>
          </p:cNvSpPr>
          <p:nvPr/>
        </p:nvSpPr>
        <p:spPr bwMode="auto">
          <a:xfrm>
            <a:off x="6369050" y="287496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4</a:t>
            </a:r>
          </a:p>
        </p:txBody>
      </p:sp>
      <p:sp>
        <p:nvSpPr>
          <p:cNvPr id="14349" name="Rectangle 27"/>
          <p:cNvSpPr>
            <a:spLocks noChangeArrowheads="1"/>
          </p:cNvSpPr>
          <p:nvPr/>
        </p:nvSpPr>
        <p:spPr bwMode="auto">
          <a:xfrm>
            <a:off x="7005638" y="3452813"/>
            <a:ext cx="1549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50)</a:t>
            </a:r>
          </a:p>
        </p:txBody>
      </p:sp>
      <p:sp>
        <p:nvSpPr>
          <p:cNvPr id="14350" name="Rectangle 28"/>
          <p:cNvSpPr>
            <a:spLocks noChangeArrowheads="1"/>
          </p:cNvSpPr>
          <p:nvPr/>
        </p:nvSpPr>
        <p:spPr bwMode="auto">
          <a:xfrm>
            <a:off x="6369050" y="34528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4351" name="Rectangle 29"/>
          <p:cNvSpPr>
            <a:spLocks noChangeArrowheads="1"/>
          </p:cNvSpPr>
          <p:nvPr/>
        </p:nvSpPr>
        <p:spPr bwMode="auto">
          <a:xfrm>
            <a:off x="5732463" y="34528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4352" name="Rectangle 30"/>
          <p:cNvSpPr>
            <a:spLocks noChangeArrowheads="1"/>
          </p:cNvSpPr>
          <p:nvPr/>
        </p:nvSpPr>
        <p:spPr bwMode="auto">
          <a:xfrm>
            <a:off x="5092700" y="34528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4353" name="Rectangle 31"/>
          <p:cNvSpPr>
            <a:spLocks noChangeArrowheads="1"/>
          </p:cNvSpPr>
          <p:nvPr/>
        </p:nvSpPr>
        <p:spPr bwMode="auto">
          <a:xfrm>
            <a:off x="7005639" y="2874963"/>
            <a:ext cx="1298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a:t>
            </a:r>
          </a:p>
        </p:txBody>
      </p:sp>
      <p:sp>
        <p:nvSpPr>
          <p:cNvPr id="14354" name="Rectangle 26"/>
          <p:cNvSpPr>
            <a:spLocks noChangeArrowheads="1"/>
          </p:cNvSpPr>
          <p:nvPr/>
        </p:nvSpPr>
        <p:spPr bwMode="auto">
          <a:xfrm>
            <a:off x="6369050" y="40290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4355" name="Rectangle 34"/>
          <p:cNvSpPr>
            <a:spLocks noChangeArrowheads="1"/>
          </p:cNvSpPr>
          <p:nvPr/>
        </p:nvSpPr>
        <p:spPr bwMode="auto">
          <a:xfrm>
            <a:off x="5732463" y="40290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4356" name="Rectangle 35"/>
          <p:cNvSpPr>
            <a:spLocks noChangeArrowheads="1"/>
          </p:cNvSpPr>
          <p:nvPr/>
        </p:nvSpPr>
        <p:spPr bwMode="auto">
          <a:xfrm>
            <a:off x="5092700" y="40290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a:t>
            </a:r>
          </a:p>
        </p:txBody>
      </p:sp>
      <p:sp>
        <p:nvSpPr>
          <p:cNvPr id="14357" name="Rectangle 36"/>
          <p:cNvSpPr>
            <a:spLocks noChangeArrowheads="1"/>
          </p:cNvSpPr>
          <p:nvPr/>
        </p:nvSpPr>
        <p:spPr bwMode="auto">
          <a:xfrm>
            <a:off x="4430713" y="40290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1</a:t>
            </a:r>
          </a:p>
        </p:txBody>
      </p:sp>
      <p:sp>
        <p:nvSpPr>
          <p:cNvPr id="14358" name="Rectangle 37"/>
          <p:cNvSpPr>
            <a:spLocks noChangeArrowheads="1"/>
          </p:cNvSpPr>
          <p:nvPr/>
        </p:nvSpPr>
        <p:spPr bwMode="auto">
          <a:xfrm>
            <a:off x="7043738" y="4029076"/>
            <a:ext cx="17002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600)</a:t>
            </a:r>
          </a:p>
        </p:txBody>
      </p:sp>
      <p:sp>
        <p:nvSpPr>
          <p:cNvPr id="14359" name="Rectangle 56"/>
          <p:cNvSpPr>
            <a:spLocks noChangeArrowheads="1"/>
          </p:cNvSpPr>
          <p:nvPr/>
        </p:nvSpPr>
        <p:spPr bwMode="auto">
          <a:xfrm>
            <a:off x="3517900" y="1144588"/>
            <a:ext cx="6365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TTh</a:t>
            </a:r>
          </a:p>
        </p:txBody>
      </p:sp>
      <p:sp>
        <p:nvSpPr>
          <p:cNvPr id="14360" name="Rectangle 13"/>
          <p:cNvSpPr>
            <a:spLocks noChangeArrowheads="1"/>
          </p:cNvSpPr>
          <p:nvPr/>
        </p:nvSpPr>
        <p:spPr bwMode="auto">
          <a:xfrm>
            <a:off x="4430713" y="1722439"/>
            <a:ext cx="387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2</a:t>
            </a:r>
          </a:p>
        </p:txBody>
      </p:sp>
      <p:sp>
        <p:nvSpPr>
          <p:cNvPr id="14361" name="Rectangle 22"/>
          <p:cNvSpPr>
            <a:spLocks noChangeArrowheads="1"/>
          </p:cNvSpPr>
          <p:nvPr/>
        </p:nvSpPr>
        <p:spPr bwMode="auto">
          <a:xfrm>
            <a:off x="5732463" y="2297113"/>
            <a:ext cx="387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3</a:t>
            </a:r>
          </a:p>
        </p:txBody>
      </p:sp>
      <p:sp>
        <p:nvSpPr>
          <p:cNvPr id="14362" name="Rectangle 26"/>
          <p:cNvSpPr>
            <a:spLocks noChangeArrowheads="1"/>
          </p:cNvSpPr>
          <p:nvPr/>
        </p:nvSpPr>
        <p:spPr bwMode="auto">
          <a:xfrm>
            <a:off x="6369050" y="4606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4363" name="Rectangle 34"/>
          <p:cNvSpPr>
            <a:spLocks noChangeArrowheads="1"/>
          </p:cNvSpPr>
          <p:nvPr/>
        </p:nvSpPr>
        <p:spPr bwMode="auto">
          <a:xfrm>
            <a:off x="5732463" y="4606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4364" name="Rectangle 35"/>
          <p:cNvSpPr>
            <a:spLocks noChangeArrowheads="1"/>
          </p:cNvSpPr>
          <p:nvPr/>
        </p:nvSpPr>
        <p:spPr bwMode="auto">
          <a:xfrm>
            <a:off x="5092700" y="4606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0</a:t>
            </a:r>
          </a:p>
        </p:txBody>
      </p:sp>
      <p:sp>
        <p:nvSpPr>
          <p:cNvPr id="14365" name="Rectangle 36"/>
          <p:cNvSpPr>
            <a:spLocks noChangeArrowheads="1"/>
          </p:cNvSpPr>
          <p:nvPr/>
        </p:nvSpPr>
        <p:spPr bwMode="auto">
          <a:xfrm>
            <a:off x="4430713" y="460692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rgbClr val="242424"/>
                </a:solidFill>
              </a:rPr>
              <a:t>4</a:t>
            </a:r>
          </a:p>
        </p:txBody>
      </p:sp>
      <p:sp>
        <p:nvSpPr>
          <p:cNvPr id="14366" name="Rectangle 37"/>
          <p:cNvSpPr>
            <a:spLocks noChangeArrowheads="1"/>
          </p:cNvSpPr>
          <p:nvPr/>
        </p:nvSpPr>
        <p:spPr bwMode="auto">
          <a:xfrm>
            <a:off x="7043739" y="4606926"/>
            <a:ext cx="1946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(2 × 2000)</a:t>
            </a:r>
          </a:p>
        </p:txBody>
      </p:sp>
      <p:sp>
        <p:nvSpPr>
          <p:cNvPr id="14367" name="Rectangle 26"/>
          <p:cNvSpPr>
            <a:spLocks noChangeArrowheads="1"/>
          </p:cNvSpPr>
          <p:nvPr/>
        </p:nvSpPr>
        <p:spPr bwMode="auto">
          <a:xfrm>
            <a:off x="6369050" y="51847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0</a:t>
            </a:r>
          </a:p>
        </p:txBody>
      </p:sp>
      <p:sp>
        <p:nvSpPr>
          <p:cNvPr id="14368" name="Rectangle 34"/>
          <p:cNvSpPr>
            <a:spLocks noChangeArrowheads="1"/>
          </p:cNvSpPr>
          <p:nvPr/>
        </p:nvSpPr>
        <p:spPr bwMode="auto">
          <a:xfrm>
            <a:off x="5732463" y="5184776"/>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6</a:t>
            </a:r>
          </a:p>
        </p:txBody>
      </p:sp>
      <p:sp>
        <p:nvSpPr>
          <p:cNvPr id="14369" name="Rectangle 37"/>
          <p:cNvSpPr>
            <a:spLocks noChangeArrowheads="1"/>
          </p:cNvSpPr>
          <p:nvPr/>
        </p:nvSpPr>
        <p:spPr bwMode="auto">
          <a:xfrm>
            <a:off x="7043738" y="5184776"/>
            <a:ext cx="1511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(30 × 2)</a:t>
            </a:r>
          </a:p>
        </p:txBody>
      </p:sp>
      <p:cxnSp>
        <p:nvCxnSpPr>
          <p:cNvPr id="39" name="Straight Connector 38"/>
          <p:cNvCxnSpPr>
            <a:cxnSpLocks/>
          </p:cNvCxnSpPr>
          <p:nvPr/>
        </p:nvCxnSpPr>
        <p:spPr>
          <a:xfrm>
            <a:off x="3390900" y="2844800"/>
            <a:ext cx="3487738"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4371" name="Rectangle 26"/>
          <p:cNvSpPr>
            <a:spLocks noChangeArrowheads="1"/>
          </p:cNvSpPr>
          <p:nvPr/>
        </p:nvSpPr>
        <p:spPr bwMode="auto">
          <a:xfrm>
            <a:off x="6369050" y="5765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4372" name="Rectangle 34"/>
          <p:cNvSpPr>
            <a:spLocks noChangeArrowheads="1"/>
          </p:cNvSpPr>
          <p:nvPr/>
        </p:nvSpPr>
        <p:spPr bwMode="auto">
          <a:xfrm>
            <a:off x="5732463" y="5765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0</a:t>
            </a:r>
          </a:p>
        </p:txBody>
      </p:sp>
      <p:sp>
        <p:nvSpPr>
          <p:cNvPr id="14373" name="Rectangle 35"/>
          <p:cNvSpPr>
            <a:spLocks noChangeArrowheads="1"/>
          </p:cNvSpPr>
          <p:nvPr/>
        </p:nvSpPr>
        <p:spPr bwMode="auto">
          <a:xfrm>
            <a:off x="5092700" y="5765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5</a:t>
            </a:r>
          </a:p>
        </p:txBody>
      </p:sp>
      <p:sp>
        <p:nvSpPr>
          <p:cNvPr id="14374" name="Rectangle 36"/>
          <p:cNvSpPr>
            <a:spLocks noChangeArrowheads="1"/>
          </p:cNvSpPr>
          <p:nvPr/>
        </p:nvSpPr>
        <p:spPr bwMode="auto">
          <a:xfrm>
            <a:off x="4430713" y="5765801"/>
            <a:ext cx="387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b="1">
                <a:solidFill>
                  <a:srgbClr val="019540"/>
                </a:solidFill>
              </a:rPr>
              <a:t>1</a:t>
            </a:r>
          </a:p>
        </p:txBody>
      </p:sp>
      <p:sp>
        <p:nvSpPr>
          <p:cNvPr id="14375" name="Rectangle 37"/>
          <p:cNvSpPr>
            <a:spLocks noChangeArrowheads="1"/>
          </p:cNvSpPr>
          <p:nvPr/>
        </p:nvSpPr>
        <p:spPr bwMode="auto">
          <a:xfrm>
            <a:off x="7043738" y="5765801"/>
            <a:ext cx="17573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3000">
                <a:solidFill>
                  <a:schemeClr val="tx1"/>
                </a:solidFill>
              </a:rPr>
              <a:t>(30 × 50)</a:t>
            </a:r>
          </a:p>
        </p:txBody>
      </p:sp>
    </p:spTree>
    <p:extLst>
      <p:ext uri="{BB962C8B-B14F-4D97-AF65-F5344CB8AC3E}">
        <p14:creationId xmlns:p14="http://schemas.microsoft.com/office/powerpoint/2010/main" val="3047711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7"/>
              <a:defRPr/>
            </a:pPr>
            <a:r>
              <a:rPr lang="en-GB" sz="1750" dirty="0"/>
              <a:t>Multiply the number in the hundreds column by the tens multiplier. </a:t>
            </a:r>
          </a:p>
        </p:txBody>
      </p:sp>
      <p:sp>
        <p:nvSpPr>
          <p:cNvPr id="15363" name="Rectangle 11"/>
          <p:cNvSpPr>
            <a:spLocks noChangeArrowheads="1"/>
          </p:cNvSpPr>
          <p:nvPr/>
        </p:nvSpPr>
        <p:spPr bwMode="auto">
          <a:xfrm>
            <a:off x="5092700" y="1673226"/>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6</a:t>
            </a:r>
          </a:p>
        </p:txBody>
      </p:sp>
      <p:sp>
        <p:nvSpPr>
          <p:cNvPr id="15364" name="Rectangle 12"/>
          <p:cNvSpPr>
            <a:spLocks noChangeArrowheads="1"/>
          </p:cNvSpPr>
          <p:nvPr/>
        </p:nvSpPr>
        <p:spPr bwMode="auto">
          <a:xfrm>
            <a:off x="5732463" y="1673226"/>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5</a:t>
            </a:r>
          </a:p>
        </p:txBody>
      </p:sp>
      <p:sp>
        <p:nvSpPr>
          <p:cNvPr id="15365" name="Rectangle 13"/>
          <p:cNvSpPr>
            <a:spLocks noChangeArrowheads="1"/>
          </p:cNvSpPr>
          <p:nvPr/>
        </p:nvSpPr>
        <p:spPr bwMode="auto">
          <a:xfrm>
            <a:off x="6369050" y="1673226"/>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2</a:t>
            </a:r>
          </a:p>
        </p:txBody>
      </p:sp>
      <p:sp>
        <p:nvSpPr>
          <p:cNvPr id="15366" name="Rectangle 15"/>
          <p:cNvSpPr>
            <a:spLocks noChangeArrowheads="1"/>
          </p:cNvSpPr>
          <p:nvPr/>
        </p:nvSpPr>
        <p:spPr bwMode="auto">
          <a:xfrm>
            <a:off x="6372225" y="114458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U</a:t>
            </a:r>
          </a:p>
        </p:txBody>
      </p:sp>
      <p:sp>
        <p:nvSpPr>
          <p:cNvPr id="15367" name="Rectangle 18"/>
          <p:cNvSpPr>
            <a:spLocks noChangeArrowheads="1"/>
          </p:cNvSpPr>
          <p:nvPr/>
        </p:nvSpPr>
        <p:spPr bwMode="auto">
          <a:xfrm>
            <a:off x="5732463" y="114458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T</a:t>
            </a:r>
          </a:p>
        </p:txBody>
      </p:sp>
      <p:sp>
        <p:nvSpPr>
          <p:cNvPr id="15368" name="Rectangle 19"/>
          <p:cNvSpPr>
            <a:spLocks noChangeArrowheads="1"/>
          </p:cNvSpPr>
          <p:nvPr/>
        </p:nvSpPr>
        <p:spPr bwMode="auto">
          <a:xfrm>
            <a:off x="5092700" y="114458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H</a:t>
            </a:r>
          </a:p>
        </p:txBody>
      </p:sp>
      <p:sp>
        <p:nvSpPr>
          <p:cNvPr id="15369" name="Rectangle 21"/>
          <p:cNvSpPr>
            <a:spLocks noChangeArrowheads="1"/>
          </p:cNvSpPr>
          <p:nvPr/>
        </p:nvSpPr>
        <p:spPr bwMode="auto">
          <a:xfrm>
            <a:off x="4406900" y="1144589"/>
            <a:ext cx="43338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Th</a:t>
            </a:r>
          </a:p>
        </p:txBody>
      </p:sp>
      <p:sp>
        <p:nvSpPr>
          <p:cNvPr id="15370" name="Rectangle 22"/>
          <p:cNvSpPr>
            <a:spLocks noChangeArrowheads="1"/>
          </p:cNvSpPr>
          <p:nvPr/>
        </p:nvSpPr>
        <p:spPr bwMode="auto">
          <a:xfrm>
            <a:off x="6369050" y="2201863"/>
            <a:ext cx="387350"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2</a:t>
            </a:r>
          </a:p>
        </p:txBody>
      </p:sp>
      <p:sp>
        <p:nvSpPr>
          <p:cNvPr id="15371" name="Rectangle 23"/>
          <p:cNvSpPr>
            <a:spLocks noChangeArrowheads="1"/>
          </p:cNvSpPr>
          <p:nvPr/>
        </p:nvSpPr>
        <p:spPr bwMode="auto">
          <a:xfrm>
            <a:off x="5092700" y="2201863"/>
            <a:ext cx="387350"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a:t>
            </a:r>
          </a:p>
        </p:txBody>
      </p:sp>
      <p:sp>
        <p:nvSpPr>
          <p:cNvPr id="15372" name="Rectangle 24"/>
          <p:cNvSpPr>
            <a:spLocks noChangeArrowheads="1"/>
          </p:cNvSpPr>
          <p:nvPr/>
        </p:nvSpPr>
        <p:spPr bwMode="auto">
          <a:xfrm>
            <a:off x="6369050" y="273208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4</a:t>
            </a:r>
          </a:p>
        </p:txBody>
      </p:sp>
      <p:sp>
        <p:nvSpPr>
          <p:cNvPr id="15373" name="Rectangle 27"/>
          <p:cNvSpPr>
            <a:spLocks noChangeArrowheads="1"/>
          </p:cNvSpPr>
          <p:nvPr/>
        </p:nvSpPr>
        <p:spPr bwMode="auto">
          <a:xfrm>
            <a:off x="7005639" y="3260726"/>
            <a:ext cx="1233487"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(2 × 50)</a:t>
            </a:r>
          </a:p>
        </p:txBody>
      </p:sp>
      <p:sp>
        <p:nvSpPr>
          <p:cNvPr id="15374" name="Rectangle 28"/>
          <p:cNvSpPr>
            <a:spLocks noChangeArrowheads="1"/>
          </p:cNvSpPr>
          <p:nvPr/>
        </p:nvSpPr>
        <p:spPr bwMode="auto">
          <a:xfrm>
            <a:off x="6369050" y="32607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75" name="Rectangle 29"/>
          <p:cNvSpPr>
            <a:spLocks noChangeArrowheads="1"/>
          </p:cNvSpPr>
          <p:nvPr/>
        </p:nvSpPr>
        <p:spPr bwMode="auto">
          <a:xfrm>
            <a:off x="5732463" y="32607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76" name="Rectangle 30"/>
          <p:cNvSpPr>
            <a:spLocks noChangeArrowheads="1"/>
          </p:cNvSpPr>
          <p:nvPr/>
        </p:nvSpPr>
        <p:spPr bwMode="auto">
          <a:xfrm>
            <a:off x="5092700" y="32607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1</a:t>
            </a:r>
          </a:p>
        </p:txBody>
      </p:sp>
      <p:sp>
        <p:nvSpPr>
          <p:cNvPr id="15377" name="Rectangle 31"/>
          <p:cNvSpPr>
            <a:spLocks noChangeArrowheads="1"/>
          </p:cNvSpPr>
          <p:nvPr/>
        </p:nvSpPr>
        <p:spPr bwMode="auto">
          <a:xfrm>
            <a:off x="7005639" y="2732089"/>
            <a:ext cx="1011237"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(2 × 2)</a:t>
            </a:r>
          </a:p>
        </p:txBody>
      </p:sp>
      <p:sp>
        <p:nvSpPr>
          <p:cNvPr id="15378" name="Rectangle 26"/>
          <p:cNvSpPr>
            <a:spLocks noChangeArrowheads="1"/>
          </p:cNvSpPr>
          <p:nvPr/>
        </p:nvSpPr>
        <p:spPr bwMode="auto">
          <a:xfrm>
            <a:off x="6369050" y="37893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79" name="Rectangle 34"/>
          <p:cNvSpPr>
            <a:spLocks noChangeArrowheads="1"/>
          </p:cNvSpPr>
          <p:nvPr/>
        </p:nvSpPr>
        <p:spPr bwMode="auto">
          <a:xfrm>
            <a:off x="5732463" y="37893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80" name="Rectangle 35"/>
          <p:cNvSpPr>
            <a:spLocks noChangeArrowheads="1"/>
          </p:cNvSpPr>
          <p:nvPr/>
        </p:nvSpPr>
        <p:spPr bwMode="auto">
          <a:xfrm>
            <a:off x="5092700" y="37893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2</a:t>
            </a:r>
          </a:p>
        </p:txBody>
      </p:sp>
      <p:sp>
        <p:nvSpPr>
          <p:cNvPr id="15381" name="Rectangle 36"/>
          <p:cNvSpPr>
            <a:spLocks noChangeArrowheads="1"/>
          </p:cNvSpPr>
          <p:nvPr/>
        </p:nvSpPr>
        <p:spPr bwMode="auto">
          <a:xfrm>
            <a:off x="4430713" y="37893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1</a:t>
            </a:r>
          </a:p>
        </p:txBody>
      </p:sp>
      <p:sp>
        <p:nvSpPr>
          <p:cNvPr id="15382" name="Rectangle 37"/>
          <p:cNvSpPr>
            <a:spLocks noChangeArrowheads="1"/>
          </p:cNvSpPr>
          <p:nvPr/>
        </p:nvSpPr>
        <p:spPr bwMode="auto">
          <a:xfrm>
            <a:off x="7043739" y="3789364"/>
            <a:ext cx="13811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(2 × 600)</a:t>
            </a:r>
          </a:p>
        </p:txBody>
      </p:sp>
      <p:sp>
        <p:nvSpPr>
          <p:cNvPr id="15383" name="Rectangle 56"/>
          <p:cNvSpPr>
            <a:spLocks noChangeArrowheads="1"/>
          </p:cNvSpPr>
          <p:nvPr/>
        </p:nvSpPr>
        <p:spPr bwMode="auto">
          <a:xfrm>
            <a:off x="3517900" y="1144589"/>
            <a:ext cx="636588"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TTh</a:t>
            </a:r>
          </a:p>
        </p:txBody>
      </p:sp>
      <p:sp>
        <p:nvSpPr>
          <p:cNvPr id="15384" name="Rectangle 13"/>
          <p:cNvSpPr>
            <a:spLocks noChangeArrowheads="1"/>
          </p:cNvSpPr>
          <p:nvPr/>
        </p:nvSpPr>
        <p:spPr bwMode="auto">
          <a:xfrm>
            <a:off x="4430713" y="1673226"/>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2</a:t>
            </a:r>
          </a:p>
        </p:txBody>
      </p:sp>
      <p:sp>
        <p:nvSpPr>
          <p:cNvPr id="15385" name="Rectangle 22"/>
          <p:cNvSpPr>
            <a:spLocks noChangeArrowheads="1"/>
          </p:cNvSpPr>
          <p:nvPr/>
        </p:nvSpPr>
        <p:spPr bwMode="auto">
          <a:xfrm>
            <a:off x="5732463" y="2201863"/>
            <a:ext cx="387350"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3</a:t>
            </a:r>
          </a:p>
        </p:txBody>
      </p:sp>
      <p:sp>
        <p:nvSpPr>
          <p:cNvPr id="15386" name="Rectangle 26"/>
          <p:cNvSpPr>
            <a:spLocks noChangeArrowheads="1"/>
          </p:cNvSpPr>
          <p:nvPr/>
        </p:nvSpPr>
        <p:spPr bwMode="auto">
          <a:xfrm>
            <a:off x="6369050" y="4318001"/>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0</a:t>
            </a:r>
          </a:p>
        </p:txBody>
      </p:sp>
      <p:sp>
        <p:nvSpPr>
          <p:cNvPr id="15387" name="Rectangle 34"/>
          <p:cNvSpPr>
            <a:spLocks noChangeArrowheads="1"/>
          </p:cNvSpPr>
          <p:nvPr/>
        </p:nvSpPr>
        <p:spPr bwMode="auto">
          <a:xfrm>
            <a:off x="5732463" y="4318001"/>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0</a:t>
            </a:r>
          </a:p>
        </p:txBody>
      </p:sp>
      <p:sp>
        <p:nvSpPr>
          <p:cNvPr id="15388" name="Rectangle 35"/>
          <p:cNvSpPr>
            <a:spLocks noChangeArrowheads="1"/>
          </p:cNvSpPr>
          <p:nvPr/>
        </p:nvSpPr>
        <p:spPr bwMode="auto">
          <a:xfrm>
            <a:off x="5092700" y="4318001"/>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0</a:t>
            </a:r>
          </a:p>
        </p:txBody>
      </p:sp>
      <p:sp>
        <p:nvSpPr>
          <p:cNvPr id="15389" name="Rectangle 36"/>
          <p:cNvSpPr>
            <a:spLocks noChangeArrowheads="1"/>
          </p:cNvSpPr>
          <p:nvPr/>
        </p:nvSpPr>
        <p:spPr bwMode="auto">
          <a:xfrm>
            <a:off x="4430713" y="4318001"/>
            <a:ext cx="3873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rgbClr val="242424"/>
                </a:solidFill>
              </a:rPr>
              <a:t>4</a:t>
            </a:r>
          </a:p>
        </p:txBody>
      </p:sp>
      <p:sp>
        <p:nvSpPr>
          <p:cNvPr id="15390" name="Rectangle 37"/>
          <p:cNvSpPr>
            <a:spLocks noChangeArrowheads="1"/>
          </p:cNvSpPr>
          <p:nvPr/>
        </p:nvSpPr>
        <p:spPr bwMode="auto">
          <a:xfrm>
            <a:off x="7043738" y="4318001"/>
            <a:ext cx="158750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(2 × 2000)</a:t>
            </a:r>
          </a:p>
        </p:txBody>
      </p:sp>
      <p:sp>
        <p:nvSpPr>
          <p:cNvPr id="15391" name="Rectangle 26"/>
          <p:cNvSpPr>
            <a:spLocks noChangeArrowheads="1"/>
          </p:cNvSpPr>
          <p:nvPr/>
        </p:nvSpPr>
        <p:spPr bwMode="auto">
          <a:xfrm>
            <a:off x="6369050" y="48482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92" name="Rectangle 34"/>
          <p:cNvSpPr>
            <a:spLocks noChangeArrowheads="1"/>
          </p:cNvSpPr>
          <p:nvPr/>
        </p:nvSpPr>
        <p:spPr bwMode="auto">
          <a:xfrm>
            <a:off x="5732463" y="48482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6</a:t>
            </a:r>
          </a:p>
        </p:txBody>
      </p:sp>
      <p:sp>
        <p:nvSpPr>
          <p:cNvPr id="15393" name="Rectangle 37"/>
          <p:cNvSpPr>
            <a:spLocks noChangeArrowheads="1"/>
          </p:cNvSpPr>
          <p:nvPr/>
        </p:nvSpPr>
        <p:spPr bwMode="auto">
          <a:xfrm>
            <a:off x="7043739" y="4848226"/>
            <a:ext cx="1195387"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(30 × 2)</a:t>
            </a:r>
          </a:p>
        </p:txBody>
      </p:sp>
      <p:cxnSp>
        <p:nvCxnSpPr>
          <p:cNvPr id="39" name="Straight Connector 38"/>
          <p:cNvCxnSpPr>
            <a:cxnSpLocks/>
          </p:cNvCxnSpPr>
          <p:nvPr/>
        </p:nvCxnSpPr>
        <p:spPr>
          <a:xfrm>
            <a:off x="3390900" y="2670175"/>
            <a:ext cx="3487738"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5395" name="Rectangle 26"/>
          <p:cNvSpPr>
            <a:spLocks noChangeArrowheads="1"/>
          </p:cNvSpPr>
          <p:nvPr/>
        </p:nvSpPr>
        <p:spPr bwMode="auto">
          <a:xfrm>
            <a:off x="6369050" y="53768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96" name="Rectangle 34"/>
          <p:cNvSpPr>
            <a:spLocks noChangeArrowheads="1"/>
          </p:cNvSpPr>
          <p:nvPr/>
        </p:nvSpPr>
        <p:spPr bwMode="auto">
          <a:xfrm>
            <a:off x="5732463" y="53768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0</a:t>
            </a:r>
          </a:p>
        </p:txBody>
      </p:sp>
      <p:sp>
        <p:nvSpPr>
          <p:cNvPr id="15397" name="Rectangle 35"/>
          <p:cNvSpPr>
            <a:spLocks noChangeArrowheads="1"/>
          </p:cNvSpPr>
          <p:nvPr/>
        </p:nvSpPr>
        <p:spPr bwMode="auto">
          <a:xfrm>
            <a:off x="5092700" y="53768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5</a:t>
            </a:r>
          </a:p>
        </p:txBody>
      </p:sp>
      <p:sp>
        <p:nvSpPr>
          <p:cNvPr id="15398" name="Rectangle 36"/>
          <p:cNvSpPr>
            <a:spLocks noChangeArrowheads="1"/>
          </p:cNvSpPr>
          <p:nvPr/>
        </p:nvSpPr>
        <p:spPr bwMode="auto">
          <a:xfrm>
            <a:off x="4430713" y="5376864"/>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1</a:t>
            </a:r>
          </a:p>
        </p:txBody>
      </p:sp>
      <p:sp>
        <p:nvSpPr>
          <p:cNvPr id="15399" name="Rectangle 37"/>
          <p:cNvSpPr>
            <a:spLocks noChangeArrowheads="1"/>
          </p:cNvSpPr>
          <p:nvPr/>
        </p:nvSpPr>
        <p:spPr bwMode="auto">
          <a:xfrm>
            <a:off x="7043739" y="5376864"/>
            <a:ext cx="13811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(30 × 50)</a:t>
            </a:r>
          </a:p>
        </p:txBody>
      </p:sp>
      <p:sp>
        <p:nvSpPr>
          <p:cNvPr id="15400" name="Rectangle 26"/>
          <p:cNvSpPr>
            <a:spLocks noChangeArrowheads="1"/>
          </p:cNvSpPr>
          <p:nvPr/>
        </p:nvSpPr>
        <p:spPr bwMode="auto">
          <a:xfrm>
            <a:off x="6369050" y="590073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0</a:t>
            </a:r>
          </a:p>
        </p:txBody>
      </p:sp>
      <p:sp>
        <p:nvSpPr>
          <p:cNvPr id="15401" name="Rectangle 34"/>
          <p:cNvSpPr>
            <a:spLocks noChangeArrowheads="1"/>
          </p:cNvSpPr>
          <p:nvPr/>
        </p:nvSpPr>
        <p:spPr bwMode="auto">
          <a:xfrm>
            <a:off x="5732463" y="590073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0</a:t>
            </a:r>
          </a:p>
        </p:txBody>
      </p:sp>
      <p:sp>
        <p:nvSpPr>
          <p:cNvPr id="15402" name="Rectangle 35"/>
          <p:cNvSpPr>
            <a:spLocks noChangeArrowheads="1"/>
          </p:cNvSpPr>
          <p:nvPr/>
        </p:nvSpPr>
        <p:spPr bwMode="auto">
          <a:xfrm>
            <a:off x="5092700" y="590073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0</a:t>
            </a:r>
          </a:p>
        </p:txBody>
      </p:sp>
      <p:sp>
        <p:nvSpPr>
          <p:cNvPr id="15403" name="Rectangle 36"/>
          <p:cNvSpPr>
            <a:spLocks noChangeArrowheads="1"/>
          </p:cNvSpPr>
          <p:nvPr/>
        </p:nvSpPr>
        <p:spPr bwMode="auto">
          <a:xfrm>
            <a:off x="4430713" y="5900739"/>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8</a:t>
            </a:r>
          </a:p>
        </p:txBody>
      </p:sp>
      <p:sp>
        <p:nvSpPr>
          <p:cNvPr id="15404" name="Rectangle 37"/>
          <p:cNvSpPr>
            <a:spLocks noChangeArrowheads="1"/>
          </p:cNvSpPr>
          <p:nvPr/>
        </p:nvSpPr>
        <p:spPr bwMode="auto">
          <a:xfrm>
            <a:off x="7043738" y="5900739"/>
            <a:ext cx="158750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a:solidFill>
                  <a:schemeClr val="tx1"/>
                </a:solidFill>
              </a:rPr>
              <a:t>(30 × 600)</a:t>
            </a:r>
          </a:p>
        </p:txBody>
      </p:sp>
      <p:sp>
        <p:nvSpPr>
          <p:cNvPr id="15405" name="Rectangle 36"/>
          <p:cNvSpPr>
            <a:spLocks noChangeArrowheads="1"/>
          </p:cNvSpPr>
          <p:nvPr/>
        </p:nvSpPr>
        <p:spPr bwMode="auto">
          <a:xfrm>
            <a:off x="3790950" y="5902326"/>
            <a:ext cx="3873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500" b="1">
                <a:solidFill>
                  <a:srgbClr val="019540"/>
                </a:solidFill>
              </a:rPr>
              <a:t>1</a:t>
            </a:r>
          </a:p>
        </p:txBody>
      </p:sp>
    </p:spTree>
    <p:extLst>
      <p:ext uri="{BB962C8B-B14F-4D97-AF65-F5344CB8AC3E}">
        <p14:creationId xmlns:p14="http://schemas.microsoft.com/office/powerpoint/2010/main" val="7337903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8"/>
              <a:defRPr/>
            </a:pPr>
            <a:r>
              <a:rPr lang="en-GB" sz="1750" dirty="0"/>
              <a:t>Multiply the number in the thousands column by the tens multiplier.</a:t>
            </a:r>
          </a:p>
        </p:txBody>
      </p:sp>
      <p:sp>
        <p:nvSpPr>
          <p:cNvPr id="16387" name="Rectangle 11"/>
          <p:cNvSpPr>
            <a:spLocks noChangeArrowheads="1"/>
          </p:cNvSpPr>
          <p:nvPr/>
        </p:nvSpPr>
        <p:spPr bwMode="auto">
          <a:xfrm>
            <a:off x="5092700" y="16033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6</a:t>
            </a:r>
          </a:p>
        </p:txBody>
      </p:sp>
      <p:sp>
        <p:nvSpPr>
          <p:cNvPr id="16388" name="Rectangle 12"/>
          <p:cNvSpPr>
            <a:spLocks noChangeArrowheads="1"/>
          </p:cNvSpPr>
          <p:nvPr/>
        </p:nvSpPr>
        <p:spPr bwMode="auto">
          <a:xfrm>
            <a:off x="5732463" y="16033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5</a:t>
            </a:r>
          </a:p>
        </p:txBody>
      </p:sp>
      <p:sp>
        <p:nvSpPr>
          <p:cNvPr id="16389" name="Rectangle 13"/>
          <p:cNvSpPr>
            <a:spLocks noChangeArrowheads="1"/>
          </p:cNvSpPr>
          <p:nvPr/>
        </p:nvSpPr>
        <p:spPr bwMode="auto">
          <a:xfrm>
            <a:off x="6369050" y="16033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2</a:t>
            </a:r>
          </a:p>
        </p:txBody>
      </p:sp>
      <p:sp>
        <p:nvSpPr>
          <p:cNvPr id="16390" name="Rectangle 15"/>
          <p:cNvSpPr>
            <a:spLocks noChangeArrowheads="1"/>
          </p:cNvSpPr>
          <p:nvPr/>
        </p:nvSpPr>
        <p:spPr bwMode="auto">
          <a:xfrm>
            <a:off x="6372225" y="11445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U</a:t>
            </a:r>
          </a:p>
        </p:txBody>
      </p:sp>
      <p:sp>
        <p:nvSpPr>
          <p:cNvPr id="16391" name="Rectangle 18"/>
          <p:cNvSpPr>
            <a:spLocks noChangeArrowheads="1"/>
          </p:cNvSpPr>
          <p:nvPr/>
        </p:nvSpPr>
        <p:spPr bwMode="auto">
          <a:xfrm>
            <a:off x="5732463" y="11445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T</a:t>
            </a:r>
          </a:p>
        </p:txBody>
      </p:sp>
      <p:sp>
        <p:nvSpPr>
          <p:cNvPr id="16392" name="Rectangle 19"/>
          <p:cNvSpPr>
            <a:spLocks noChangeArrowheads="1"/>
          </p:cNvSpPr>
          <p:nvPr/>
        </p:nvSpPr>
        <p:spPr bwMode="auto">
          <a:xfrm>
            <a:off x="5092700" y="11445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H</a:t>
            </a:r>
          </a:p>
        </p:txBody>
      </p:sp>
      <p:sp>
        <p:nvSpPr>
          <p:cNvPr id="16393" name="Rectangle 21"/>
          <p:cNvSpPr>
            <a:spLocks noChangeArrowheads="1"/>
          </p:cNvSpPr>
          <p:nvPr/>
        </p:nvSpPr>
        <p:spPr bwMode="auto">
          <a:xfrm>
            <a:off x="4406900" y="1144589"/>
            <a:ext cx="4333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Th</a:t>
            </a:r>
          </a:p>
        </p:txBody>
      </p:sp>
      <p:sp>
        <p:nvSpPr>
          <p:cNvPr id="16394" name="Rectangle 22"/>
          <p:cNvSpPr>
            <a:spLocks noChangeArrowheads="1"/>
          </p:cNvSpPr>
          <p:nvPr/>
        </p:nvSpPr>
        <p:spPr bwMode="auto">
          <a:xfrm>
            <a:off x="6369050" y="20621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2</a:t>
            </a:r>
          </a:p>
        </p:txBody>
      </p:sp>
      <p:sp>
        <p:nvSpPr>
          <p:cNvPr id="16395" name="Rectangle 23"/>
          <p:cNvSpPr>
            <a:spLocks noChangeArrowheads="1"/>
          </p:cNvSpPr>
          <p:nvPr/>
        </p:nvSpPr>
        <p:spPr bwMode="auto">
          <a:xfrm>
            <a:off x="5092700" y="20621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a:t>
            </a:r>
          </a:p>
        </p:txBody>
      </p:sp>
      <p:sp>
        <p:nvSpPr>
          <p:cNvPr id="16396" name="Rectangle 24"/>
          <p:cNvSpPr>
            <a:spLocks noChangeArrowheads="1"/>
          </p:cNvSpPr>
          <p:nvPr/>
        </p:nvSpPr>
        <p:spPr bwMode="auto">
          <a:xfrm>
            <a:off x="6369050" y="2520951"/>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4</a:t>
            </a:r>
          </a:p>
        </p:txBody>
      </p:sp>
      <p:sp>
        <p:nvSpPr>
          <p:cNvPr id="16397" name="Rectangle 27"/>
          <p:cNvSpPr>
            <a:spLocks noChangeArrowheads="1"/>
          </p:cNvSpPr>
          <p:nvPr/>
        </p:nvSpPr>
        <p:spPr bwMode="auto">
          <a:xfrm>
            <a:off x="7005638" y="2979739"/>
            <a:ext cx="9128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(2 × 50)</a:t>
            </a:r>
          </a:p>
        </p:txBody>
      </p:sp>
      <p:sp>
        <p:nvSpPr>
          <p:cNvPr id="16398" name="Rectangle 28"/>
          <p:cNvSpPr>
            <a:spLocks noChangeArrowheads="1"/>
          </p:cNvSpPr>
          <p:nvPr/>
        </p:nvSpPr>
        <p:spPr bwMode="auto">
          <a:xfrm>
            <a:off x="6369050" y="297973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399" name="Rectangle 29"/>
          <p:cNvSpPr>
            <a:spLocks noChangeArrowheads="1"/>
          </p:cNvSpPr>
          <p:nvPr/>
        </p:nvSpPr>
        <p:spPr bwMode="auto">
          <a:xfrm>
            <a:off x="5732463" y="297973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00" name="Rectangle 30"/>
          <p:cNvSpPr>
            <a:spLocks noChangeArrowheads="1"/>
          </p:cNvSpPr>
          <p:nvPr/>
        </p:nvSpPr>
        <p:spPr bwMode="auto">
          <a:xfrm>
            <a:off x="5092700" y="297973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1</a:t>
            </a:r>
          </a:p>
        </p:txBody>
      </p:sp>
      <p:sp>
        <p:nvSpPr>
          <p:cNvPr id="16401" name="Rectangle 31"/>
          <p:cNvSpPr>
            <a:spLocks noChangeArrowheads="1"/>
          </p:cNvSpPr>
          <p:nvPr/>
        </p:nvSpPr>
        <p:spPr bwMode="auto">
          <a:xfrm>
            <a:off x="7005639" y="2520951"/>
            <a:ext cx="752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(2 × 2)</a:t>
            </a:r>
          </a:p>
        </p:txBody>
      </p:sp>
      <p:sp>
        <p:nvSpPr>
          <p:cNvPr id="16402" name="Rectangle 26"/>
          <p:cNvSpPr>
            <a:spLocks noChangeArrowheads="1"/>
          </p:cNvSpPr>
          <p:nvPr/>
        </p:nvSpPr>
        <p:spPr bwMode="auto">
          <a:xfrm>
            <a:off x="6369050" y="343852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03" name="Rectangle 34"/>
          <p:cNvSpPr>
            <a:spLocks noChangeArrowheads="1"/>
          </p:cNvSpPr>
          <p:nvPr/>
        </p:nvSpPr>
        <p:spPr bwMode="auto">
          <a:xfrm>
            <a:off x="5732463" y="343852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04" name="Rectangle 35"/>
          <p:cNvSpPr>
            <a:spLocks noChangeArrowheads="1"/>
          </p:cNvSpPr>
          <p:nvPr/>
        </p:nvSpPr>
        <p:spPr bwMode="auto">
          <a:xfrm>
            <a:off x="5092700" y="343852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2</a:t>
            </a:r>
          </a:p>
        </p:txBody>
      </p:sp>
      <p:sp>
        <p:nvSpPr>
          <p:cNvPr id="16405" name="Rectangle 36"/>
          <p:cNvSpPr>
            <a:spLocks noChangeArrowheads="1"/>
          </p:cNvSpPr>
          <p:nvPr/>
        </p:nvSpPr>
        <p:spPr bwMode="auto">
          <a:xfrm>
            <a:off x="4430713" y="343852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1</a:t>
            </a:r>
          </a:p>
        </p:txBody>
      </p:sp>
      <p:sp>
        <p:nvSpPr>
          <p:cNvPr id="16406" name="Rectangle 37"/>
          <p:cNvSpPr>
            <a:spLocks noChangeArrowheads="1"/>
          </p:cNvSpPr>
          <p:nvPr/>
        </p:nvSpPr>
        <p:spPr bwMode="auto">
          <a:xfrm>
            <a:off x="7043739" y="3438526"/>
            <a:ext cx="1076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(2 × 600)</a:t>
            </a:r>
          </a:p>
        </p:txBody>
      </p:sp>
      <p:sp>
        <p:nvSpPr>
          <p:cNvPr id="16407" name="Rectangle 56"/>
          <p:cNvSpPr>
            <a:spLocks noChangeArrowheads="1"/>
          </p:cNvSpPr>
          <p:nvPr/>
        </p:nvSpPr>
        <p:spPr bwMode="auto">
          <a:xfrm>
            <a:off x="3517900" y="1144589"/>
            <a:ext cx="636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TTh</a:t>
            </a:r>
          </a:p>
        </p:txBody>
      </p:sp>
      <p:sp>
        <p:nvSpPr>
          <p:cNvPr id="16408" name="Rectangle 13"/>
          <p:cNvSpPr>
            <a:spLocks noChangeArrowheads="1"/>
          </p:cNvSpPr>
          <p:nvPr/>
        </p:nvSpPr>
        <p:spPr bwMode="auto">
          <a:xfrm>
            <a:off x="4430713" y="16033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2</a:t>
            </a:r>
          </a:p>
        </p:txBody>
      </p:sp>
      <p:sp>
        <p:nvSpPr>
          <p:cNvPr id="16409" name="Rectangle 22"/>
          <p:cNvSpPr>
            <a:spLocks noChangeArrowheads="1"/>
          </p:cNvSpPr>
          <p:nvPr/>
        </p:nvSpPr>
        <p:spPr bwMode="auto">
          <a:xfrm>
            <a:off x="5732463" y="20621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3</a:t>
            </a:r>
          </a:p>
        </p:txBody>
      </p:sp>
      <p:sp>
        <p:nvSpPr>
          <p:cNvPr id="16410" name="Rectangle 26"/>
          <p:cNvSpPr>
            <a:spLocks noChangeArrowheads="1"/>
          </p:cNvSpPr>
          <p:nvPr/>
        </p:nvSpPr>
        <p:spPr bwMode="auto">
          <a:xfrm>
            <a:off x="6369050" y="389731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11" name="Rectangle 34"/>
          <p:cNvSpPr>
            <a:spLocks noChangeArrowheads="1"/>
          </p:cNvSpPr>
          <p:nvPr/>
        </p:nvSpPr>
        <p:spPr bwMode="auto">
          <a:xfrm>
            <a:off x="5732463" y="389731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12" name="Rectangle 35"/>
          <p:cNvSpPr>
            <a:spLocks noChangeArrowheads="1"/>
          </p:cNvSpPr>
          <p:nvPr/>
        </p:nvSpPr>
        <p:spPr bwMode="auto">
          <a:xfrm>
            <a:off x="5092700" y="389731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13" name="Rectangle 36"/>
          <p:cNvSpPr>
            <a:spLocks noChangeArrowheads="1"/>
          </p:cNvSpPr>
          <p:nvPr/>
        </p:nvSpPr>
        <p:spPr bwMode="auto">
          <a:xfrm>
            <a:off x="4430713" y="389731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4</a:t>
            </a:r>
          </a:p>
        </p:txBody>
      </p:sp>
      <p:sp>
        <p:nvSpPr>
          <p:cNvPr id="16414" name="Rectangle 37"/>
          <p:cNvSpPr>
            <a:spLocks noChangeArrowheads="1"/>
          </p:cNvSpPr>
          <p:nvPr/>
        </p:nvSpPr>
        <p:spPr bwMode="auto">
          <a:xfrm>
            <a:off x="7043738" y="3897314"/>
            <a:ext cx="1238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(2 × 2000)</a:t>
            </a:r>
          </a:p>
        </p:txBody>
      </p:sp>
      <p:sp>
        <p:nvSpPr>
          <p:cNvPr id="16415" name="Rectangle 26"/>
          <p:cNvSpPr>
            <a:spLocks noChangeArrowheads="1"/>
          </p:cNvSpPr>
          <p:nvPr/>
        </p:nvSpPr>
        <p:spPr bwMode="auto">
          <a:xfrm>
            <a:off x="6369050" y="4356101"/>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16" name="Rectangle 34"/>
          <p:cNvSpPr>
            <a:spLocks noChangeArrowheads="1"/>
          </p:cNvSpPr>
          <p:nvPr/>
        </p:nvSpPr>
        <p:spPr bwMode="auto">
          <a:xfrm>
            <a:off x="5732463" y="4356101"/>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6</a:t>
            </a:r>
          </a:p>
        </p:txBody>
      </p:sp>
      <p:sp>
        <p:nvSpPr>
          <p:cNvPr id="16417" name="Rectangle 37"/>
          <p:cNvSpPr>
            <a:spLocks noChangeArrowheads="1"/>
          </p:cNvSpPr>
          <p:nvPr/>
        </p:nvSpPr>
        <p:spPr bwMode="auto">
          <a:xfrm>
            <a:off x="7043738" y="4356101"/>
            <a:ext cx="920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(30 × 2)</a:t>
            </a:r>
          </a:p>
        </p:txBody>
      </p:sp>
      <p:cxnSp>
        <p:nvCxnSpPr>
          <p:cNvPr id="39" name="Straight Connector 38"/>
          <p:cNvCxnSpPr>
            <a:cxnSpLocks/>
          </p:cNvCxnSpPr>
          <p:nvPr/>
        </p:nvCxnSpPr>
        <p:spPr>
          <a:xfrm>
            <a:off x="3348039" y="2465388"/>
            <a:ext cx="3487737"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6419" name="Rectangle 26"/>
          <p:cNvSpPr>
            <a:spLocks noChangeArrowheads="1"/>
          </p:cNvSpPr>
          <p:nvPr/>
        </p:nvSpPr>
        <p:spPr bwMode="auto">
          <a:xfrm>
            <a:off x="6369050" y="48148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20" name="Rectangle 34"/>
          <p:cNvSpPr>
            <a:spLocks noChangeArrowheads="1"/>
          </p:cNvSpPr>
          <p:nvPr/>
        </p:nvSpPr>
        <p:spPr bwMode="auto">
          <a:xfrm>
            <a:off x="5732463" y="48148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0</a:t>
            </a:r>
          </a:p>
        </p:txBody>
      </p:sp>
      <p:sp>
        <p:nvSpPr>
          <p:cNvPr id="16421" name="Rectangle 35"/>
          <p:cNvSpPr>
            <a:spLocks noChangeArrowheads="1"/>
          </p:cNvSpPr>
          <p:nvPr/>
        </p:nvSpPr>
        <p:spPr bwMode="auto">
          <a:xfrm>
            <a:off x="5092700" y="48148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5</a:t>
            </a:r>
          </a:p>
        </p:txBody>
      </p:sp>
      <p:sp>
        <p:nvSpPr>
          <p:cNvPr id="16422" name="Rectangle 36"/>
          <p:cNvSpPr>
            <a:spLocks noChangeArrowheads="1"/>
          </p:cNvSpPr>
          <p:nvPr/>
        </p:nvSpPr>
        <p:spPr bwMode="auto">
          <a:xfrm>
            <a:off x="4430713" y="4814889"/>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1</a:t>
            </a:r>
          </a:p>
        </p:txBody>
      </p:sp>
      <p:sp>
        <p:nvSpPr>
          <p:cNvPr id="16423" name="Rectangle 37"/>
          <p:cNvSpPr>
            <a:spLocks noChangeArrowheads="1"/>
          </p:cNvSpPr>
          <p:nvPr/>
        </p:nvSpPr>
        <p:spPr bwMode="auto">
          <a:xfrm>
            <a:off x="7043739" y="4814889"/>
            <a:ext cx="1076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(30 × 50)</a:t>
            </a:r>
          </a:p>
        </p:txBody>
      </p:sp>
      <p:sp>
        <p:nvSpPr>
          <p:cNvPr id="16424" name="Rectangle 26"/>
          <p:cNvSpPr>
            <a:spLocks noChangeArrowheads="1"/>
          </p:cNvSpPr>
          <p:nvPr/>
        </p:nvSpPr>
        <p:spPr bwMode="auto">
          <a:xfrm>
            <a:off x="6369050" y="52736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25" name="Rectangle 34"/>
          <p:cNvSpPr>
            <a:spLocks noChangeArrowheads="1"/>
          </p:cNvSpPr>
          <p:nvPr/>
        </p:nvSpPr>
        <p:spPr bwMode="auto">
          <a:xfrm>
            <a:off x="5732463" y="52736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26" name="Rectangle 35"/>
          <p:cNvSpPr>
            <a:spLocks noChangeArrowheads="1"/>
          </p:cNvSpPr>
          <p:nvPr/>
        </p:nvSpPr>
        <p:spPr bwMode="auto">
          <a:xfrm>
            <a:off x="5092700" y="52736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0</a:t>
            </a:r>
          </a:p>
        </p:txBody>
      </p:sp>
      <p:sp>
        <p:nvSpPr>
          <p:cNvPr id="16427" name="Rectangle 36"/>
          <p:cNvSpPr>
            <a:spLocks noChangeArrowheads="1"/>
          </p:cNvSpPr>
          <p:nvPr/>
        </p:nvSpPr>
        <p:spPr bwMode="auto">
          <a:xfrm>
            <a:off x="4430713" y="5273676"/>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8</a:t>
            </a:r>
          </a:p>
        </p:txBody>
      </p:sp>
      <p:sp>
        <p:nvSpPr>
          <p:cNvPr id="16428" name="Rectangle 37"/>
          <p:cNvSpPr>
            <a:spLocks noChangeArrowheads="1"/>
          </p:cNvSpPr>
          <p:nvPr/>
        </p:nvSpPr>
        <p:spPr bwMode="auto">
          <a:xfrm>
            <a:off x="7043738" y="5273676"/>
            <a:ext cx="1238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(30 × 600)</a:t>
            </a:r>
          </a:p>
        </p:txBody>
      </p:sp>
      <p:sp>
        <p:nvSpPr>
          <p:cNvPr id="16429" name="Rectangle 36"/>
          <p:cNvSpPr>
            <a:spLocks noChangeArrowheads="1"/>
          </p:cNvSpPr>
          <p:nvPr/>
        </p:nvSpPr>
        <p:spPr bwMode="auto">
          <a:xfrm>
            <a:off x="3790950" y="52752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rgbClr val="242424"/>
                </a:solidFill>
              </a:rPr>
              <a:t>1</a:t>
            </a:r>
          </a:p>
        </p:txBody>
      </p:sp>
      <p:sp>
        <p:nvSpPr>
          <p:cNvPr id="16430" name="Rectangle 26"/>
          <p:cNvSpPr>
            <a:spLocks noChangeArrowheads="1"/>
          </p:cNvSpPr>
          <p:nvPr/>
        </p:nvSpPr>
        <p:spPr bwMode="auto">
          <a:xfrm>
            <a:off x="6369050" y="57324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0</a:t>
            </a:r>
          </a:p>
        </p:txBody>
      </p:sp>
      <p:sp>
        <p:nvSpPr>
          <p:cNvPr id="16431" name="Rectangle 34"/>
          <p:cNvSpPr>
            <a:spLocks noChangeArrowheads="1"/>
          </p:cNvSpPr>
          <p:nvPr/>
        </p:nvSpPr>
        <p:spPr bwMode="auto">
          <a:xfrm>
            <a:off x="5732463" y="57324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0</a:t>
            </a:r>
          </a:p>
        </p:txBody>
      </p:sp>
      <p:sp>
        <p:nvSpPr>
          <p:cNvPr id="16432" name="Rectangle 35"/>
          <p:cNvSpPr>
            <a:spLocks noChangeArrowheads="1"/>
          </p:cNvSpPr>
          <p:nvPr/>
        </p:nvSpPr>
        <p:spPr bwMode="auto">
          <a:xfrm>
            <a:off x="5092700" y="57324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0</a:t>
            </a:r>
          </a:p>
        </p:txBody>
      </p:sp>
      <p:sp>
        <p:nvSpPr>
          <p:cNvPr id="16433" name="Rectangle 36"/>
          <p:cNvSpPr>
            <a:spLocks noChangeArrowheads="1"/>
          </p:cNvSpPr>
          <p:nvPr/>
        </p:nvSpPr>
        <p:spPr bwMode="auto">
          <a:xfrm>
            <a:off x="4430713" y="5732464"/>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0</a:t>
            </a:r>
          </a:p>
        </p:txBody>
      </p:sp>
      <p:sp>
        <p:nvSpPr>
          <p:cNvPr id="16434" name="Rectangle 37"/>
          <p:cNvSpPr>
            <a:spLocks noChangeArrowheads="1"/>
          </p:cNvSpPr>
          <p:nvPr/>
        </p:nvSpPr>
        <p:spPr bwMode="auto">
          <a:xfrm>
            <a:off x="7043739" y="5732464"/>
            <a:ext cx="1387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a:solidFill>
                  <a:schemeClr val="tx1"/>
                </a:solidFill>
              </a:rPr>
              <a:t>(30 × 2000)</a:t>
            </a:r>
          </a:p>
        </p:txBody>
      </p:sp>
      <p:sp>
        <p:nvSpPr>
          <p:cNvPr id="16435" name="Rectangle 36"/>
          <p:cNvSpPr>
            <a:spLocks noChangeArrowheads="1"/>
          </p:cNvSpPr>
          <p:nvPr/>
        </p:nvSpPr>
        <p:spPr bwMode="auto">
          <a:xfrm>
            <a:off x="3790950" y="5734051"/>
            <a:ext cx="387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000" b="1">
                <a:solidFill>
                  <a:srgbClr val="019540"/>
                </a:solidFill>
              </a:rPr>
              <a:t>6</a:t>
            </a:r>
          </a:p>
        </p:txBody>
      </p:sp>
    </p:spTree>
    <p:extLst>
      <p:ext uri="{BB962C8B-B14F-4D97-AF65-F5344CB8AC3E}">
        <p14:creationId xmlns:p14="http://schemas.microsoft.com/office/powerpoint/2010/main" val="1947490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279650" y="765176"/>
            <a:ext cx="7632700" cy="269875"/>
          </a:xfrm>
          <a:prstGeom prst="rect">
            <a:avLst/>
          </a:prstGeom>
        </p:spPr>
        <p:txBody>
          <a:bodyPr lIns="0" tIns="0" rIns="0" bIns="0">
            <a:spAutoFit/>
          </a:bodyPr>
          <a:lstStyle/>
          <a:p>
            <a:pPr marL="342900" indent="-342900">
              <a:buFont typeface="+mj-lt"/>
              <a:buAutoNum type="arabicPeriod" startAt="9"/>
              <a:defRPr/>
            </a:pPr>
            <a:r>
              <a:rPr lang="en-GB" sz="1750" dirty="0"/>
              <a:t>Using column addition method, combine the eight separate answers.</a:t>
            </a:r>
          </a:p>
        </p:txBody>
      </p:sp>
      <p:sp>
        <p:nvSpPr>
          <p:cNvPr id="17411" name="Rectangle 27"/>
          <p:cNvSpPr>
            <a:spLocks noChangeArrowheads="1"/>
          </p:cNvSpPr>
          <p:nvPr/>
        </p:nvSpPr>
        <p:spPr bwMode="auto">
          <a:xfrm>
            <a:off x="7199313" y="2786064"/>
            <a:ext cx="6858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50)</a:t>
            </a:r>
          </a:p>
        </p:txBody>
      </p:sp>
      <p:sp>
        <p:nvSpPr>
          <p:cNvPr id="17412" name="Rectangle 31"/>
          <p:cNvSpPr>
            <a:spLocks noChangeArrowheads="1"/>
          </p:cNvSpPr>
          <p:nvPr/>
        </p:nvSpPr>
        <p:spPr bwMode="auto">
          <a:xfrm>
            <a:off x="7199314" y="2374901"/>
            <a:ext cx="5683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2)</a:t>
            </a:r>
          </a:p>
        </p:txBody>
      </p:sp>
      <p:sp>
        <p:nvSpPr>
          <p:cNvPr id="17413" name="Rectangle 37"/>
          <p:cNvSpPr>
            <a:spLocks noChangeArrowheads="1"/>
          </p:cNvSpPr>
          <p:nvPr/>
        </p:nvSpPr>
        <p:spPr bwMode="auto">
          <a:xfrm>
            <a:off x="7199314" y="3195639"/>
            <a:ext cx="80803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600)</a:t>
            </a:r>
          </a:p>
        </p:txBody>
      </p:sp>
      <p:sp>
        <p:nvSpPr>
          <p:cNvPr id="17414" name="Rectangle 37"/>
          <p:cNvSpPr>
            <a:spLocks noChangeArrowheads="1"/>
          </p:cNvSpPr>
          <p:nvPr/>
        </p:nvSpPr>
        <p:spPr bwMode="auto">
          <a:xfrm>
            <a:off x="7199313" y="3606800"/>
            <a:ext cx="9207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2000)</a:t>
            </a:r>
          </a:p>
        </p:txBody>
      </p:sp>
      <p:sp>
        <p:nvSpPr>
          <p:cNvPr id="17415" name="Rectangle 37"/>
          <p:cNvSpPr>
            <a:spLocks noChangeArrowheads="1"/>
          </p:cNvSpPr>
          <p:nvPr/>
        </p:nvSpPr>
        <p:spPr bwMode="auto">
          <a:xfrm>
            <a:off x="7199314" y="4016376"/>
            <a:ext cx="68103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2)</a:t>
            </a:r>
          </a:p>
        </p:txBody>
      </p:sp>
      <p:cxnSp>
        <p:nvCxnSpPr>
          <p:cNvPr id="39" name="Straight Connector 38"/>
          <p:cNvCxnSpPr>
            <a:cxnSpLocks/>
          </p:cNvCxnSpPr>
          <p:nvPr/>
        </p:nvCxnSpPr>
        <p:spPr>
          <a:xfrm>
            <a:off x="4337051" y="2297113"/>
            <a:ext cx="274796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7417" name="Rectangle 37"/>
          <p:cNvSpPr>
            <a:spLocks noChangeArrowheads="1"/>
          </p:cNvSpPr>
          <p:nvPr/>
        </p:nvSpPr>
        <p:spPr bwMode="auto">
          <a:xfrm>
            <a:off x="7199314" y="4427539"/>
            <a:ext cx="80803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50)</a:t>
            </a:r>
          </a:p>
        </p:txBody>
      </p:sp>
      <p:sp>
        <p:nvSpPr>
          <p:cNvPr id="17418" name="Rectangle 37"/>
          <p:cNvSpPr>
            <a:spLocks noChangeArrowheads="1"/>
          </p:cNvSpPr>
          <p:nvPr/>
        </p:nvSpPr>
        <p:spPr bwMode="auto">
          <a:xfrm>
            <a:off x="7199313" y="4837114"/>
            <a:ext cx="9207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600)</a:t>
            </a:r>
          </a:p>
        </p:txBody>
      </p:sp>
      <p:sp>
        <p:nvSpPr>
          <p:cNvPr id="17419" name="Rectangle 37"/>
          <p:cNvSpPr>
            <a:spLocks noChangeArrowheads="1"/>
          </p:cNvSpPr>
          <p:nvPr/>
        </p:nvSpPr>
        <p:spPr bwMode="auto">
          <a:xfrm>
            <a:off x="7199314" y="5248275"/>
            <a:ext cx="1036637"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2000)</a:t>
            </a:r>
          </a:p>
        </p:txBody>
      </p:sp>
      <p:sp>
        <p:nvSpPr>
          <p:cNvPr id="17420" name="Rectangle 13"/>
          <p:cNvSpPr>
            <a:spLocks noChangeArrowheads="1"/>
          </p:cNvSpPr>
          <p:nvPr/>
        </p:nvSpPr>
        <p:spPr bwMode="auto">
          <a:xfrm>
            <a:off x="6592888" y="15541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2</a:t>
            </a:r>
          </a:p>
        </p:txBody>
      </p:sp>
      <p:sp>
        <p:nvSpPr>
          <p:cNvPr id="17421" name="Rectangle 15"/>
          <p:cNvSpPr>
            <a:spLocks noChangeArrowheads="1"/>
          </p:cNvSpPr>
          <p:nvPr/>
        </p:nvSpPr>
        <p:spPr bwMode="auto">
          <a:xfrm>
            <a:off x="6729413" y="1144589"/>
            <a:ext cx="1143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U</a:t>
            </a:r>
          </a:p>
        </p:txBody>
      </p:sp>
      <p:sp>
        <p:nvSpPr>
          <p:cNvPr id="17422" name="Rectangle 22"/>
          <p:cNvSpPr>
            <a:spLocks noChangeArrowheads="1"/>
          </p:cNvSpPr>
          <p:nvPr/>
        </p:nvSpPr>
        <p:spPr bwMode="auto">
          <a:xfrm>
            <a:off x="6592888" y="19653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2</a:t>
            </a:r>
          </a:p>
        </p:txBody>
      </p:sp>
      <p:sp>
        <p:nvSpPr>
          <p:cNvPr id="17423" name="Rectangle 24"/>
          <p:cNvSpPr>
            <a:spLocks noChangeArrowheads="1"/>
          </p:cNvSpPr>
          <p:nvPr/>
        </p:nvSpPr>
        <p:spPr bwMode="auto">
          <a:xfrm>
            <a:off x="6592888" y="2374901"/>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4</a:t>
            </a:r>
          </a:p>
        </p:txBody>
      </p:sp>
      <p:sp>
        <p:nvSpPr>
          <p:cNvPr id="17424" name="Rectangle 28"/>
          <p:cNvSpPr>
            <a:spLocks noChangeArrowheads="1"/>
          </p:cNvSpPr>
          <p:nvPr/>
        </p:nvSpPr>
        <p:spPr bwMode="auto">
          <a:xfrm>
            <a:off x="6592888" y="278606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25" name="Rectangle 26"/>
          <p:cNvSpPr>
            <a:spLocks noChangeArrowheads="1"/>
          </p:cNvSpPr>
          <p:nvPr/>
        </p:nvSpPr>
        <p:spPr bwMode="auto">
          <a:xfrm>
            <a:off x="6592888" y="31956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26" name="Rectangle 26"/>
          <p:cNvSpPr>
            <a:spLocks noChangeArrowheads="1"/>
          </p:cNvSpPr>
          <p:nvPr/>
        </p:nvSpPr>
        <p:spPr bwMode="auto">
          <a:xfrm>
            <a:off x="6592888" y="36068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27" name="Rectangle 26"/>
          <p:cNvSpPr>
            <a:spLocks noChangeArrowheads="1"/>
          </p:cNvSpPr>
          <p:nvPr/>
        </p:nvSpPr>
        <p:spPr bwMode="auto">
          <a:xfrm>
            <a:off x="6592888" y="4016376"/>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28" name="Rectangle 26"/>
          <p:cNvSpPr>
            <a:spLocks noChangeArrowheads="1"/>
          </p:cNvSpPr>
          <p:nvPr/>
        </p:nvSpPr>
        <p:spPr bwMode="auto">
          <a:xfrm>
            <a:off x="6592888" y="44275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29" name="Rectangle 26"/>
          <p:cNvSpPr>
            <a:spLocks noChangeArrowheads="1"/>
          </p:cNvSpPr>
          <p:nvPr/>
        </p:nvSpPr>
        <p:spPr bwMode="auto">
          <a:xfrm>
            <a:off x="6592888" y="48371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30" name="Rectangle 26"/>
          <p:cNvSpPr>
            <a:spLocks noChangeArrowheads="1"/>
          </p:cNvSpPr>
          <p:nvPr/>
        </p:nvSpPr>
        <p:spPr bwMode="auto">
          <a:xfrm>
            <a:off x="6592888" y="52482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31" name="Rectangle 12"/>
          <p:cNvSpPr>
            <a:spLocks noChangeArrowheads="1"/>
          </p:cNvSpPr>
          <p:nvPr/>
        </p:nvSpPr>
        <p:spPr bwMode="auto">
          <a:xfrm>
            <a:off x="6075363" y="15541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5</a:t>
            </a:r>
          </a:p>
        </p:txBody>
      </p:sp>
      <p:sp>
        <p:nvSpPr>
          <p:cNvPr id="17432" name="Rectangle 18"/>
          <p:cNvSpPr>
            <a:spLocks noChangeArrowheads="1"/>
          </p:cNvSpPr>
          <p:nvPr/>
        </p:nvSpPr>
        <p:spPr bwMode="auto">
          <a:xfrm>
            <a:off x="6203950" y="1144589"/>
            <a:ext cx="1285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a:t>
            </a:r>
          </a:p>
        </p:txBody>
      </p:sp>
      <p:sp>
        <p:nvSpPr>
          <p:cNvPr id="17433" name="Rectangle 29"/>
          <p:cNvSpPr>
            <a:spLocks noChangeArrowheads="1"/>
          </p:cNvSpPr>
          <p:nvPr/>
        </p:nvSpPr>
        <p:spPr bwMode="auto">
          <a:xfrm>
            <a:off x="6075363" y="278606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34" name="Rectangle 34"/>
          <p:cNvSpPr>
            <a:spLocks noChangeArrowheads="1"/>
          </p:cNvSpPr>
          <p:nvPr/>
        </p:nvSpPr>
        <p:spPr bwMode="auto">
          <a:xfrm>
            <a:off x="6075363" y="31956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35" name="Rectangle 22"/>
          <p:cNvSpPr>
            <a:spLocks noChangeArrowheads="1"/>
          </p:cNvSpPr>
          <p:nvPr/>
        </p:nvSpPr>
        <p:spPr bwMode="auto">
          <a:xfrm>
            <a:off x="6075363" y="19653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a:t>
            </a:r>
          </a:p>
        </p:txBody>
      </p:sp>
      <p:sp>
        <p:nvSpPr>
          <p:cNvPr id="17436" name="Rectangle 34"/>
          <p:cNvSpPr>
            <a:spLocks noChangeArrowheads="1"/>
          </p:cNvSpPr>
          <p:nvPr/>
        </p:nvSpPr>
        <p:spPr bwMode="auto">
          <a:xfrm>
            <a:off x="6075363" y="36068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37" name="Rectangle 34"/>
          <p:cNvSpPr>
            <a:spLocks noChangeArrowheads="1"/>
          </p:cNvSpPr>
          <p:nvPr/>
        </p:nvSpPr>
        <p:spPr bwMode="auto">
          <a:xfrm>
            <a:off x="6075363" y="4016376"/>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7438" name="Rectangle 34"/>
          <p:cNvSpPr>
            <a:spLocks noChangeArrowheads="1"/>
          </p:cNvSpPr>
          <p:nvPr/>
        </p:nvSpPr>
        <p:spPr bwMode="auto">
          <a:xfrm>
            <a:off x="6075363" y="44275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39" name="Rectangle 34"/>
          <p:cNvSpPr>
            <a:spLocks noChangeArrowheads="1"/>
          </p:cNvSpPr>
          <p:nvPr/>
        </p:nvSpPr>
        <p:spPr bwMode="auto">
          <a:xfrm>
            <a:off x="6075363" y="48371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40" name="Rectangle 34"/>
          <p:cNvSpPr>
            <a:spLocks noChangeArrowheads="1"/>
          </p:cNvSpPr>
          <p:nvPr/>
        </p:nvSpPr>
        <p:spPr bwMode="auto">
          <a:xfrm>
            <a:off x="6075363" y="52482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41" name="Rectangle 11"/>
          <p:cNvSpPr>
            <a:spLocks noChangeArrowheads="1"/>
          </p:cNvSpPr>
          <p:nvPr/>
        </p:nvSpPr>
        <p:spPr bwMode="auto">
          <a:xfrm>
            <a:off x="5556250" y="15541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7442" name="Rectangle 19"/>
          <p:cNvSpPr>
            <a:spLocks noChangeArrowheads="1"/>
          </p:cNvSpPr>
          <p:nvPr/>
        </p:nvSpPr>
        <p:spPr bwMode="auto">
          <a:xfrm>
            <a:off x="5686425" y="1144589"/>
            <a:ext cx="1285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H</a:t>
            </a:r>
          </a:p>
        </p:txBody>
      </p:sp>
      <p:sp>
        <p:nvSpPr>
          <p:cNvPr id="17443" name="Rectangle 23"/>
          <p:cNvSpPr>
            <a:spLocks noChangeArrowheads="1"/>
          </p:cNvSpPr>
          <p:nvPr/>
        </p:nvSpPr>
        <p:spPr bwMode="auto">
          <a:xfrm>
            <a:off x="5556250" y="19653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a:t>
            </a:r>
          </a:p>
        </p:txBody>
      </p:sp>
      <p:sp>
        <p:nvSpPr>
          <p:cNvPr id="17444" name="Rectangle 30"/>
          <p:cNvSpPr>
            <a:spLocks noChangeArrowheads="1"/>
          </p:cNvSpPr>
          <p:nvPr/>
        </p:nvSpPr>
        <p:spPr bwMode="auto">
          <a:xfrm>
            <a:off x="5556250" y="278606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7445" name="Rectangle 35"/>
          <p:cNvSpPr>
            <a:spLocks noChangeArrowheads="1"/>
          </p:cNvSpPr>
          <p:nvPr/>
        </p:nvSpPr>
        <p:spPr bwMode="auto">
          <a:xfrm>
            <a:off x="5556250" y="31956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a:t>
            </a:r>
          </a:p>
        </p:txBody>
      </p:sp>
      <p:sp>
        <p:nvSpPr>
          <p:cNvPr id="17446" name="Rectangle 35"/>
          <p:cNvSpPr>
            <a:spLocks noChangeArrowheads="1"/>
          </p:cNvSpPr>
          <p:nvPr/>
        </p:nvSpPr>
        <p:spPr bwMode="auto">
          <a:xfrm>
            <a:off x="5556250" y="36068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47" name="Rectangle 35"/>
          <p:cNvSpPr>
            <a:spLocks noChangeArrowheads="1"/>
          </p:cNvSpPr>
          <p:nvPr/>
        </p:nvSpPr>
        <p:spPr bwMode="auto">
          <a:xfrm>
            <a:off x="5556250" y="44275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5</a:t>
            </a:r>
          </a:p>
        </p:txBody>
      </p:sp>
      <p:sp>
        <p:nvSpPr>
          <p:cNvPr id="17448" name="Rectangle 35"/>
          <p:cNvSpPr>
            <a:spLocks noChangeArrowheads="1"/>
          </p:cNvSpPr>
          <p:nvPr/>
        </p:nvSpPr>
        <p:spPr bwMode="auto">
          <a:xfrm>
            <a:off x="5556250" y="48371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7449" name="Rectangle 35"/>
          <p:cNvSpPr>
            <a:spLocks noChangeArrowheads="1"/>
          </p:cNvSpPr>
          <p:nvPr/>
        </p:nvSpPr>
        <p:spPr bwMode="auto">
          <a:xfrm>
            <a:off x="5556250" y="52482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50" name="Rectangle 21"/>
          <p:cNvSpPr>
            <a:spLocks noChangeArrowheads="1"/>
          </p:cNvSpPr>
          <p:nvPr/>
        </p:nvSpPr>
        <p:spPr bwMode="auto">
          <a:xfrm>
            <a:off x="5102226" y="1144589"/>
            <a:ext cx="2587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Th</a:t>
            </a:r>
          </a:p>
        </p:txBody>
      </p:sp>
      <p:sp>
        <p:nvSpPr>
          <p:cNvPr id="17451" name="Rectangle 36"/>
          <p:cNvSpPr>
            <a:spLocks noChangeArrowheads="1"/>
          </p:cNvSpPr>
          <p:nvPr/>
        </p:nvSpPr>
        <p:spPr bwMode="auto">
          <a:xfrm>
            <a:off x="5038725" y="31956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7452" name="Rectangle 13"/>
          <p:cNvSpPr>
            <a:spLocks noChangeArrowheads="1"/>
          </p:cNvSpPr>
          <p:nvPr/>
        </p:nvSpPr>
        <p:spPr bwMode="auto">
          <a:xfrm>
            <a:off x="5038725" y="15541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a:t>
            </a:r>
          </a:p>
        </p:txBody>
      </p:sp>
      <p:sp>
        <p:nvSpPr>
          <p:cNvPr id="17453" name="Rectangle 36"/>
          <p:cNvSpPr>
            <a:spLocks noChangeArrowheads="1"/>
          </p:cNvSpPr>
          <p:nvPr/>
        </p:nvSpPr>
        <p:spPr bwMode="auto">
          <a:xfrm>
            <a:off x="5038725" y="36068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4</a:t>
            </a:r>
          </a:p>
        </p:txBody>
      </p:sp>
      <p:sp>
        <p:nvSpPr>
          <p:cNvPr id="17454" name="Rectangle 36"/>
          <p:cNvSpPr>
            <a:spLocks noChangeArrowheads="1"/>
          </p:cNvSpPr>
          <p:nvPr/>
        </p:nvSpPr>
        <p:spPr bwMode="auto">
          <a:xfrm>
            <a:off x="5038725" y="44275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7455" name="Rectangle 36"/>
          <p:cNvSpPr>
            <a:spLocks noChangeArrowheads="1"/>
          </p:cNvSpPr>
          <p:nvPr/>
        </p:nvSpPr>
        <p:spPr bwMode="auto">
          <a:xfrm>
            <a:off x="5038725" y="48371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8</a:t>
            </a:r>
          </a:p>
        </p:txBody>
      </p:sp>
      <p:sp>
        <p:nvSpPr>
          <p:cNvPr id="17456" name="Rectangle 36"/>
          <p:cNvSpPr>
            <a:spLocks noChangeArrowheads="1"/>
          </p:cNvSpPr>
          <p:nvPr/>
        </p:nvSpPr>
        <p:spPr bwMode="auto">
          <a:xfrm>
            <a:off x="5038725" y="52482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7457" name="Rectangle 56"/>
          <p:cNvSpPr>
            <a:spLocks noChangeArrowheads="1"/>
          </p:cNvSpPr>
          <p:nvPr/>
        </p:nvSpPr>
        <p:spPr bwMode="auto">
          <a:xfrm>
            <a:off x="4549776" y="1144589"/>
            <a:ext cx="3270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TTh</a:t>
            </a:r>
          </a:p>
        </p:txBody>
      </p:sp>
      <p:sp>
        <p:nvSpPr>
          <p:cNvPr id="17458" name="Rectangle 36"/>
          <p:cNvSpPr>
            <a:spLocks noChangeArrowheads="1"/>
          </p:cNvSpPr>
          <p:nvPr/>
        </p:nvSpPr>
        <p:spPr bwMode="auto">
          <a:xfrm>
            <a:off x="4519613" y="48371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1</a:t>
            </a:r>
          </a:p>
        </p:txBody>
      </p:sp>
      <p:sp>
        <p:nvSpPr>
          <p:cNvPr id="17459" name="Rectangle 36"/>
          <p:cNvSpPr>
            <a:spLocks noChangeArrowheads="1"/>
          </p:cNvSpPr>
          <p:nvPr/>
        </p:nvSpPr>
        <p:spPr bwMode="auto">
          <a:xfrm>
            <a:off x="4519613" y="5248276"/>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7460" name="Rectangle 26"/>
          <p:cNvSpPr>
            <a:spLocks noChangeArrowheads="1"/>
          </p:cNvSpPr>
          <p:nvPr/>
        </p:nvSpPr>
        <p:spPr bwMode="auto">
          <a:xfrm>
            <a:off x="6592888" y="56578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a:solidFill>
                  <a:srgbClr val="019540"/>
                </a:solidFill>
              </a:rPr>
              <a:t>4</a:t>
            </a:r>
          </a:p>
        </p:txBody>
      </p:sp>
      <p:sp>
        <p:nvSpPr>
          <p:cNvPr id="17461" name="Rectangle 34"/>
          <p:cNvSpPr>
            <a:spLocks noChangeArrowheads="1"/>
          </p:cNvSpPr>
          <p:nvPr/>
        </p:nvSpPr>
        <p:spPr bwMode="auto">
          <a:xfrm>
            <a:off x="6075363" y="56578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a:solidFill>
                  <a:srgbClr val="019540"/>
                </a:solidFill>
              </a:rPr>
              <a:t>6</a:t>
            </a:r>
          </a:p>
        </p:txBody>
      </p:sp>
      <p:sp>
        <p:nvSpPr>
          <p:cNvPr id="17462" name="Rectangle 35"/>
          <p:cNvSpPr>
            <a:spLocks noChangeArrowheads="1"/>
          </p:cNvSpPr>
          <p:nvPr/>
        </p:nvSpPr>
        <p:spPr bwMode="auto">
          <a:xfrm>
            <a:off x="5556250" y="56578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a:solidFill>
                  <a:srgbClr val="019540"/>
                </a:solidFill>
              </a:rPr>
              <a:t>8</a:t>
            </a:r>
          </a:p>
        </p:txBody>
      </p:sp>
      <p:sp>
        <p:nvSpPr>
          <p:cNvPr id="17463" name="Rectangle 36"/>
          <p:cNvSpPr>
            <a:spLocks noChangeArrowheads="1"/>
          </p:cNvSpPr>
          <p:nvPr/>
        </p:nvSpPr>
        <p:spPr bwMode="auto">
          <a:xfrm>
            <a:off x="5038725" y="56578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a:solidFill>
                  <a:srgbClr val="019540"/>
                </a:solidFill>
              </a:rPr>
              <a:t>4</a:t>
            </a:r>
          </a:p>
        </p:txBody>
      </p:sp>
      <p:sp>
        <p:nvSpPr>
          <p:cNvPr id="17464" name="Rectangle 36"/>
          <p:cNvSpPr>
            <a:spLocks noChangeArrowheads="1"/>
          </p:cNvSpPr>
          <p:nvPr/>
        </p:nvSpPr>
        <p:spPr bwMode="auto">
          <a:xfrm>
            <a:off x="4519613" y="56594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a:solidFill>
                  <a:srgbClr val="019540"/>
                </a:solidFill>
              </a:rPr>
              <a:t>8</a:t>
            </a:r>
          </a:p>
        </p:txBody>
      </p:sp>
      <p:cxnSp>
        <p:nvCxnSpPr>
          <p:cNvPr id="88" name="Straight Connector 87"/>
          <p:cNvCxnSpPr>
            <a:cxnSpLocks/>
          </p:cNvCxnSpPr>
          <p:nvPr/>
        </p:nvCxnSpPr>
        <p:spPr>
          <a:xfrm>
            <a:off x="4337051" y="5583238"/>
            <a:ext cx="274796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7466" name="Rectangle 36"/>
          <p:cNvSpPr>
            <a:spLocks noChangeArrowheads="1"/>
          </p:cNvSpPr>
          <p:nvPr/>
        </p:nvSpPr>
        <p:spPr bwMode="auto">
          <a:xfrm>
            <a:off x="4845050" y="5686425"/>
            <a:ext cx="3873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b="1" baseline="30000">
                <a:solidFill>
                  <a:srgbClr val="019540"/>
                </a:solidFill>
              </a:rPr>
              <a:t>1</a:t>
            </a:r>
          </a:p>
        </p:txBody>
      </p:sp>
    </p:spTree>
    <p:extLst>
      <p:ext uri="{BB962C8B-B14F-4D97-AF65-F5344CB8AC3E}">
        <p14:creationId xmlns:p14="http://schemas.microsoft.com/office/powerpoint/2010/main" val="3942814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7"/>
          <p:cNvSpPr>
            <a:spLocks noChangeArrowheads="1"/>
          </p:cNvSpPr>
          <p:nvPr/>
        </p:nvSpPr>
        <p:spPr bwMode="auto">
          <a:xfrm>
            <a:off x="5154613" y="2763839"/>
            <a:ext cx="6858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50)</a:t>
            </a:r>
          </a:p>
        </p:txBody>
      </p:sp>
      <p:sp>
        <p:nvSpPr>
          <p:cNvPr id="18435" name="Rectangle 31"/>
          <p:cNvSpPr>
            <a:spLocks noChangeArrowheads="1"/>
          </p:cNvSpPr>
          <p:nvPr/>
        </p:nvSpPr>
        <p:spPr bwMode="auto">
          <a:xfrm>
            <a:off x="5154613" y="2352676"/>
            <a:ext cx="569912"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2)</a:t>
            </a:r>
          </a:p>
        </p:txBody>
      </p:sp>
      <p:sp>
        <p:nvSpPr>
          <p:cNvPr id="18436" name="Rectangle 37"/>
          <p:cNvSpPr>
            <a:spLocks noChangeArrowheads="1"/>
          </p:cNvSpPr>
          <p:nvPr/>
        </p:nvSpPr>
        <p:spPr bwMode="auto">
          <a:xfrm>
            <a:off x="5154614" y="3173414"/>
            <a:ext cx="80803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600)</a:t>
            </a:r>
          </a:p>
        </p:txBody>
      </p:sp>
      <p:sp>
        <p:nvSpPr>
          <p:cNvPr id="18437" name="Rectangle 37"/>
          <p:cNvSpPr>
            <a:spLocks noChangeArrowheads="1"/>
          </p:cNvSpPr>
          <p:nvPr/>
        </p:nvSpPr>
        <p:spPr bwMode="auto">
          <a:xfrm>
            <a:off x="5154614" y="3584575"/>
            <a:ext cx="922337"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 × 2000)</a:t>
            </a:r>
          </a:p>
        </p:txBody>
      </p:sp>
      <p:sp>
        <p:nvSpPr>
          <p:cNvPr id="18438" name="Rectangle 37"/>
          <p:cNvSpPr>
            <a:spLocks noChangeArrowheads="1"/>
          </p:cNvSpPr>
          <p:nvPr/>
        </p:nvSpPr>
        <p:spPr bwMode="auto">
          <a:xfrm>
            <a:off x="5154614" y="3994150"/>
            <a:ext cx="6826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2)</a:t>
            </a:r>
          </a:p>
        </p:txBody>
      </p:sp>
      <p:cxnSp>
        <p:nvCxnSpPr>
          <p:cNvPr id="39" name="Straight Connector 38"/>
          <p:cNvCxnSpPr>
            <a:cxnSpLocks/>
          </p:cNvCxnSpPr>
          <p:nvPr/>
        </p:nvCxnSpPr>
        <p:spPr>
          <a:xfrm>
            <a:off x="2292351" y="2274888"/>
            <a:ext cx="274796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18440" name="Rectangle 37"/>
          <p:cNvSpPr>
            <a:spLocks noChangeArrowheads="1"/>
          </p:cNvSpPr>
          <p:nvPr/>
        </p:nvSpPr>
        <p:spPr bwMode="auto">
          <a:xfrm>
            <a:off x="5154614" y="4405314"/>
            <a:ext cx="80803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50)</a:t>
            </a:r>
          </a:p>
        </p:txBody>
      </p:sp>
      <p:sp>
        <p:nvSpPr>
          <p:cNvPr id="18441" name="Rectangle 37"/>
          <p:cNvSpPr>
            <a:spLocks noChangeArrowheads="1"/>
          </p:cNvSpPr>
          <p:nvPr/>
        </p:nvSpPr>
        <p:spPr bwMode="auto">
          <a:xfrm>
            <a:off x="5154614" y="4814889"/>
            <a:ext cx="92233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600)</a:t>
            </a:r>
          </a:p>
        </p:txBody>
      </p:sp>
      <p:sp>
        <p:nvSpPr>
          <p:cNvPr id="18442" name="Rectangle 37"/>
          <p:cNvSpPr>
            <a:spLocks noChangeArrowheads="1"/>
          </p:cNvSpPr>
          <p:nvPr/>
        </p:nvSpPr>
        <p:spPr bwMode="auto">
          <a:xfrm>
            <a:off x="5154614" y="5224464"/>
            <a:ext cx="1036637"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(30 × 2000)</a:t>
            </a:r>
          </a:p>
        </p:txBody>
      </p:sp>
      <p:sp>
        <p:nvSpPr>
          <p:cNvPr id="18443" name="Rectangle 13"/>
          <p:cNvSpPr>
            <a:spLocks noChangeArrowheads="1"/>
          </p:cNvSpPr>
          <p:nvPr/>
        </p:nvSpPr>
        <p:spPr bwMode="auto">
          <a:xfrm>
            <a:off x="4549775" y="15319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2</a:t>
            </a:r>
          </a:p>
        </p:txBody>
      </p:sp>
      <p:sp>
        <p:nvSpPr>
          <p:cNvPr id="18444" name="Rectangle 15"/>
          <p:cNvSpPr>
            <a:spLocks noChangeArrowheads="1"/>
          </p:cNvSpPr>
          <p:nvPr/>
        </p:nvSpPr>
        <p:spPr bwMode="auto">
          <a:xfrm>
            <a:off x="4686300" y="1122364"/>
            <a:ext cx="1143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U</a:t>
            </a:r>
          </a:p>
        </p:txBody>
      </p:sp>
      <p:sp>
        <p:nvSpPr>
          <p:cNvPr id="18445" name="Rectangle 22"/>
          <p:cNvSpPr>
            <a:spLocks noChangeArrowheads="1"/>
          </p:cNvSpPr>
          <p:nvPr/>
        </p:nvSpPr>
        <p:spPr bwMode="auto">
          <a:xfrm>
            <a:off x="4549775" y="19431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2</a:t>
            </a:r>
          </a:p>
        </p:txBody>
      </p:sp>
      <p:sp>
        <p:nvSpPr>
          <p:cNvPr id="18446" name="Rectangle 24"/>
          <p:cNvSpPr>
            <a:spLocks noChangeArrowheads="1"/>
          </p:cNvSpPr>
          <p:nvPr/>
        </p:nvSpPr>
        <p:spPr bwMode="auto">
          <a:xfrm>
            <a:off x="4549775" y="2352676"/>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4</a:t>
            </a:r>
          </a:p>
        </p:txBody>
      </p:sp>
      <p:sp>
        <p:nvSpPr>
          <p:cNvPr id="18447" name="Rectangle 28"/>
          <p:cNvSpPr>
            <a:spLocks noChangeArrowheads="1"/>
          </p:cNvSpPr>
          <p:nvPr/>
        </p:nvSpPr>
        <p:spPr bwMode="auto">
          <a:xfrm>
            <a:off x="4549775" y="2763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48" name="Rectangle 26"/>
          <p:cNvSpPr>
            <a:spLocks noChangeArrowheads="1"/>
          </p:cNvSpPr>
          <p:nvPr/>
        </p:nvSpPr>
        <p:spPr bwMode="auto">
          <a:xfrm>
            <a:off x="4549775" y="31734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49" name="Rectangle 26"/>
          <p:cNvSpPr>
            <a:spLocks noChangeArrowheads="1"/>
          </p:cNvSpPr>
          <p:nvPr/>
        </p:nvSpPr>
        <p:spPr bwMode="auto">
          <a:xfrm>
            <a:off x="4549775" y="35845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50" name="Rectangle 26"/>
          <p:cNvSpPr>
            <a:spLocks noChangeArrowheads="1"/>
          </p:cNvSpPr>
          <p:nvPr/>
        </p:nvSpPr>
        <p:spPr bwMode="auto">
          <a:xfrm>
            <a:off x="4549775" y="39941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51" name="Rectangle 26"/>
          <p:cNvSpPr>
            <a:spLocks noChangeArrowheads="1"/>
          </p:cNvSpPr>
          <p:nvPr/>
        </p:nvSpPr>
        <p:spPr bwMode="auto">
          <a:xfrm>
            <a:off x="4549775" y="44053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52" name="Rectangle 26"/>
          <p:cNvSpPr>
            <a:spLocks noChangeArrowheads="1"/>
          </p:cNvSpPr>
          <p:nvPr/>
        </p:nvSpPr>
        <p:spPr bwMode="auto">
          <a:xfrm>
            <a:off x="4549775" y="48148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53" name="Rectangle 26"/>
          <p:cNvSpPr>
            <a:spLocks noChangeArrowheads="1"/>
          </p:cNvSpPr>
          <p:nvPr/>
        </p:nvSpPr>
        <p:spPr bwMode="auto">
          <a:xfrm>
            <a:off x="4549775" y="52244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54" name="Rectangle 12"/>
          <p:cNvSpPr>
            <a:spLocks noChangeArrowheads="1"/>
          </p:cNvSpPr>
          <p:nvPr/>
        </p:nvSpPr>
        <p:spPr bwMode="auto">
          <a:xfrm>
            <a:off x="4030663" y="15319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5</a:t>
            </a:r>
          </a:p>
        </p:txBody>
      </p:sp>
      <p:sp>
        <p:nvSpPr>
          <p:cNvPr id="18455" name="Rectangle 18"/>
          <p:cNvSpPr>
            <a:spLocks noChangeArrowheads="1"/>
          </p:cNvSpPr>
          <p:nvPr/>
        </p:nvSpPr>
        <p:spPr bwMode="auto">
          <a:xfrm>
            <a:off x="4160839" y="1122364"/>
            <a:ext cx="128587"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a:t>
            </a:r>
          </a:p>
        </p:txBody>
      </p:sp>
      <p:sp>
        <p:nvSpPr>
          <p:cNvPr id="18456" name="Rectangle 29"/>
          <p:cNvSpPr>
            <a:spLocks noChangeArrowheads="1"/>
          </p:cNvSpPr>
          <p:nvPr/>
        </p:nvSpPr>
        <p:spPr bwMode="auto">
          <a:xfrm>
            <a:off x="4030663" y="2763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57" name="Rectangle 34"/>
          <p:cNvSpPr>
            <a:spLocks noChangeArrowheads="1"/>
          </p:cNvSpPr>
          <p:nvPr/>
        </p:nvSpPr>
        <p:spPr bwMode="auto">
          <a:xfrm>
            <a:off x="4030663" y="31734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58" name="Rectangle 22"/>
          <p:cNvSpPr>
            <a:spLocks noChangeArrowheads="1"/>
          </p:cNvSpPr>
          <p:nvPr/>
        </p:nvSpPr>
        <p:spPr bwMode="auto">
          <a:xfrm>
            <a:off x="4030663" y="19431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3</a:t>
            </a:r>
          </a:p>
        </p:txBody>
      </p:sp>
      <p:sp>
        <p:nvSpPr>
          <p:cNvPr id="18459" name="Rectangle 34"/>
          <p:cNvSpPr>
            <a:spLocks noChangeArrowheads="1"/>
          </p:cNvSpPr>
          <p:nvPr/>
        </p:nvSpPr>
        <p:spPr bwMode="auto">
          <a:xfrm>
            <a:off x="4030663" y="35845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60" name="Rectangle 34"/>
          <p:cNvSpPr>
            <a:spLocks noChangeArrowheads="1"/>
          </p:cNvSpPr>
          <p:nvPr/>
        </p:nvSpPr>
        <p:spPr bwMode="auto">
          <a:xfrm>
            <a:off x="4030663" y="399415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8461" name="Rectangle 34"/>
          <p:cNvSpPr>
            <a:spLocks noChangeArrowheads="1"/>
          </p:cNvSpPr>
          <p:nvPr/>
        </p:nvSpPr>
        <p:spPr bwMode="auto">
          <a:xfrm>
            <a:off x="4030663" y="44053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62" name="Rectangle 34"/>
          <p:cNvSpPr>
            <a:spLocks noChangeArrowheads="1"/>
          </p:cNvSpPr>
          <p:nvPr/>
        </p:nvSpPr>
        <p:spPr bwMode="auto">
          <a:xfrm>
            <a:off x="4030663" y="48148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63" name="Rectangle 34"/>
          <p:cNvSpPr>
            <a:spLocks noChangeArrowheads="1"/>
          </p:cNvSpPr>
          <p:nvPr/>
        </p:nvSpPr>
        <p:spPr bwMode="auto">
          <a:xfrm>
            <a:off x="4030663" y="52244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64" name="Rectangle 11"/>
          <p:cNvSpPr>
            <a:spLocks noChangeArrowheads="1"/>
          </p:cNvSpPr>
          <p:nvPr/>
        </p:nvSpPr>
        <p:spPr bwMode="auto">
          <a:xfrm>
            <a:off x="3513138" y="15319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8465" name="Rectangle 19"/>
          <p:cNvSpPr>
            <a:spLocks noChangeArrowheads="1"/>
          </p:cNvSpPr>
          <p:nvPr/>
        </p:nvSpPr>
        <p:spPr bwMode="auto">
          <a:xfrm>
            <a:off x="3641725" y="1122364"/>
            <a:ext cx="1285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H</a:t>
            </a:r>
          </a:p>
        </p:txBody>
      </p:sp>
      <p:sp>
        <p:nvSpPr>
          <p:cNvPr id="18466" name="Rectangle 23"/>
          <p:cNvSpPr>
            <a:spLocks noChangeArrowheads="1"/>
          </p:cNvSpPr>
          <p:nvPr/>
        </p:nvSpPr>
        <p:spPr bwMode="auto">
          <a:xfrm>
            <a:off x="3513138" y="1943100"/>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a:t>
            </a:r>
          </a:p>
        </p:txBody>
      </p:sp>
      <p:sp>
        <p:nvSpPr>
          <p:cNvPr id="18467" name="Rectangle 30"/>
          <p:cNvSpPr>
            <a:spLocks noChangeArrowheads="1"/>
          </p:cNvSpPr>
          <p:nvPr/>
        </p:nvSpPr>
        <p:spPr bwMode="auto">
          <a:xfrm>
            <a:off x="3513138" y="276383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8468" name="Rectangle 35"/>
          <p:cNvSpPr>
            <a:spLocks noChangeArrowheads="1"/>
          </p:cNvSpPr>
          <p:nvPr/>
        </p:nvSpPr>
        <p:spPr bwMode="auto">
          <a:xfrm>
            <a:off x="3513138" y="31734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a:t>
            </a:r>
          </a:p>
        </p:txBody>
      </p:sp>
      <p:sp>
        <p:nvSpPr>
          <p:cNvPr id="18469" name="Rectangle 35"/>
          <p:cNvSpPr>
            <a:spLocks noChangeArrowheads="1"/>
          </p:cNvSpPr>
          <p:nvPr/>
        </p:nvSpPr>
        <p:spPr bwMode="auto">
          <a:xfrm>
            <a:off x="3513138" y="35845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70" name="Rectangle 35"/>
          <p:cNvSpPr>
            <a:spLocks noChangeArrowheads="1"/>
          </p:cNvSpPr>
          <p:nvPr/>
        </p:nvSpPr>
        <p:spPr bwMode="auto">
          <a:xfrm>
            <a:off x="3513138" y="44053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5</a:t>
            </a:r>
          </a:p>
        </p:txBody>
      </p:sp>
      <p:sp>
        <p:nvSpPr>
          <p:cNvPr id="18471" name="Rectangle 35"/>
          <p:cNvSpPr>
            <a:spLocks noChangeArrowheads="1"/>
          </p:cNvSpPr>
          <p:nvPr/>
        </p:nvSpPr>
        <p:spPr bwMode="auto">
          <a:xfrm>
            <a:off x="3513138" y="48148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0</a:t>
            </a:r>
          </a:p>
        </p:txBody>
      </p:sp>
      <p:sp>
        <p:nvSpPr>
          <p:cNvPr id="18472" name="Rectangle 35"/>
          <p:cNvSpPr>
            <a:spLocks noChangeArrowheads="1"/>
          </p:cNvSpPr>
          <p:nvPr/>
        </p:nvSpPr>
        <p:spPr bwMode="auto">
          <a:xfrm>
            <a:off x="3513138" y="52244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73" name="Rectangle 21"/>
          <p:cNvSpPr>
            <a:spLocks noChangeArrowheads="1"/>
          </p:cNvSpPr>
          <p:nvPr/>
        </p:nvSpPr>
        <p:spPr bwMode="auto">
          <a:xfrm>
            <a:off x="3057525" y="1122364"/>
            <a:ext cx="260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Th</a:t>
            </a:r>
          </a:p>
        </p:txBody>
      </p:sp>
      <p:sp>
        <p:nvSpPr>
          <p:cNvPr id="18474" name="Rectangle 36"/>
          <p:cNvSpPr>
            <a:spLocks noChangeArrowheads="1"/>
          </p:cNvSpPr>
          <p:nvPr/>
        </p:nvSpPr>
        <p:spPr bwMode="auto">
          <a:xfrm>
            <a:off x="2994025" y="317341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8475" name="Rectangle 13"/>
          <p:cNvSpPr>
            <a:spLocks noChangeArrowheads="1"/>
          </p:cNvSpPr>
          <p:nvPr/>
        </p:nvSpPr>
        <p:spPr bwMode="auto">
          <a:xfrm>
            <a:off x="2994025" y="1531939"/>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2</a:t>
            </a:r>
          </a:p>
        </p:txBody>
      </p:sp>
      <p:sp>
        <p:nvSpPr>
          <p:cNvPr id="18476" name="Rectangle 36"/>
          <p:cNvSpPr>
            <a:spLocks noChangeArrowheads="1"/>
          </p:cNvSpPr>
          <p:nvPr/>
        </p:nvSpPr>
        <p:spPr bwMode="auto">
          <a:xfrm>
            <a:off x="2994025" y="358457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4</a:t>
            </a:r>
          </a:p>
        </p:txBody>
      </p:sp>
      <p:sp>
        <p:nvSpPr>
          <p:cNvPr id="18477" name="Rectangle 36"/>
          <p:cNvSpPr>
            <a:spLocks noChangeArrowheads="1"/>
          </p:cNvSpPr>
          <p:nvPr/>
        </p:nvSpPr>
        <p:spPr bwMode="auto">
          <a:xfrm>
            <a:off x="2994025" y="44053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1</a:t>
            </a:r>
          </a:p>
        </p:txBody>
      </p:sp>
      <p:sp>
        <p:nvSpPr>
          <p:cNvPr id="18478" name="Rectangle 36"/>
          <p:cNvSpPr>
            <a:spLocks noChangeArrowheads="1"/>
          </p:cNvSpPr>
          <p:nvPr/>
        </p:nvSpPr>
        <p:spPr bwMode="auto">
          <a:xfrm>
            <a:off x="2994025" y="48148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8</a:t>
            </a:r>
          </a:p>
        </p:txBody>
      </p:sp>
      <p:sp>
        <p:nvSpPr>
          <p:cNvPr id="18479" name="Rectangle 36"/>
          <p:cNvSpPr>
            <a:spLocks noChangeArrowheads="1"/>
          </p:cNvSpPr>
          <p:nvPr/>
        </p:nvSpPr>
        <p:spPr bwMode="auto">
          <a:xfrm>
            <a:off x="2994025" y="5224464"/>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0</a:t>
            </a:r>
          </a:p>
        </p:txBody>
      </p:sp>
      <p:sp>
        <p:nvSpPr>
          <p:cNvPr id="18480" name="Rectangle 56"/>
          <p:cNvSpPr>
            <a:spLocks noChangeArrowheads="1"/>
          </p:cNvSpPr>
          <p:nvPr/>
        </p:nvSpPr>
        <p:spPr bwMode="auto">
          <a:xfrm>
            <a:off x="2506664" y="1122364"/>
            <a:ext cx="325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TTh</a:t>
            </a:r>
          </a:p>
        </p:txBody>
      </p:sp>
      <p:sp>
        <p:nvSpPr>
          <p:cNvPr id="18481" name="Rectangle 36"/>
          <p:cNvSpPr>
            <a:spLocks noChangeArrowheads="1"/>
          </p:cNvSpPr>
          <p:nvPr/>
        </p:nvSpPr>
        <p:spPr bwMode="auto">
          <a:xfrm>
            <a:off x="2474913" y="4814889"/>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rgbClr val="242424"/>
                </a:solidFill>
              </a:rPr>
              <a:t>1</a:t>
            </a:r>
          </a:p>
        </p:txBody>
      </p:sp>
      <p:sp>
        <p:nvSpPr>
          <p:cNvPr id="18482" name="Rectangle 36"/>
          <p:cNvSpPr>
            <a:spLocks noChangeArrowheads="1"/>
          </p:cNvSpPr>
          <p:nvPr/>
        </p:nvSpPr>
        <p:spPr bwMode="auto">
          <a:xfrm>
            <a:off x="2474913" y="5226051"/>
            <a:ext cx="3873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8483" name="Rectangle 26"/>
          <p:cNvSpPr>
            <a:spLocks noChangeArrowheads="1"/>
          </p:cNvSpPr>
          <p:nvPr/>
        </p:nvSpPr>
        <p:spPr bwMode="auto">
          <a:xfrm>
            <a:off x="4549775" y="56356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4</a:t>
            </a:r>
          </a:p>
        </p:txBody>
      </p:sp>
      <p:sp>
        <p:nvSpPr>
          <p:cNvPr id="18484" name="Rectangle 34"/>
          <p:cNvSpPr>
            <a:spLocks noChangeArrowheads="1"/>
          </p:cNvSpPr>
          <p:nvPr/>
        </p:nvSpPr>
        <p:spPr bwMode="auto">
          <a:xfrm>
            <a:off x="4030663" y="56356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6</a:t>
            </a:r>
          </a:p>
        </p:txBody>
      </p:sp>
      <p:sp>
        <p:nvSpPr>
          <p:cNvPr id="18485" name="Rectangle 35"/>
          <p:cNvSpPr>
            <a:spLocks noChangeArrowheads="1"/>
          </p:cNvSpPr>
          <p:nvPr/>
        </p:nvSpPr>
        <p:spPr bwMode="auto">
          <a:xfrm>
            <a:off x="3513138" y="56356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8</a:t>
            </a:r>
          </a:p>
        </p:txBody>
      </p:sp>
      <p:sp>
        <p:nvSpPr>
          <p:cNvPr id="18486" name="Rectangle 36"/>
          <p:cNvSpPr>
            <a:spLocks noChangeArrowheads="1"/>
          </p:cNvSpPr>
          <p:nvPr/>
        </p:nvSpPr>
        <p:spPr bwMode="auto">
          <a:xfrm>
            <a:off x="2994025" y="5635625"/>
            <a:ext cx="38735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4</a:t>
            </a:r>
          </a:p>
        </p:txBody>
      </p:sp>
      <p:sp>
        <p:nvSpPr>
          <p:cNvPr id="18487" name="Rectangle 36"/>
          <p:cNvSpPr>
            <a:spLocks noChangeArrowheads="1"/>
          </p:cNvSpPr>
          <p:nvPr/>
        </p:nvSpPr>
        <p:spPr bwMode="auto">
          <a:xfrm>
            <a:off x="2474913" y="5637214"/>
            <a:ext cx="387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500">
                <a:solidFill>
                  <a:schemeClr val="tx1"/>
                </a:solidFill>
              </a:rPr>
              <a:t>8</a:t>
            </a:r>
          </a:p>
        </p:txBody>
      </p:sp>
      <p:cxnSp>
        <p:nvCxnSpPr>
          <p:cNvPr id="88" name="Straight Connector 87"/>
          <p:cNvCxnSpPr>
            <a:cxnSpLocks/>
          </p:cNvCxnSpPr>
          <p:nvPr/>
        </p:nvCxnSpPr>
        <p:spPr>
          <a:xfrm>
            <a:off x="2292351" y="5561013"/>
            <a:ext cx="2747963" cy="0"/>
          </a:xfrm>
          <a:prstGeom prst="line">
            <a:avLst/>
          </a:prstGeom>
          <a:ln w="28575">
            <a:solidFill>
              <a:srgbClr val="242424"/>
            </a:solidFill>
          </a:ln>
        </p:spPr>
        <p:style>
          <a:lnRef idx="1">
            <a:schemeClr val="accent1"/>
          </a:lnRef>
          <a:fillRef idx="0">
            <a:schemeClr val="accent1"/>
          </a:fillRef>
          <a:effectRef idx="0">
            <a:schemeClr val="accent1"/>
          </a:effectRef>
          <a:fontRef idx="minor">
            <a:schemeClr val="tx1"/>
          </a:fontRef>
        </p:style>
      </p:cxnSp>
      <p:sp>
        <p:nvSpPr>
          <p:cNvPr id="91" name="Rectangle 90"/>
          <p:cNvSpPr/>
          <p:nvPr/>
        </p:nvSpPr>
        <p:spPr>
          <a:xfrm>
            <a:off x="6348414" y="774701"/>
            <a:ext cx="3563937" cy="2219325"/>
          </a:xfrm>
          <a:prstGeom prst="rect">
            <a:avLst/>
          </a:prstGeom>
          <a:solidFill>
            <a:srgbClr val="CD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700" b="1" dirty="0">
                <a:solidFill>
                  <a:schemeClr val="tx1"/>
                </a:solidFill>
              </a:rPr>
              <a:t>Quick check 1</a:t>
            </a:r>
            <a:r>
              <a:rPr lang="en-GB" sz="1700" dirty="0">
                <a:solidFill>
                  <a:schemeClr val="tx1"/>
                </a:solidFill>
              </a:rPr>
              <a:t>. If your answer doesn’t look right, round the multiplicand to the nearest hundred and multiplier to the nearest ten, then multiply that. If your answer is way off, you know you need to go through it again.</a:t>
            </a:r>
          </a:p>
          <a:p>
            <a:pPr algn="ctr">
              <a:defRPr/>
            </a:pPr>
            <a:r>
              <a:rPr lang="en-GB" sz="1700" dirty="0">
                <a:solidFill>
                  <a:schemeClr val="tx1"/>
                </a:solidFill>
              </a:rPr>
              <a:t>e.g. 2700 × 30 = 81 000</a:t>
            </a:r>
          </a:p>
        </p:txBody>
      </p:sp>
      <p:sp>
        <p:nvSpPr>
          <p:cNvPr id="92" name="Rectangle 91"/>
          <p:cNvSpPr/>
          <p:nvPr/>
        </p:nvSpPr>
        <p:spPr>
          <a:xfrm>
            <a:off x="6348414" y="3382964"/>
            <a:ext cx="3563937" cy="2701925"/>
          </a:xfrm>
          <a:prstGeom prst="rect">
            <a:avLst/>
          </a:prstGeom>
          <a:solidFill>
            <a:srgbClr val="CD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700" b="1" dirty="0">
                <a:solidFill>
                  <a:schemeClr val="tx1"/>
                </a:solidFill>
              </a:rPr>
              <a:t>Quick check 2</a:t>
            </a:r>
            <a:r>
              <a:rPr lang="en-GB" sz="1700" dirty="0">
                <a:solidFill>
                  <a:schemeClr val="tx1"/>
                </a:solidFill>
              </a:rPr>
              <a:t>. Sometimes your calculations will all be right, but you just haven’t multiplied all the numbers. An easy way to check how many rows of numbers you should have in your answers is by multiplying the number of digits in the multiplicand by the number of digits in the multiplier. In this case, 4 × 2=8.</a:t>
            </a:r>
          </a:p>
        </p:txBody>
      </p:sp>
    </p:spTree>
    <p:extLst>
      <p:ext uri="{BB962C8B-B14F-4D97-AF65-F5344CB8AC3E}">
        <p14:creationId xmlns:p14="http://schemas.microsoft.com/office/powerpoint/2010/main" val="24326885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2"/>
                                        </p:tgtEl>
                                        <p:attrNameLst>
                                          <p:attrName>style.visibility</p:attrName>
                                        </p:attrNameLst>
                                      </p:cBhvr>
                                      <p:to>
                                        <p:strVal val="visible"/>
                                      </p:to>
                                    </p:set>
                                    <p:animEffect transition="in" filter="fade">
                                      <p:cBhvr>
                                        <p:cTn id="12"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0883" y="1357499"/>
            <a:ext cx="10790951" cy="2889381"/>
          </a:xfrm>
          <a:prstGeom prst="rect">
            <a:avLst/>
          </a:prstGeom>
        </p:spPr>
      </p:pic>
    </p:spTree>
    <p:extLst>
      <p:ext uri="{BB962C8B-B14F-4D97-AF65-F5344CB8AC3E}">
        <p14:creationId xmlns:p14="http://schemas.microsoft.com/office/powerpoint/2010/main" val="13701831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6686" y="1755640"/>
            <a:ext cx="11515491" cy="3182120"/>
          </a:xfrm>
          <a:prstGeom prst="rect">
            <a:avLst/>
          </a:prstGeom>
        </p:spPr>
      </p:pic>
    </p:spTree>
    <p:extLst>
      <p:ext uri="{BB962C8B-B14F-4D97-AF65-F5344CB8AC3E}">
        <p14:creationId xmlns:p14="http://schemas.microsoft.com/office/powerpoint/2010/main" val="33828714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3</a:t>
            </a:r>
            <a:endParaRPr lang="en-GB" dirty="0"/>
          </a:p>
        </p:txBody>
      </p:sp>
      <p:sp>
        <p:nvSpPr>
          <p:cNvPr id="3" name="Subtitle 2"/>
          <p:cNvSpPr>
            <a:spLocks noGrp="1"/>
          </p:cNvSpPr>
          <p:nvPr>
            <p:ph type="subTitle" idx="1"/>
          </p:nvPr>
        </p:nvSpPr>
        <p:spPr/>
        <p:txBody>
          <a:bodyPr/>
          <a:lstStyle/>
          <a:p>
            <a:pPr algn="l"/>
            <a:r>
              <a:rPr lang="en-GB" u="sng" dirty="0"/>
              <a:t>L.O.  To multiply and divide</a:t>
            </a:r>
          </a:p>
          <a:p>
            <a:pPr algn="l"/>
            <a:r>
              <a:rPr lang="en-GB" u="sng" dirty="0"/>
              <a:t>C: solving multiplication and division problems</a:t>
            </a:r>
          </a:p>
          <a:p>
            <a:pPr algn="l"/>
            <a:endParaRPr lang="en-GB" u="sng" dirty="0"/>
          </a:p>
        </p:txBody>
      </p:sp>
    </p:spTree>
    <p:extLst>
      <p:ext uri="{BB962C8B-B14F-4D97-AF65-F5344CB8AC3E}">
        <p14:creationId xmlns:p14="http://schemas.microsoft.com/office/powerpoint/2010/main" val="1797414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26531" y="191000"/>
            <a:ext cx="11614133" cy="3161800"/>
          </a:xfrm>
          <a:prstGeom prst="rect">
            <a:avLst/>
          </a:prstGeom>
        </p:spPr>
      </p:pic>
    </p:spTree>
    <p:extLst>
      <p:ext uri="{BB962C8B-B14F-4D97-AF65-F5344CB8AC3E}">
        <p14:creationId xmlns:p14="http://schemas.microsoft.com/office/powerpoint/2010/main" val="1984397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467" y="632010"/>
            <a:ext cx="11506345" cy="3106870"/>
          </a:xfrm>
          <a:prstGeom prst="rect">
            <a:avLst/>
          </a:prstGeom>
        </p:spPr>
      </p:pic>
    </p:spTree>
    <p:extLst>
      <p:ext uri="{BB962C8B-B14F-4D97-AF65-F5344CB8AC3E}">
        <p14:creationId xmlns:p14="http://schemas.microsoft.com/office/powerpoint/2010/main" val="2730700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4</a:t>
            </a:r>
            <a:endParaRPr lang="en-GB" dirty="0"/>
          </a:p>
        </p:txBody>
      </p:sp>
      <p:sp>
        <p:nvSpPr>
          <p:cNvPr id="3" name="Subtitle 2"/>
          <p:cNvSpPr>
            <a:spLocks noGrp="1"/>
          </p:cNvSpPr>
          <p:nvPr>
            <p:ph type="subTitle" idx="1"/>
          </p:nvPr>
        </p:nvSpPr>
        <p:spPr/>
        <p:txBody>
          <a:bodyPr/>
          <a:lstStyle/>
          <a:p>
            <a:pPr algn="l"/>
            <a:r>
              <a:rPr lang="en-GB" u="sng" dirty="0"/>
              <a:t>L.O.  To multiply and divide</a:t>
            </a:r>
          </a:p>
          <a:p>
            <a:pPr algn="l"/>
            <a:r>
              <a:rPr lang="en-GB" u="sng" dirty="0"/>
              <a:t>C: solving multiplication and division problems</a:t>
            </a:r>
          </a:p>
          <a:p>
            <a:pPr algn="l"/>
            <a:endParaRPr lang="en-GB" u="sng" dirty="0"/>
          </a:p>
        </p:txBody>
      </p:sp>
    </p:spTree>
    <p:extLst>
      <p:ext uri="{BB962C8B-B14F-4D97-AF65-F5344CB8AC3E}">
        <p14:creationId xmlns:p14="http://schemas.microsoft.com/office/powerpoint/2010/main" val="1323150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6533" y="170680"/>
            <a:ext cx="11557318" cy="3202440"/>
          </a:xfrm>
          <a:prstGeom prst="rect">
            <a:avLst/>
          </a:prstGeom>
        </p:spPr>
      </p:pic>
      <p:pic>
        <p:nvPicPr>
          <p:cNvPr id="3" name="Picture 2"/>
          <p:cNvPicPr>
            <a:picLocks noChangeAspect="1"/>
          </p:cNvPicPr>
          <p:nvPr/>
        </p:nvPicPr>
        <p:blipFill>
          <a:blip r:embed="rId3"/>
          <a:stretch>
            <a:fillRect/>
          </a:stretch>
        </p:blipFill>
        <p:spPr>
          <a:xfrm>
            <a:off x="665983" y="3697838"/>
            <a:ext cx="10694135" cy="2012082"/>
          </a:xfrm>
          <a:prstGeom prst="rect">
            <a:avLst/>
          </a:prstGeom>
        </p:spPr>
      </p:pic>
    </p:spTree>
    <p:extLst>
      <p:ext uri="{BB962C8B-B14F-4D97-AF65-F5344CB8AC3E}">
        <p14:creationId xmlns:p14="http://schemas.microsoft.com/office/powerpoint/2010/main" val="2510434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0016" y="363086"/>
            <a:ext cx="11696168" cy="3213233"/>
          </a:xfrm>
          <a:prstGeom prst="rect">
            <a:avLst/>
          </a:prstGeom>
        </p:spPr>
      </p:pic>
      <p:pic>
        <p:nvPicPr>
          <p:cNvPr id="3" name="Picture 2"/>
          <p:cNvPicPr>
            <a:picLocks noChangeAspect="1"/>
          </p:cNvPicPr>
          <p:nvPr/>
        </p:nvPicPr>
        <p:blipFill>
          <a:blip r:embed="rId3"/>
          <a:stretch>
            <a:fillRect/>
          </a:stretch>
        </p:blipFill>
        <p:spPr>
          <a:xfrm>
            <a:off x="604062" y="3718559"/>
            <a:ext cx="10531298" cy="2525674"/>
          </a:xfrm>
          <a:prstGeom prst="rect">
            <a:avLst/>
          </a:prstGeom>
        </p:spPr>
      </p:pic>
    </p:spTree>
    <p:extLst>
      <p:ext uri="{BB962C8B-B14F-4D97-AF65-F5344CB8AC3E}">
        <p14:creationId xmlns:p14="http://schemas.microsoft.com/office/powerpoint/2010/main" val="38030701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933c73ff-1f47-478d-836a-52d41c4c8390">
      <UserInfo>
        <DisplayName>Taiyibha Ahmed</DisplayName>
        <AccountId>26</AccountId>
        <AccountType/>
      </UserInfo>
    </SharedWithUsers>
  </documentManagement>
</p:properties>
</file>

<file path=customXml/itemProps1.xml><?xml version="1.0" encoding="utf-8"?>
<ds:datastoreItem xmlns:ds="http://schemas.openxmlformats.org/officeDocument/2006/customXml" ds:itemID="{D61EA4A0-5757-48E8-B3C4-11257BA073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D614E4-40A6-4D0B-B4F0-19285E8AF7FF}">
  <ds:schemaRefs>
    <ds:schemaRef ds:uri="http://schemas.microsoft.com/sharepoint/v3/contenttype/forms"/>
  </ds:schemaRefs>
</ds:datastoreItem>
</file>

<file path=customXml/itemProps3.xml><?xml version="1.0" encoding="utf-8"?>
<ds:datastoreItem xmlns:ds="http://schemas.openxmlformats.org/officeDocument/2006/customXml" ds:itemID="{5EBB1923-82DB-47C0-B09B-C056C6DE251D}">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625</TotalTime>
  <Words>894</Words>
  <Application>Microsoft Office PowerPoint</Application>
  <PresentationFormat>Widescreen</PresentationFormat>
  <Paragraphs>377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Twinkl</vt:lpstr>
      <vt:lpstr>Twinkl Sb</vt:lpstr>
      <vt:lpstr>office theme</vt:lpstr>
      <vt:lpstr>PowerPoint Presentation</vt:lpstr>
      <vt:lpstr>PowerPoint Presentation</vt:lpstr>
      <vt:lpstr>PowerPoint Presentation</vt:lpstr>
      <vt:lpstr>Lesson 2</vt:lpstr>
      <vt:lpstr>Expanded Long Multiplication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Lesson 3</vt:lpstr>
      <vt:lpstr>PowerPoint Presentation</vt:lpstr>
      <vt:lpstr>PowerPoint Presentation</vt:lpstr>
      <vt:lpstr>Lesson 4</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Sutton</dc:creator>
  <cp:lastModifiedBy>Taiyibha Ahmed</cp:lastModifiedBy>
  <cp:revision>18</cp:revision>
  <dcterms:created xsi:type="dcterms:W3CDTF">2020-09-13T15:05:13Z</dcterms:created>
  <dcterms:modified xsi:type="dcterms:W3CDTF">2020-09-16T09:22:54Z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