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538" r:id="rId17"/>
    <p:sldId id="539" r:id="rId18"/>
    <p:sldId id="540" r:id="rId19"/>
    <p:sldId id="541" r:id="rId20"/>
    <p:sldId id="542" r:id="rId21"/>
    <p:sldId id="543" r:id="rId22"/>
    <p:sldId id="544" r:id="rId23"/>
    <p:sldId id="545" r:id="rId24"/>
    <p:sldId id="546" r:id="rId25"/>
    <p:sldId id="547" r:id="rId26"/>
    <p:sldId id="548" r:id="rId27"/>
    <p:sldId id="570" r:id="rId28"/>
    <p:sldId id="549" r:id="rId29"/>
    <p:sldId id="550" r:id="rId30"/>
    <p:sldId id="551" r:id="rId31"/>
    <p:sldId id="552" r:id="rId32"/>
    <p:sldId id="553" r:id="rId33"/>
    <p:sldId id="554" r:id="rId34"/>
    <p:sldId id="557" r:id="rId35"/>
    <p:sldId id="558" r:id="rId36"/>
    <p:sldId id="559" r:id="rId37"/>
    <p:sldId id="560" r:id="rId38"/>
    <p:sldId id="561" r:id="rId39"/>
    <p:sldId id="562" r:id="rId40"/>
    <p:sldId id="563" r:id="rId41"/>
    <p:sldId id="566" r:id="rId42"/>
    <p:sldId id="565" r:id="rId43"/>
    <p:sldId id="571" r:id="rId44"/>
    <p:sldId id="567" r:id="rId45"/>
    <p:sldId id="568" r:id="rId46"/>
    <p:sldId id="564" r:id="rId47"/>
    <p:sldId id="569"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B21436-B39D-4E35-A7A7-118BB9F9F7AB}" type="datetimeFigureOut">
              <a:rPr lang="en-GB" smtClean="0"/>
              <a:t>22/10/2021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29AB53-E4AE-498B-9C28-7CE7D439D33B}" type="slidenum">
              <a:rPr lang="en-GB" smtClean="0"/>
              <a:t>‹#›</a:t>
            </a:fld>
            <a:endParaRPr lang="en-GB"/>
          </a:p>
        </p:txBody>
      </p:sp>
    </p:spTree>
    <p:extLst>
      <p:ext uri="{BB962C8B-B14F-4D97-AF65-F5344CB8AC3E}">
        <p14:creationId xmlns:p14="http://schemas.microsoft.com/office/powerpoint/2010/main" val="4162003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B509CB9-47BA-454E-9831-E1844BCD0B4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DDFE243B-D403-41CF-AF46-11CD1425CB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2292" name="Slide Number Placeholder 3">
            <a:extLst>
              <a:ext uri="{FF2B5EF4-FFF2-40B4-BE49-F238E27FC236}">
                <a16:creationId xmlns:a16="http://schemas.microsoft.com/office/drawing/2014/main" id="{0D30C0A9-E519-453F-A4A0-EF7570C4598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anose="02000503030000020003" charset="0"/>
              </a:defRPr>
            </a:lvl1pPr>
            <a:lvl2pPr marL="742950" indent="-285750">
              <a:defRPr>
                <a:solidFill>
                  <a:schemeClr val="tx1"/>
                </a:solidFill>
                <a:latin typeface="Sassoon Infant Rg" panose="02000503030000020003" charset="0"/>
              </a:defRPr>
            </a:lvl2pPr>
            <a:lvl3pPr marL="1143000" indent="-228600">
              <a:defRPr>
                <a:solidFill>
                  <a:schemeClr val="tx1"/>
                </a:solidFill>
                <a:latin typeface="Sassoon Infant Rg" panose="02000503030000020003" charset="0"/>
              </a:defRPr>
            </a:lvl3pPr>
            <a:lvl4pPr marL="1600200" indent="-228600">
              <a:defRPr>
                <a:solidFill>
                  <a:schemeClr val="tx1"/>
                </a:solidFill>
                <a:latin typeface="Sassoon Infant Rg" panose="02000503030000020003" charset="0"/>
              </a:defRPr>
            </a:lvl4pPr>
            <a:lvl5pPr marL="2057400" indent="-228600">
              <a:defRPr>
                <a:solidFill>
                  <a:schemeClr val="tx1"/>
                </a:solidFill>
                <a:latin typeface="Sassoon Infant Rg" panose="02000503030000020003" charset="0"/>
              </a:defRPr>
            </a:lvl5pPr>
            <a:lvl6pPr marL="2514600" indent="-228600" eaLnBrk="0" fontAlgn="base" hangingPunct="0">
              <a:spcBef>
                <a:spcPct val="0"/>
              </a:spcBef>
              <a:spcAft>
                <a:spcPct val="0"/>
              </a:spcAft>
              <a:defRPr>
                <a:solidFill>
                  <a:schemeClr val="tx1"/>
                </a:solidFill>
                <a:latin typeface="Sassoon Infant Rg" panose="02000503030000020003" charset="0"/>
              </a:defRPr>
            </a:lvl6pPr>
            <a:lvl7pPr marL="2971800" indent="-228600" eaLnBrk="0" fontAlgn="base" hangingPunct="0">
              <a:spcBef>
                <a:spcPct val="0"/>
              </a:spcBef>
              <a:spcAft>
                <a:spcPct val="0"/>
              </a:spcAft>
              <a:defRPr>
                <a:solidFill>
                  <a:schemeClr val="tx1"/>
                </a:solidFill>
                <a:latin typeface="Sassoon Infant Rg" panose="02000503030000020003" charset="0"/>
              </a:defRPr>
            </a:lvl7pPr>
            <a:lvl8pPr marL="3429000" indent="-228600" eaLnBrk="0" fontAlgn="base" hangingPunct="0">
              <a:spcBef>
                <a:spcPct val="0"/>
              </a:spcBef>
              <a:spcAft>
                <a:spcPct val="0"/>
              </a:spcAft>
              <a:defRPr>
                <a:solidFill>
                  <a:schemeClr val="tx1"/>
                </a:solidFill>
                <a:latin typeface="Sassoon Infant Rg" panose="02000503030000020003" charset="0"/>
              </a:defRPr>
            </a:lvl8pPr>
            <a:lvl9pPr marL="3886200" indent="-228600" eaLnBrk="0" fontAlgn="base" hangingPunct="0">
              <a:spcBef>
                <a:spcPct val="0"/>
              </a:spcBef>
              <a:spcAft>
                <a:spcPct val="0"/>
              </a:spcAft>
              <a:defRPr>
                <a:solidFill>
                  <a:schemeClr val="tx1"/>
                </a:solidFill>
                <a:latin typeface="Sassoon Infant Rg" panose="02000503030000020003" charset="0"/>
              </a:defRPr>
            </a:lvl9pPr>
          </a:lstStyle>
          <a:p>
            <a:pPr fontAlgn="base">
              <a:spcBef>
                <a:spcPct val="0"/>
              </a:spcBef>
              <a:spcAft>
                <a:spcPct val="0"/>
              </a:spcAft>
            </a:pPr>
            <a:fld id="{8AA2A0AE-B211-4227-9425-0FEDFECE4915}" type="slidenum">
              <a:rPr lang="en-GB" altLang="en-US" smtClean="0">
                <a:latin typeface="Calibri" panose="020F0502020204030204" pitchFamily="34" charset="0"/>
              </a:rPr>
              <a:pPr fontAlgn="base">
                <a:spcBef>
                  <a:spcPct val="0"/>
                </a:spcBef>
                <a:spcAft>
                  <a:spcPct val="0"/>
                </a:spcAft>
              </a:pPr>
              <a:t>16</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1495108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2014251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6099101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449F48-CD44-4382-AC92-85C13C3565B8}" type="datetimeFigureOut">
              <a:rPr lang="en-GB" smtClean="0"/>
              <a:t>22/10/2021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4202973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449F48-CD44-4382-AC92-85C13C3565B8}" type="datetimeFigureOut">
              <a:rPr lang="en-GB" smtClean="0"/>
              <a:t>22/10/2021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2101926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449F48-CD44-4382-AC92-85C13C3565B8}" type="datetimeFigureOut">
              <a:rPr lang="en-GB" smtClean="0"/>
              <a:t>22/10/2021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2211674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449F48-CD44-4382-AC92-85C13C3565B8}" type="datetimeFigureOut">
              <a:rPr lang="en-GB" smtClean="0"/>
              <a:t>22/10/2021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3374646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449F48-CD44-4382-AC92-85C13C3565B8}" type="datetimeFigureOut">
              <a:rPr lang="en-GB" smtClean="0"/>
              <a:t>22/10/2021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368006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9A0DA-1096-4E09-BA68-F7BFA848C587}" type="slidenum">
              <a:rPr lang="en-GB" smtClean="0"/>
              <a:t>‹#›</a:t>
            </a:fld>
            <a:endParaRPr lang="en-GB"/>
          </a:p>
        </p:txBody>
      </p:sp>
      <p:sp>
        <p:nvSpPr>
          <p:cNvPr id="5" name="Date Placeholder 4"/>
          <p:cNvSpPr>
            <a:spLocks noGrp="1"/>
          </p:cNvSpPr>
          <p:nvPr>
            <p:ph type="dt" sz="half" idx="10"/>
          </p:nvPr>
        </p:nvSpPr>
        <p:spPr/>
        <p:txBody>
          <a:bodyPr/>
          <a:lstStyle/>
          <a:p>
            <a:fld id="{32449F48-CD44-4382-AC92-85C13C3565B8}" type="datetimeFigureOut">
              <a:rPr lang="en-GB" smtClean="0"/>
              <a:t>22/10/2021</a:t>
            </a:fld>
            <a:endParaRPr lang="en-GB"/>
          </a:p>
        </p:txBody>
      </p:sp>
    </p:spTree>
    <p:extLst>
      <p:ext uri="{BB962C8B-B14F-4D97-AF65-F5344CB8AC3E}">
        <p14:creationId xmlns:p14="http://schemas.microsoft.com/office/powerpoint/2010/main" val="2698056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2699960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54770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12354582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96772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31991014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40736162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449F48-CD44-4382-AC92-85C13C3565B8}" type="datetimeFigureOut">
              <a:rPr lang="en-GB" smtClean="0"/>
              <a:t>22/10/2021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9A0DA-1096-4E09-BA68-F7BFA848C587}" type="slidenum">
              <a:rPr lang="en-GB" smtClean="0"/>
              <a:t>‹#›</a:t>
            </a:fld>
            <a:endParaRPr lang="en-GB"/>
          </a:p>
        </p:txBody>
      </p:sp>
    </p:spTree>
    <p:extLst>
      <p:ext uri="{BB962C8B-B14F-4D97-AF65-F5344CB8AC3E}">
        <p14:creationId xmlns:p14="http://schemas.microsoft.com/office/powerpoint/2010/main" val="2809981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2449F48-CD44-4382-AC92-85C13C3565B8}" type="datetimeFigureOut">
              <a:rPr lang="en-GB" smtClean="0"/>
              <a:t>22/10/2021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519A0DA-1096-4E09-BA68-F7BFA848C587}" type="slidenum">
              <a:rPr lang="en-GB" smtClean="0"/>
              <a:t>‹#›</a:t>
            </a:fld>
            <a:endParaRPr lang="en-GB"/>
          </a:p>
        </p:txBody>
      </p:sp>
    </p:spTree>
    <p:extLst>
      <p:ext uri="{BB962C8B-B14F-4D97-AF65-F5344CB8AC3E}">
        <p14:creationId xmlns:p14="http://schemas.microsoft.com/office/powerpoint/2010/main" val="400374130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bbc.co.uk/bitesize/articles/z7thjs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peacecorps.gov/educators/resources/story-blind-men-and-elephant/"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E418C-FF24-4FB4-9844-2881765727F8}"/>
              </a:ext>
            </a:extLst>
          </p:cNvPr>
          <p:cNvSpPr>
            <a:spLocks noGrp="1"/>
          </p:cNvSpPr>
          <p:nvPr>
            <p:ph type="ctrTitle"/>
          </p:nvPr>
        </p:nvSpPr>
        <p:spPr>
          <a:xfrm>
            <a:off x="556181" y="2404534"/>
            <a:ext cx="8717822" cy="1646302"/>
          </a:xfrm>
        </p:spPr>
        <p:txBody>
          <a:bodyPr/>
          <a:lstStyle/>
          <a:p>
            <a:r>
              <a:rPr lang="en-GB" sz="5300" dirty="0">
                <a:latin typeface="Comic Sans MS" panose="030F0702030302020204" pitchFamily="66" charset="0"/>
              </a:rPr>
              <a:t>Monday 1</a:t>
            </a:r>
            <a:r>
              <a:rPr lang="en-GB" sz="5300" baseline="30000" dirty="0">
                <a:latin typeface="Comic Sans MS" panose="030F0702030302020204" pitchFamily="66" charset="0"/>
              </a:rPr>
              <a:t>st</a:t>
            </a:r>
            <a:r>
              <a:rPr lang="en-GB" sz="5300" dirty="0">
                <a:latin typeface="Comic Sans MS" panose="030F0702030302020204" pitchFamily="66" charset="0"/>
              </a:rPr>
              <a:t> November 2021</a:t>
            </a:r>
          </a:p>
        </p:txBody>
      </p:sp>
      <p:sp>
        <p:nvSpPr>
          <p:cNvPr id="3" name="Subtitle 2">
            <a:extLst>
              <a:ext uri="{FF2B5EF4-FFF2-40B4-BE49-F238E27FC236}">
                <a16:creationId xmlns:a16="http://schemas.microsoft.com/office/drawing/2014/main" id="{D413E9DC-163F-42AC-94E5-00C0BDE7905A}"/>
              </a:ext>
            </a:extLst>
          </p:cNvPr>
          <p:cNvSpPr>
            <a:spLocks noGrp="1"/>
          </p:cNvSpPr>
          <p:nvPr>
            <p:ph type="subTitle" idx="1"/>
          </p:nvPr>
        </p:nvSpPr>
        <p:spPr>
          <a:xfrm>
            <a:off x="556181" y="4050833"/>
            <a:ext cx="8717822" cy="1096899"/>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C: Playscripts</a:t>
            </a:r>
          </a:p>
        </p:txBody>
      </p:sp>
    </p:spTree>
    <p:extLst>
      <p:ext uri="{BB962C8B-B14F-4D97-AF65-F5344CB8AC3E}">
        <p14:creationId xmlns:p14="http://schemas.microsoft.com/office/powerpoint/2010/main" val="19489434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A5B15-DA0F-4A53-95AD-0F754628AC61}"/>
              </a:ext>
            </a:extLst>
          </p:cNvPr>
          <p:cNvSpPr>
            <a:spLocks noGrp="1"/>
          </p:cNvSpPr>
          <p:nvPr>
            <p:ph type="title"/>
          </p:nvPr>
        </p:nvSpPr>
        <p:spPr>
          <a:xfrm>
            <a:off x="677334" y="609600"/>
            <a:ext cx="8596668" cy="2576660"/>
          </a:xfrm>
        </p:spPr>
        <p:txBody>
          <a:bodyPr>
            <a:normAutofit/>
          </a:bodyPr>
          <a:lstStyle/>
          <a:p>
            <a:pPr algn="ctr"/>
            <a:r>
              <a:rPr lang="en-GB" sz="9600" dirty="0">
                <a:latin typeface="Showcard Gothic" panose="04020904020102020604" pitchFamily="82" charset="0"/>
              </a:rPr>
              <a:t>Playscripts </a:t>
            </a:r>
          </a:p>
        </p:txBody>
      </p:sp>
      <p:sp>
        <p:nvSpPr>
          <p:cNvPr id="3" name="Content Placeholder 2">
            <a:extLst>
              <a:ext uri="{FF2B5EF4-FFF2-40B4-BE49-F238E27FC236}">
                <a16:creationId xmlns:a16="http://schemas.microsoft.com/office/drawing/2014/main" id="{4E616D45-7DC8-4A92-9D84-D1C745C86C7E}"/>
              </a:ext>
            </a:extLst>
          </p:cNvPr>
          <p:cNvSpPr>
            <a:spLocks noGrp="1"/>
          </p:cNvSpPr>
          <p:nvPr>
            <p:ph idx="1"/>
          </p:nvPr>
        </p:nvSpPr>
        <p:spPr>
          <a:xfrm>
            <a:off x="677334" y="2677212"/>
            <a:ext cx="8596668" cy="3364150"/>
          </a:xfrm>
        </p:spPr>
        <p:txBody>
          <a:bodyPr>
            <a:normAutofit/>
          </a:bodyPr>
          <a:lstStyle/>
          <a:p>
            <a:r>
              <a:rPr lang="en-GB" sz="2100" dirty="0">
                <a:latin typeface="Comic Sans MS" panose="030F0702030302020204" pitchFamily="66" charset="0"/>
              </a:rPr>
              <a:t>What can you tell me about playscripts?</a:t>
            </a:r>
          </a:p>
        </p:txBody>
      </p:sp>
      <p:pic>
        <p:nvPicPr>
          <p:cNvPr id="1026" name="Picture 2" descr="Thinking brain clipart - ClipArt Best - ClipArt Best">
            <a:extLst>
              <a:ext uri="{FF2B5EF4-FFF2-40B4-BE49-F238E27FC236}">
                <a16:creationId xmlns:a16="http://schemas.microsoft.com/office/drawing/2014/main" id="{C628900B-A048-4B4A-A8E7-77E172B53C2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40924" y="3949532"/>
            <a:ext cx="2925795" cy="2808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635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EB5AEFA-16D0-4607-8C19-D9D5D99D1AFA}"/>
              </a:ext>
            </a:extLst>
          </p:cNvPr>
          <p:cNvSpPr>
            <a:spLocks noGrp="1"/>
          </p:cNvSpPr>
          <p:nvPr>
            <p:ph idx="1"/>
          </p:nvPr>
        </p:nvSpPr>
        <p:spPr>
          <a:xfrm>
            <a:off x="667907" y="699435"/>
            <a:ext cx="8596668" cy="3880773"/>
          </a:xfrm>
        </p:spPr>
        <p:txBody>
          <a:bodyPr>
            <a:normAutofit/>
          </a:bodyPr>
          <a:lstStyle/>
          <a:p>
            <a:r>
              <a:rPr lang="en-GB" sz="2100" dirty="0">
                <a:latin typeface="Comic Sans MS" panose="030F0702030302020204" pitchFamily="66" charset="0"/>
              </a:rPr>
              <a:t>Plays are written to be performed.</a:t>
            </a:r>
          </a:p>
          <a:p>
            <a:r>
              <a:rPr lang="en-GB" sz="2100" dirty="0">
                <a:latin typeface="Comic Sans MS" panose="030F0702030302020204" pitchFamily="66" charset="0"/>
              </a:rPr>
              <a:t>A script is a written version of the play. </a:t>
            </a:r>
          </a:p>
          <a:p>
            <a:endParaRPr lang="en-GB" sz="2100" dirty="0">
              <a:latin typeface="Comic Sans MS" panose="030F0702030302020204" pitchFamily="66" charset="0"/>
            </a:endParaRPr>
          </a:p>
          <a:p>
            <a:r>
              <a:rPr lang="en-GB" sz="2100" u="sng" dirty="0">
                <a:latin typeface="Comic Sans MS" panose="030F0702030302020204" pitchFamily="66" charset="0"/>
                <a:hlinkClick r:id="rId2"/>
              </a:rPr>
              <a:t>https://www.bbc.co.uk/bitesize/articles/z7thjsg</a:t>
            </a:r>
            <a:r>
              <a:rPr lang="en-GB" sz="2100" dirty="0">
                <a:latin typeface="Comic Sans MS" panose="030F0702030302020204" pitchFamily="66" charset="0"/>
              </a:rPr>
              <a:t>  </a:t>
            </a:r>
          </a:p>
        </p:txBody>
      </p:sp>
      <p:pic>
        <p:nvPicPr>
          <p:cNvPr id="4" name="Picture 3">
            <a:extLst>
              <a:ext uri="{FF2B5EF4-FFF2-40B4-BE49-F238E27FC236}">
                <a16:creationId xmlns:a16="http://schemas.microsoft.com/office/drawing/2014/main" id="{BDAA7B84-4342-45E6-BBFD-DDF4F91E8AB6}"/>
              </a:ext>
            </a:extLst>
          </p:cNvPr>
          <p:cNvPicPr>
            <a:picLocks noChangeAspect="1"/>
          </p:cNvPicPr>
          <p:nvPr/>
        </p:nvPicPr>
        <p:blipFill rotWithShape="1">
          <a:blip r:embed="rId3"/>
          <a:srcRect l="32320" t="22131" r="17500" b="10199"/>
          <a:stretch/>
        </p:blipFill>
        <p:spPr>
          <a:xfrm>
            <a:off x="2722293" y="2533160"/>
            <a:ext cx="5397214" cy="4094095"/>
          </a:xfrm>
          <a:prstGeom prst="rect">
            <a:avLst/>
          </a:prstGeom>
        </p:spPr>
      </p:pic>
    </p:spTree>
    <p:extLst>
      <p:ext uri="{BB962C8B-B14F-4D97-AF65-F5344CB8AC3E}">
        <p14:creationId xmlns:p14="http://schemas.microsoft.com/office/powerpoint/2010/main" val="2926346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21085-FD90-4B0A-BCAB-1AF8D0A1DA8D}"/>
              </a:ext>
            </a:extLst>
          </p:cNvPr>
          <p:cNvSpPr>
            <a:spLocks noGrp="1"/>
          </p:cNvSpPr>
          <p:nvPr>
            <p:ph type="title"/>
          </p:nvPr>
        </p:nvSpPr>
        <p:spPr/>
        <p:txBody>
          <a:bodyPr>
            <a:normAutofit/>
          </a:bodyPr>
          <a:lstStyle/>
          <a:p>
            <a:r>
              <a:rPr lang="en-GB" sz="5400" dirty="0">
                <a:latin typeface="Comic Sans MS" panose="030F0702030302020204" pitchFamily="66" charset="0"/>
              </a:rPr>
              <a:t>Scripts </a:t>
            </a:r>
          </a:p>
        </p:txBody>
      </p:sp>
      <p:sp>
        <p:nvSpPr>
          <p:cNvPr id="3" name="Content Placeholder 2">
            <a:extLst>
              <a:ext uri="{FF2B5EF4-FFF2-40B4-BE49-F238E27FC236}">
                <a16:creationId xmlns:a16="http://schemas.microsoft.com/office/drawing/2014/main" id="{C31A5069-A0D2-435B-9A31-0EB37CE9A6FE}"/>
              </a:ext>
            </a:extLst>
          </p:cNvPr>
          <p:cNvSpPr>
            <a:spLocks noGrp="1"/>
          </p:cNvSpPr>
          <p:nvPr>
            <p:ph idx="1"/>
          </p:nvPr>
        </p:nvSpPr>
        <p:spPr/>
        <p:txBody>
          <a:bodyPr>
            <a:normAutofit/>
          </a:bodyPr>
          <a:lstStyle/>
          <a:p>
            <a:r>
              <a:rPr lang="en-GB" sz="2100" dirty="0">
                <a:latin typeface="Comic Sans MS" panose="030F0702030302020204" pitchFamily="66" charset="0"/>
              </a:rPr>
              <a:t>Scripts are written in scenes.</a:t>
            </a:r>
          </a:p>
          <a:p>
            <a:r>
              <a:rPr lang="en-GB" sz="2100" dirty="0">
                <a:latin typeface="Comic Sans MS" panose="030F0702030302020204" pitchFamily="66" charset="0"/>
              </a:rPr>
              <a:t>Each scene has:</a:t>
            </a:r>
          </a:p>
          <a:p>
            <a:pPr lvl="1"/>
            <a:r>
              <a:rPr lang="en-GB" sz="2100" dirty="0">
                <a:latin typeface="Comic Sans MS" panose="030F0702030302020204" pitchFamily="66" charset="0"/>
              </a:rPr>
              <a:t>A title</a:t>
            </a:r>
          </a:p>
          <a:p>
            <a:pPr lvl="1"/>
            <a:r>
              <a:rPr lang="en-GB" sz="2100" dirty="0">
                <a:latin typeface="Comic Sans MS" panose="030F0702030302020204" pitchFamily="66" charset="0"/>
              </a:rPr>
              <a:t>A description of when and where it is set</a:t>
            </a:r>
          </a:p>
          <a:p>
            <a:pPr lvl="1"/>
            <a:r>
              <a:rPr lang="en-GB" sz="2100" dirty="0">
                <a:latin typeface="Comic Sans MS" panose="030F0702030302020204" pitchFamily="66" charset="0"/>
              </a:rPr>
              <a:t>The characters that appear </a:t>
            </a:r>
          </a:p>
        </p:txBody>
      </p:sp>
      <p:pic>
        <p:nvPicPr>
          <p:cNvPr id="6146" name="Picture 2" descr="Scene 1 - Home | Facebook">
            <a:extLst>
              <a:ext uri="{FF2B5EF4-FFF2-40B4-BE49-F238E27FC236}">
                <a16:creationId xmlns:a16="http://schemas.microsoft.com/office/drawing/2014/main" id="{C51EAD76-D088-41C3-BBF3-74D91446CA9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08688" y="330817"/>
            <a:ext cx="3554166" cy="2662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349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D2CE1-0427-483D-BCF7-6AAD020EE172}"/>
              </a:ext>
            </a:extLst>
          </p:cNvPr>
          <p:cNvSpPr>
            <a:spLocks noGrp="1"/>
          </p:cNvSpPr>
          <p:nvPr>
            <p:ph type="title"/>
          </p:nvPr>
        </p:nvSpPr>
        <p:spPr>
          <a:xfrm>
            <a:off x="677334" y="392783"/>
            <a:ext cx="8596668" cy="1320800"/>
          </a:xfrm>
        </p:spPr>
        <p:txBody>
          <a:bodyPr>
            <a:normAutofit/>
          </a:bodyPr>
          <a:lstStyle/>
          <a:p>
            <a:r>
              <a:rPr lang="en-GB" sz="5400" dirty="0">
                <a:latin typeface="Comic Sans MS" panose="030F0702030302020204" pitchFamily="66" charset="0"/>
              </a:rPr>
              <a:t>Dialogue (speech)</a:t>
            </a:r>
          </a:p>
        </p:txBody>
      </p:sp>
      <p:sp>
        <p:nvSpPr>
          <p:cNvPr id="3" name="Content Placeholder 2">
            <a:extLst>
              <a:ext uri="{FF2B5EF4-FFF2-40B4-BE49-F238E27FC236}">
                <a16:creationId xmlns:a16="http://schemas.microsoft.com/office/drawing/2014/main" id="{34951176-FE9E-4517-B7EB-6DEA40042C46}"/>
              </a:ext>
            </a:extLst>
          </p:cNvPr>
          <p:cNvSpPr>
            <a:spLocks noGrp="1"/>
          </p:cNvSpPr>
          <p:nvPr>
            <p:ph idx="1"/>
          </p:nvPr>
        </p:nvSpPr>
        <p:spPr>
          <a:xfrm>
            <a:off x="677334" y="1596200"/>
            <a:ext cx="8596668" cy="3880773"/>
          </a:xfrm>
        </p:spPr>
        <p:txBody>
          <a:bodyPr>
            <a:normAutofit/>
          </a:bodyPr>
          <a:lstStyle/>
          <a:p>
            <a:r>
              <a:rPr lang="en-GB" sz="2100" dirty="0">
                <a:latin typeface="Comic Sans MS" panose="030F0702030302020204" pitchFamily="66" charset="0"/>
              </a:rPr>
              <a:t>In most writing, inverted commas are used to show when a character is speaking.</a:t>
            </a:r>
          </a:p>
          <a:p>
            <a:r>
              <a:rPr lang="en-GB" sz="2100" dirty="0">
                <a:latin typeface="Comic Sans MS" panose="030F0702030302020204" pitchFamily="66" charset="0"/>
              </a:rPr>
              <a:t>In a script, you just write the dialogue (what the character is saying) without any inverted commas.</a:t>
            </a:r>
          </a:p>
          <a:p>
            <a:r>
              <a:rPr lang="en-GB" sz="2100" dirty="0">
                <a:latin typeface="Comic Sans MS" panose="030F0702030302020204" pitchFamily="66" charset="0"/>
              </a:rPr>
              <a:t>The character’s name goes on the left, followed by a colon (</a:t>
            </a:r>
            <a:r>
              <a:rPr lang="en-GB" sz="2100" dirty="0">
                <a:latin typeface="Comic Sans MS" panose="030F0702030302020204" pitchFamily="66" charset="0"/>
                <a:sym typeface="Wingdings" panose="05000000000000000000" pitchFamily="2" charset="2"/>
              </a:rPr>
              <a:t>:).</a:t>
            </a:r>
          </a:p>
          <a:p>
            <a:r>
              <a:rPr lang="en-GB" sz="2100" dirty="0">
                <a:latin typeface="Comic Sans MS" panose="030F0702030302020204" pitchFamily="66" charset="0"/>
                <a:sym typeface="Wingdings" panose="05000000000000000000" pitchFamily="2" charset="2"/>
              </a:rPr>
              <a:t>What the character is saying goes to the right of this.</a:t>
            </a:r>
          </a:p>
        </p:txBody>
      </p:sp>
      <p:pic>
        <p:nvPicPr>
          <p:cNvPr id="4" name="Picture 3">
            <a:extLst>
              <a:ext uri="{FF2B5EF4-FFF2-40B4-BE49-F238E27FC236}">
                <a16:creationId xmlns:a16="http://schemas.microsoft.com/office/drawing/2014/main" id="{626B094A-BF25-4DA9-8EF9-468C334BC30D}"/>
              </a:ext>
            </a:extLst>
          </p:cNvPr>
          <p:cNvPicPr>
            <a:picLocks noChangeAspect="1"/>
          </p:cNvPicPr>
          <p:nvPr/>
        </p:nvPicPr>
        <p:blipFill rotWithShape="1">
          <a:blip r:embed="rId2">
            <a:clrChange>
              <a:clrFrom>
                <a:srgbClr val="F8EEEC"/>
              </a:clrFrom>
              <a:clrTo>
                <a:srgbClr val="F8EEEC">
                  <a:alpha val="0"/>
                </a:srgbClr>
              </a:clrTo>
            </a:clrChange>
          </a:blip>
          <a:srcRect l="35799" t="40000" r="20361" b="22062"/>
          <a:stretch/>
        </p:blipFill>
        <p:spPr>
          <a:xfrm>
            <a:off x="2180621" y="4085286"/>
            <a:ext cx="5558786" cy="2705864"/>
          </a:xfrm>
          <a:prstGeom prst="rect">
            <a:avLst/>
          </a:prstGeom>
        </p:spPr>
      </p:pic>
    </p:spTree>
    <p:extLst>
      <p:ext uri="{BB962C8B-B14F-4D97-AF65-F5344CB8AC3E}">
        <p14:creationId xmlns:p14="http://schemas.microsoft.com/office/powerpoint/2010/main" val="920460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BAFE4-F955-45D7-87E1-41EE8145462A}"/>
              </a:ext>
            </a:extLst>
          </p:cNvPr>
          <p:cNvSpPr>
            <a:spLocks noGrp="1"/>
          </p:cNvSpPr>
          <p:nvPr>
            <p:ph type="title"/>
          </p:nvPr>
        </p:nvSpPr>
        <p:spPr>
          <a:xfrm>
            <a:off x="677334" y="175967"/>
            <a:ext cx="8596668" cy="1320800"/>
          </a:xfrm>
        </p:spPr>
        <p:txBody>
          <a:bodyPr>
            <a:normAutofit/>
          </a:bodyPr>
          <a:lstStyle/>
          <a:p>
            <a:r>
              <a:rPr lang="en-GB" sz="5400" dirty="0">
                <a:latin typeface="Comic Sans MS" panose="030F0702030302020204" pitchFamily="66" charset="0"/>
              </a:rPr>
              <a:t>Stage Directions </a:t>
            </a:r>
          </a:p>
        </p:txBody>
      </p:sp>
      <p:sp>
        <p:nvSpPr>
          <p:cNvPr id="3" name="Content Placeholder 2">
            <a:extLst>
              <a:ext uri="{FF2B5EF4-FFF2-40B4-BE49-F238E27FC236}">
                <a16:creationId xmlns:a16="http://schemas.microsoft.com/office/drawing/2014/main" id="{37ED7B21-8AB4-41B9-80D1-109A43DBAE40}"/>
              </a:ext>
            </a:extLst>
          </p:cNvPr>
          <p:cNvSpPr>
            <a:spLocks noGrp="1"/>
          </p:cNvSpPr>
          <p:nvPr>
            <p:ph idx="1"/>
          </p:nvPr>
        </p:nvSpPr>
        <p:spPr>
          <a:xfrm>
            <a:off x="677333" y="1374670"/>
            <a:ext cx="9145510" cy="3880773"/>
          </a:xfrm>
        </p:spPr>
        <p:txBody>
          <a:bodyPr>
            <a:normAutofit/>
          </a:bodyPr>
          <a:lstStyle/>
          <a:p>
            <a:r>
              <a:rPr lang="en-GB" sz="2100" dirty="0">
                <a:latin typeface="Comic Sans MS" panose="030F0702030302020204" pitchFamily="66" charset="0"/>
              </a:rPr>
              <a:t>A script doesn’t just list the characters’ lines, it also gives details of how an actor should say them and what they are doing in each scene.</a:t>
            </a:r>
          </a:p>
          <a:p>
            <a:r>
              <a:rPr lang="en-GB" sz="2100" dirty="0">
                <a:latin typeface="Comic Sans MS" panose="030F0702030302020204" pitchFamily="66" charset="0"/>
              </a:rPr>
              <a:t>These are called stage directions and they will tell you how a character moves, or what they should be doing with an object.</a:t>
            </a:r>
          </a:p>
          <a:p>
            <a:r>
              <a:rPr lang="en-GB" sz="2100" dirty="0">
                <a:latin typeface="Comic Sans MS" panose="030F0702030302020204" pitchFamily="66" charset="0"/>
              </a:rPr>
              <a:t>Stage directions can be written in brackets before or within the dialogue. They can also be written below the dialogue.</a:t>
            </a:r>
          </a:p>
        </p:txBody>
      </p:sp>
      <p:pic>
        <p:nvPicPr>
          <p:cNvPr id="4" name="Picture 3">
            <a:extLst>
              <a:ext uri="{FF2B5EF4-FFF2-40B4-BE49-F238E27FC236}">
                <a16:creationId xmlns:a16="http://schemas.microsoft.com/office/drawing/2014/main" id="{5E280E1F-3ABF-41B3-84AD-8A17BD3E64EA}"/>
              </a:ext>
            </a:extLst>
          </p:cNvPr>
          <p:cNvPicPr>
            <a:picLocks noChangeAspect="1"/>
          </p:cNvPicPr>
          <p:nvPr/>
        </p:nvPicPr>
        <p:blipFill rotWithShape="1">
          <a:blip r:embed="rId2"/>
          <a:srcRect l="36108" t="39038" r="21134" b="16564"/>
          <a:stretch/>
        </p:blipFill>
        <p:spPr>
          <a:xfrm>
            <a:off x="2369157" y="3733014"/>
            <a:ext cx="5213022" cy="3044858"/>
          </a:xfrm>
          <a:prstGeom prst="rect">
            <a:avLst/>
          </a:prstGeom>
        </p:spPr>
      </p:pic>
    </p:spTree>
    <p:extLst>
      <p:ext uri="{BB962C8B-B14F-4D97-AF65-F5344CB8AC3E}">
        <p14:creationId xmlns:p14="http://schemas.microsoft.com/office/powerpoint/2010/main" val="1640078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1540B-21E6-4B56-9FE1-C7D6972C731F}"/>
              </a:ext>
            </a:extLst>
          </p:cNvPr>
          <p:cNvSpPr>
            <a:spLocks noGrp="1"/>
          </p:cNvSpPr>
          <p:nvPr>
            <p:ph type="title"/>
          </p:nvPr>
        </p:nvSpPr>
        <p:spPr>
          <a:xfrm>
            <a:off x="613031" y="159208"/>
            <a:ext cx="8596668" cy="1320800"/>
          </a:xfrm>
        </p:spPr>
        <p:txBody>
          <a:bodyPr>
            <a:normAutofit fontScale="90000"/>
          </a:bodyPr>
          <a:lstStyle/>
          <a:p>
            <a:pPr algn="ctr"/>
            <a:r>
              <a:rPr lang="en-GB" sz="4400" dirty="0">
                <a:latin typeface="Comic Sans MS" panose="030F0702030302020204" pitchFamily="66" charset="0"/>
              </a:rPr>
              <a:t>What features of playscripts can you identify?</a:t>
            </a:r>
          </a:p>
        </p:txBody>
      </p:sp>
      <p:pic>
        <p:nvPicPr>
          <p:cNvPr id="6" name="Picture 5">
            <a:extLst>
              <a:ext uri="{FF2B5EF4-FFF2-40B4-BE49-F238E27FC236}">
                <a16:creationId xmlns:a16="http://schemas.microsoft.com/office/drawing/2014/main" id="{AEF66FC8-A501-468A-82AA-9B4E54C5BF53}"/>
              </a:ext>
            </a:extLst>
          </p:cNvPr>
          <p:cNvPicPr>
            <a:picLocks noChangeAspect="1"/>
          </p:cNvPicPr>
          <p:nvPr/>
        </p:nvPicPr>
        <p:blipFill rotWithShape="1">
          <a:blip r:embed="rId2"/>
          <a:srcRect l="18789" t="21581" r="38221" b="7628"/>
          <a:stretch/>
        </p:blipFill>
        <p:spPr>
          <a:xfrm>
            <a:off x="1998482" y="1480008"/>
            <a:ext cx="5806144" cy="5377992"/>
          </a:xfrm>
          <a:prstGeom prst="rect">
            <a:avLst/>
          </a:prstGeom>
        </p:spPr>
      </p:pic>
    </p:spTree>
    <p:extLst>
      <p:ext uri="{BB962C8B-B14F-4D97-AF65-F5344CB8AC3E}">
        <p14:creationId xmlns:p14="http://schemas.microsoft.com/office/powerpoint/2010/main" val="993855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133D3A6-C574-411F-AC5C-CDC91B582D4F}"/>
              </a:ext>
            </a:extLst>
          </p:cNvPr>
          <p:cNvSpPr>
            <a:spLocks noGrp="1"/>
          </p:cNvSpPr>
          <p:nvPr>
            <p:ph type="title"/>
          </p:nvPr>
        </p:nvSpPr>
        <p:spPr>
          <a:xfrm>
            <a:off x="375675" y="175968"/>
            <a:ext cx="8898325" cy="1320800"/>
          </a:xfrm>
        </p:spPr>
        <p:txBody>
          <a:bodyPr>
            <a:noAutofit/>
          </a:bodyPr>
          <a:lstStyle/>
          <a:p>
            <a:pPr algn="ctr"/>
            <a:r>
              <a:rPr lang="en-GB" dirty="0">
                <a:latin typeface="Comic Sans MS" panose="030F0702030302020204" pitchFamily="66" charset="0"/>
              </a:rPr>
              <a:t>Read the two extracts.</a:t>
            </a:r>
            <a:br>
              <a:rPr lang="en-GB" dirty="0">
                <a:latin typeface="Comic Sans MS" panose="030F0702030302020204" pitchFamily="66" charset="0"/>
              </a:rPr>
            </a:br>
            <a:r>
              <a:rPr lang="en-GB" dirty="0">
                <a:latin typeface="Comic Sans MS" panose="030F0702030302020204" pitchFamily="66" charset="0"/>
              </a:rPr>
              <a:t>Make a list of similarities and differences between the two.</a:t>
            </a:r>
          </a:p>
        </p:txBody>
      </p:sp>
      <p:pic>
        <p:nvPicPr>
          <p:cNvPr id="13" name="Picture 12">
            <a:extLst>
              <a:ext uri="{FF2B5EF4-FFF2-40B4-BE49-F238E27FC236}">
                <a16:creationId xmlns:a16="http://schemas.microsoft.com/office/drawing/2014/main" id="{F719C9FA-9F62-4193-A42A-4B681F7ECD0C}"/>
              </a:ext>
            </a:extLst>
          </p:cNvPr>
          <p:cNvPicPr>
            <a:picLocks noChangeAspect="1"/>
          </p:cNvPicPr>
          <p:nvPr/>
        </p:nvPicPr>
        <p:blipFill rotWithShape="1">
          <a:blip r:embed="rId2"/>
          <a:srcRect l="18789" t="21581" r="38221" b="7628"/>
          <a:stretch/>
        </p:blipFill>
        <p:spPr>
          <a:xfrm>
            <a:off x="0" y="1989056"/>
            <a:ext cx="5256570" cy="4868944"/>
          </a:xfrm>
          <a:prstGeom prst="rect">
            <a:avLst/>
          </a:prstGeom>
        </p:spPr>
      </p:pic>
      <p:grpSp>
        <p:nvGrpSpPr>
          <p:cNvPr id="16" name="Group 15">
            <a:extLst>
              <a:ext uri="{FF2B5EF4-FFF2-40B4-BE49-F238E27FC236}">
                <a16:creationId xmlns:a16="http://schemas.microsoft.com/office/drawing/2014/main" id="{65BDA19B-1AEE-4ED4-9B88-AB28B6274CA1}"/>
              </a:ext>
            </a:extLst>
          </p:cNvPr>
          <p:cNvGrpSpPr/>
          <p:nvPr/>
        </p:nvGrpSpPr>
        <p:grpSpPr>
          <a:xfrm>
            <a:off x="5165888" y="1989056"/>
            <a:ext cx="5399030" cy="4868944"/>
            <a:chOff x="5165888" y="1989056"/>
            <a:chExt cx="5399030" cy="4868944"/>
          </a:xfrm>
        </p:grpSpPr>
        <p:pic>
          <p:nvPicPr>
            <p:cNvPr id="14" name="Picture 13">
              <a:extLst>
                <a:ext uri="{FF2B5EF4-FFF2-40B4-BE49-F238E27FC236}">
                  <a16:creationId xmlns:a16="http://schemas.microsoft.com/office/drawing/2014/main" id="{DF12AC39-5DFC-4662-AB7C-2167499037BD}"/>
                </a:ext>
              </a:extLst>
            </p:cNvPr>
            <p:cNvPicPr>
              <a:picLocks noChangeAspect="1"/>
            </p:cNvPicPr>
            <p:nvPr/>
          </p:nvPicPr>
          <p:blipFill rotWithShape="1">
            <a:blip r:embed="rId3"/>
            <a:srcRect l="20026" t="20344" r="37449" b="11478"/>
            <a:stretch/>
          </p:blipFill>
          <p:spPr>
            <a:xfrm>
              <a:off x="5165888" y="1989056"/>
              <a:ext cx="5399030" cy="4868944"/>
            </a:xfrm>
            <a:prstGeom prst="rect">
              <a:avLst/>
            </a:prstGeom>
          </p:spPr>
        </p:pic>
        <p:sp>
          <p:nvSpPr>
            <p:cNvPr id="15" name="Rectangle 14">
              <a:extLst>
                <a:ext uri="{FF2B5EF4-FFF2-40B4-BE49-F238E27FC236}">
                  <a16:creationId xmlns:a16="http://schemas.microsoft.com/office/drawing/2014/main" id="{E84FACFA-AE8F-448C-B614-A982654A0BFC}"/>
                </a:ext>
              </a:extLst>
            </p:cNvPr>
            <p:cNvSpPr/>
            <p:nvPr/>
          </p:nvSpPr>
          <p:spPr>
            <a:xfrm>
              <a:off x="8908330" y="1989056"/>
              <a:ext cx="1514128" cy="4524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832692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CBDE49A-5B0B-479F-AC36-58BAE67250E1}"/>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1DC87C19-E79D-409F-BF4A-4E27D66377DD}"/>
              </a:ext>
            </a:extLst>
          </p:cNvPr>
          <p:cNvSpPr>
            <a:spLocks noGrp="1"/>
          </p:cNvSpPr>
          <p:nvPr>
            <p:ph idx="1"/>
          </p:nvPr>
        </p:nvSpPr>
        <p:spPr/>
        <p:txBody>
          <a:bodyPr>
            <a:normAutofit/>
          </a:bodyPr>
          <a:lstStyle/>
          <a:p>
            <a:r>
              <a:rPr lang="en-GB" sz="2100" dirty="0">
                <a:latin typeface="Comic Sans MS" panose="030F0702030302020204" pitchFamily="66" charset="0"/>
              </a:rPr>
              <a:t>What happens in the story?</a:t>
            </a:r>
          </a:p>
          <a:p>
            <a:r>
              <a:rPr lang="en-GB" sz="2100" dirty="0">
                <a:latin typeface="Comic Sans MS" panose="030F0702030302020204" pitchFamily="66" charset="0"/>
              </a:rPr>
              <a:t>Which extract is more effective? Why?</a:t>
            </a:r>
          </a:p>
          <a:p>
            <a:r>
              <a:rPr lang="en-GB" sz="2100" dirty="0">
                <a:latin typeface="Comic Sans MS" panose="030F0702030302020204" pitchFamily="66" charset="0"/>
              </a:rPr>
              <a:t>What are the advantages/disadvantages of novels and plays when it comes to description?</a:t>
            </a:r>
          </a:p>
          <a:p>
            <a:r>
              <a:rPr lang="en-GB" sz="2100" dirty="0">
                <a:latin typeface="Comic Sans MS" panose="030F0702030302020204" pitchFamily="66" charset="0"/>
              </a:rPr>
              <a:t>What are the differences between the way a novel and a play tell a story?</a:t>
            </a:r>
          </a:p>
          <a:p>
            <a:r>
              <a:rPr lang="en-GB" sz="2100" dirty="0">
                <a:latin typeface="Comic Sans MS" panose="030F0702030302020204" pitchFamily="66" charset="0"/>
              </a:rPr>
              <a:t>What are the differences in presentation between the two?</a:t>
            </a:r>
          </a:p>
          <a:p>
            <a:r>
              <a:rPr lang="en-GB" sz="2100" dirty="0">
                <a:latin typeface="Comic Sans MS" panose="030F0702030302020204" pitchFamily="66" charset="0"/>
              </a:rPr>
              <a:t>What are the purposes of the two formats?</a:t>
            </a:r>
          </a:p>
        </p:txBody>
      </p:sp>
      <p:pic>
        <p:nvPicPr>
          <p:cNvPr id="7170" name="Picture 2" descr="Thinking brain clipart - ClipArt Best - ClipArt Best">
            <a:extLst>
              <a:ext uri="{FF2B5EF4-FFF2-40B4-BE49-F238E27FC236}">
                <a16:creationId xmlns:a16="http://schemas.microsoft.com/office/drawing/2014/main" id="{F3CAF436-EA34-4FAE-A3BE-766113D29E6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13922" y="317074"/>
            <a:ext cx="2878662" cy="2762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2781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2C821-8965-43F0-B777-9B8922BF0FC5}"/>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7C05C3C5-5A45-40C2-91D6-C321C51EDC54}"/>
              </a:ext>
            </a:extLst>
          </p:cNvPr>
          <p:cNvSpPr>
            <a:spLocks noGrp="1"/>
          </p:cNvSpPr>
          <p:nvPr>
            <p:ph idx="1"/>
          </p:nvPr>
        </p:nvSpPr>
        <p:spPr/>
        <p:txBody>
          <a:bodyPr>
            <a:normAutofit/>
          </a:bodyPr>
          <a:lstStyle/>
          <a:p>
            <a:r>
              <a:rPr lang="en-GB" sz="2100" dirty="0">
                <a:latin typeface="Comic Sans MS" panose="030F0702030302020204" pitchFamily="66" charset="0"/>
              </a:rPr>
              <a:t>Look at the </a:t>
            </a:r>
            <a:r>
              <a:rPr lang="en-GB" sz="2100" i="1" dirty="0">
                <a:latin typeface="Comic Sans MS" panose="030F0702030302020204" pitchFamily="66" charset="0"/>
              </a:rPr>
              <a:t>13 Hours</a:t>
            </a:r>
            <a:r>
              <a:rPr lang="en-GB" sz="2100" dirty="0">
                <a:latin typeface="Comic Sans MS" panose="030F0702030302020204" pitchFamily="66" charset="0"/>
              </a:rPr>
              <a:t> playscript extract.</a:t>
            </a:r>
          </a:p>
          <a:p>
            <a:r>
              <a:rPr lang="en-GB" sz="2100" dirty="0">
                <a:latin typeface="Comic Sans MS" panose="030F0702030302020204" pitchFamily="66" charset="0"/>
              </a:rPr>
              <a:t>Highlight the features of playscripts in the extract and annotate the extract with the names of the features and some information about the features.</a:t>
            </a:r>
          </a:p>
          <a:p>
            <a:endParaRPr lang="en-GB" sz="2100" dirty="0">
              <a:latin typeface="Comic Sans MS" panose="030F0702030302020204" pitchFamily="66" charset="0"/>
            </a:endParaRPr>
          </a:p>
          <a:p>
            <a:r>
              <a:rPr lang="en-GB" sz="2100" b="1" dirty="0">
                <a:latin typeface="Comic Sans MS" panose="030F0702030302020204" pitchFamily="66" charset="0"/>
              </a:rPr>
              <a:t>Snorkelling: </a:t>
            </a:r>
            <a:r>
              <a:rPr lang="en-GB" sz="2100" dirty="0">
                <a:latin typeface="Comic Sans MS" panose="030F0702030302020204" pitchFamily="66" charset="0"/>
              </a:rPr>
              <a:t>make sure you have identified all of the features of playscripts.</a:t>
            </a:r>
          </a:p>
          <a:p>
            <a:r>
              <a:rPr lang="en-GB" sz="2100" b="1" dirty="0">
                <a:latin typeface="Comic Sans MS" panose="030F0702030302020204" pitchFamily="66" charset="0"/>
              </a:rPr>
              <a:t>Diving: </a:t>
            </a:r>
            <a:r>
              <a:rPr lang="en-GB" sz="2100" dirty="0">
                <a:latin typeface="Comic Sans MS" panose="030F0702030302020204" pitchFamily="66" charset="0"/>
              </a:rPr>
              <a:t>try to add extra information about the features.</a:t>
            </a:r>
          </a:p>
        </p:txBody>
      </p:sp>
    </p:spTree>
    <p:extLst>
      <p:ext uri="{BB962C8B-B14F-4D97-AF65-F5344CB8AC3E}">
        <p14:creationId xmlns:p14="http://schemas.microsoft.com/office/powerpoint/2010/main" val="1943810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3998E-069A-4270-A4A6-9B6CC3FF1DE7}"/>
              </a:ext>
            </a:extLst>
          </p:cNvPr>
          <p:cNvSpPr>
            <a:spLocks noGrp="1"/>
          </p:cNvSpPr>
          <p:nvPr>
            <p:ph type="title"/>
          </p:nvPr>
        </p:nvSpPr>
        <p:spPr/>
        <p:txBody>
          <a:bodyPr>
            <a:normAutofit/>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8C75882E-04BC-452D-995A-6B77FC9775D7}"/>
              </a:ext>
            </a:extLst>
          </p:cNvPr>
          <p:cNvSpPr>
            <a:spLocks noGrp="1"/>
          </p:cNvSpPr>
          <p:nvPr>
            <p:ph idx="1"/>
          </p:nvPr>
        </p:nvSpPr>
        <p:spPr/>
        <p:txBody>
          <a:bodyPr>
            <a:noAutofit/>
          </a:bodyPr>
          <a:lstStyle/>
          <a:p>
            <a:r>
              <a:rPr lang="en-GB" sz="2100" dirty="0">
                <a:latin typeface="Comic Sans MS" panose="030F0702030302020204" pitchFamily="66" charset="0"/>
              </a:rPr>
              <a:t>Have you highlighted and labelled…</a:t>
            </a:r>
          </a:p>
          <a:p>
            <a:pPr lvl="1"/>
            <a:r>
              <a:rPr lang="en-GB" sz="2100" dirty="0">
                <a:latin typeface="Comic Sans MS" panose="030F0702030302020204" pitchFamily="66" charset="0"/>
              </a:rPr>
              <a:t>The title of the scene</a:t>
            </a:r>
          </a:p>
          <a:p>
            <a:pPr lvl="1"/>
            <a:r>
              <a:rPr lang="en-GB" sz="2100" dirty="0">
                <a:latin typeface="Comic Sans MS" panose="030F0702030302020204" pitchFamily="66" charset="0"/>
              </a:rPr>
              <a:t>The description of where and when it is set</a:t>
            </a:r>
          </a:p>
          <a:p>
            <a:pPr lvl="1"/>
            <a:r>
              <a:rPr lang="en-GB" sz="2100" dirty="0">
                <a:latin typeface="Comic Sans MS" panose="030F0702030302020204" pitchFamily="66" charset="0"/>
              </a:rPr>
              <a:t>A list of characters which appear</a:t>
            </a:r>
          </a:p>
          <a:p>
            <a:pPr lvl="1"/>
            <a:r>
              <a:rPr lang="en-GB" sz="2100" dirty="0">
                <a:latin typeface="Comic Sans MS" panose="030F0702030302020204" pitchFamily="66" charset="0"/>
              </a:rPr>
              <a:t>Dialogue (what the character is saying)</a:t>
            </a:r>
          </a:p>
          <a:p>
            <a:pPr lvl="1"/>
            <a:r>
              <a:rPr lang="en-GB" sz="2100" dirty="0">
                <a:latin typeface="Comic Sans MS" panose="030F0702030302020204" pitchFamily="66" charset="0"/>
              </a:rPr>
              <a:t>Character’s name</a:t>
            </a:r>
          </a:p>
          <a:p>
            <a:pPr lvl="1"/>
            <a:r>
              <a:rPr lang="en-GB" sz="2100" dirty="0">
                <a:latin typeface="Comic Sans MS" panose="030F0702030302020204" pitchFamily="66" charset="0"/>
              </a:rPr>
              <a:t>Colon between the character’s name and their dialogue</a:t>
            </a:r>
          </a:p>
          <a:p>
            <a:pPr lvl="1"/>
            <a:r>
              <a:rPr lang="en-GB" sz="2100" dirty="0">
                <a:latin typeface="Comic Sans MS" panose="030F0702030302020204" pitchFamily="66" charset="0"/>
              </a:rPr>
              <a:t>Stage directions which tell us how a character moves or what they should be doing with an object</a:t>
            </a:r>
          </a:p>
          <a:p>
            <a:pPr lvl="1"/>
            <a:r>
              <a:rPr lang="en-GB" sz="2100" dirty="0">
                <a:latin typeface="Comic Sans MS" panose="030F0702030302020204" pitchFamily="66" charset="0"/>
              </a:rPr>
              <a:t>Brackets for stage directions</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2358018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FD738-6EFB-4FC9-B7F4-0AC1B3ADB6EF}"/>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254D3116-069D-4453-9536-339E80A35F32}"/>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Create a double bubble map to compare playscripts and novels.</a:t>
            </a:r>
          </a:p>
          <a:p>
            <a:r>
              <a:rPr lang="en-GB" sz="2100" dirty="0">
                <a:solidFill>
                  <a:srgbClr val="FF0000"/>
                </a:solidFill>
                <a:latin typeface="Comic Sans MS" panose="030F0702030302020204" pitchFamily="66" charset="0"/>
              </a:rPr>
              <a:t>Which do you think is more effective?</a:t>
            </a:r>
          </a:p>
          <a:p>
            <a:r>
              <a:rPr lang="en-GB" sz="2100" dirty="0">
                <a:solidFill>
                  <a:srgbClr val="FF0000"/>
                </a:solidFill>
                <a:latin typeface="Comic Sans MS" panose="030F0702030302020204" pitchFamily="66" charset="0"/>
              </a:rPr>
              <a:t>Why? </a:t>
            </a:r>
          </a:p>
        </p:txBody>
      </p:sp>
      <p:pic>
        <p:nvPicPr>
          <p:cNvPr id="8194" name="Picture 2" descr="Use thinking maps to update your reading comprehension lessons">
            <a:extLst>
              <a:ext uri="{FF2B5EF4-FFF2-40B4-BE49-F238E27FC236}">
                <a16:creationId xmlns:a16="http://schemas.microsoft.com/office/drawing/2014/main" id="{FC6DF3C0-59CE-43B5-84AD-9181C8A11AB9}"/>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18895" y="2242008"/>
            <a:ext cx="6600825" cy="533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1005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73BF77-6D5B-4EF0-8226-737D2714F8F7}"/>
              </a:ext>
            </a:extLst>
          </p:cNvPr>
          <p:cNvSpPr>
            <a:spLocks noGrp="1"/>
          </p:cNvSpPr>
          <p:nvPr>
            <p:ph type="ctrTitle"/>
          </p:nvPr>
        </p:nvSpPr>
        <p:spPr>
          <a:xfrm>
            <a:off x="546755" y="2404534"/>
            <a:ext cx="9049732" cy="1646302"/>
          </a:xfrm>
        </p:spPr>
        <p:txBody>
          <a:bodyPr/>
          <a:lstStyle/>
          <a:p>
            <a:r>
              <a:rPr lang="en-GB" sz="5300" dirty="0">
                <a:latin typeface="Comic Sans MS" panose="030F0702030302020204" pitchFamily="66" charset="0"/>
              </a:rPr>
              <a:t>Tuesday 2</a:t>
            </a:r>
            <a:r>
              <a:rPr lang="en-GB" sz="5300" baseline="30000" dirty="0">
                <a:latin typeface="Comic Sans MS" panose="030F0702030302020204" pitchFamily="66" charset="0"/>
              </a:rPr>
              <a:t>nd</a:t>
            </a:r>
            <a:r>
              <a:rPr lang="en-GB" sz="5300" dirty="0">
                <a:latin typeface="Comic Sans MS" panose="030F0702030302020204" pitchFamily="66" charset="0"/>
              </a:rPr>
              <a:t> November 2021</a:t>
            </a:r>
          </a:p>
        </p:txBody>
      </p:sp>
      <p:sp>
        <p:nvSpPr>
          <p:cNvPr id="5" name="Subtitle 4">
            <a:extLst>
              <a:ext uri="{FF2B5EF4-FFF2-40B4-BE49-F238E27FC236}">
                <a16:creationId xmlns:a16="http://schemas.microsoft.com/office/drawing/2014/main" id="{01C143F1-5B3A-4C70-8D19-0656B83D1DE9}"/>
              </a:ext>
            </a:extLst>
          </p:cNvPr>
          <p:cNvSpPr>
            <a:spLocks noGrp="1"/>
          </p:cNvSpPr>
          <p:nvPr>
            <p:ph type="subTitle" idx="1"/>
          </p:nvPr>
        </p:nvSpPr>
        <p:spPr>
          <a:xfrm>
            <a:off x="546755" y="4050833"/>
            <a:ext cx="8727248" cy="1646302"/>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C: Playscripts </a:t>
            </a:r>
          </a:p>
        </p:txBody>
      </p:sp>
    </p:spTree>
    <p:extLst>
      <p:ext uri="{BB962C8B-B14F-4D97-AF65-F5344CB8AC3E}">
        <p14:creationId xmlns:p14="http://schemas.microsoft.com/office/powerpoint/2010/main" val="1286714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3D241-E18F-452E-91D8-8E5CF021202D}"/>
              </a:ext>
            </a:extLst>
          </p:cNvPr>
          <p:cNvSpPr>
            <a:spLocks noGrp="1"/>
          </p:cNvSpPr>
          <p:nvPr>
            <p:ph type="title"/>
          </p:nvPr>
        </p:nvSpPr>
        <p:spPr>
          <a:xfrm>
            <a:off x="677334" y="109628"/>
            <a:ext cx="8596668" cy="1320800"/>
          </a:xfrm>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FC7E5271-CB72-4C5D-9273-A9DD839C9EE7}"/>
              </a:ext>
            </a:extLst>
          </p:cNvPr>
          <p:cNvSpPr>
            <a:spLocks noGrp="1"/>
          </p:cNvSpPr>
          <p:nvPr>
            <p:ph idx="1"/>
          </p:nvPr>
        </p:nvSpPr>
        <p:spPr>
          <a:xfrm>
            <a:off x="677334" y="1270000"/>
            <a:ext cx="8596668" cy="3880773"/>
          </a:xfrm>
        </p:spPr>
        <p:txBody>
          <a:bodyPr>
            <a:normAutofit/>
          </a:bodyPr>
          <a:lstStyle/>
          <a:p>
            <a:r>
              <a:rPr lang="en-GB" sz="2100" dirty="0">
                <a:latin typeface="Comic Sans MS" panose="030F0702030302020204" pitchFamily="66" charset="0"/>
              </a:rPr>
              <a:t>What is happening?</a:t>
            </a:r>
          </a:p>
          <a:p>
            <a:r>
              <a:rPr lang="en-GB" sz="2100" dirty="0">
                <a:latin typeface="Comic Sans MS" panose="030F0702030302020204" pitchFamily="66" charset="0"/>
              </a:rPr>
              <a:t>Could anything else be happening?</a:t>
            </a:r>
          </a:p>
          <a:p>
            <a:endParaRPr lang="en-GB" sz="2100" dirty="0">
              <a:latin typeface="Comic Sans MS" panose="030F0702030302020204" pitchFamily="66" charset="0"/>
            </a:endParaRPr>
          </a:p>
        </p:txBody>
      </p:sp>
      <p:pic>
        <p:nvPicPr>
          <p:cNvPr id="4" name="Picture 12">
            <a:extLst>
              <a:ext uri="{FF2B5EF4-FFF2-40B4-BE49-F238E27FC236}">
                <a16:creationId xmlns:a16="http://schemas.microsoft.com/office/drawing/2014/main" id="{31441F3F-B854-4F2C-8F50-B9CCF4F94B1C}"/>
              </a:ext>
            </a:extLst>
          </p:cNvPr>
          <p:cNvPicPr>
            <a:picLocks noChangeAspect="1"/>
          </p:cNvPicPr>
          <p:nvPr/>
        </p:nvPicPr>
        <p:blipFill>
          <a:blip r:embed="rId2">
            <a:extLst>
              <a:ext uri="{28A0092B-C50C-407E-A947-70E740481C1C}">
                <a14:useLocalDpi xmlns:a14="http://schemas.microsoft.com/office/drawing/2010/main" val="0"/>
              </a:ext>
            </a:extLst>
          </a:blip>
          <a:srcRect t="7437" b="13904"/>
          <a:stretch>
            <a:fillRect/>
          </a:stretch>
        </p:blipFill>
        <p:spPr bwMode="auto">
          <a:xfrm>
            <a:off x="805374" y="2671672"/>
            <a:ext cx="7815263" cy="407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6343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E6554-DC37-4953-BAAE-3CD64C590668}"/>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C9557F8-BB4C-490B-95CC-A01DB79A28A0}"/>
              </a:ext>
            </a:extLst>
          </p:cNvPr>
          <p:cNvSpPr>
            <a:spLocks noGrp="1"/>
          </p:cNvSpPr>
          <p:nvPr>
            <p:ph idx="1"/>
          </p:nvPr>
        </p:nvSpPr>
        <p:spPr>
          <a:xfrm>
            <a:off x="677334" y="2160589"/>
            <a:ext cx="3432753" cy="3880773"/>
          </a:xfrm>
        </p:spPr>
        <p:txBody>
          <a:bodyPr>
            <a:normAutofit/>
          </a:bodyPr>
          <a:lstStyle/>
          <a:p>
            <a:r>
              <a:rPr lang="en-GB" sz="2100" dirty="0">
                <a:latin typeface="Comic Sans MS" panose="030F0702030302020204" pitchFamily="66" charset="0"/>
              </a:rPr>
              <a:t>When we explain the meaning of something, this is called an interpretation.</a:t>
            </a:r>
          </a:p>
          <a:p>
            <a:r>
              <a:rPr lang="en-GB" sz="2100" dirty="0">
                <a:latin typeface="Comic Sans MS" panose="030F0702030302020204" pitchFamily="66" charset="0"/>
              </a:rPr>
              <a:t>The meaning we see can differ from person to person due to how the person interprets it. </a:t>
            </a:r>
          </a:p>
        </p:txBody>
      </p:sp>
      <p:pic>
        <p:nvPicPr>
          <p:cNvPr id="9218" name="Picture 2" descr="What You See in This Famous Optical Illusion Could Reveal How Old You Are |  Live Science">
            <a:extLst>
              <a:ext uri="{FF2B5EF4-FFF2-40B4-BE49-F238E27FC236}">
                <a16:creationId xmlns:a16="http://schemas.microsoft.com/office/drawing/2014/main" id="{B3FFCCAA-0DC3-4FDA-BB28-85B40E8123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70273" y="0"/>
            <a:ext cx="49974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8459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DAAD2277-0BE6-4086-BE35-2AC8007EE053}"/>
              </a:ext>
            </a:extLst>
          </p:cNvPr>
          <p:cNvSpPr>
            <a:spLocks noGrp="1"/>
          </p:cNvSpPr>
          <p:nvPr>
            <p:ph type="title"/>
          </p:nvPr>
        </p:nvSpPr>
        <p:spPr>
          <a:xfrm>
            <a:off x="330643" y="193946"/>
            <a:ext cx="8596668" cy="1320800"/>
          </a:xfrm>
        </p:spPr>
        <p:txBody>
          <a:bodyPr>
            <a:normAutofit/>
          </a:bodyPr>
          <a:lstStyle/>
          <a:p>
            <a:pPr eaLnBrk="1" hangingPunct="1">
              <a:defRPr/>
            </a:pPr>
            <a:r>
              <a:rPr lang="en-GB" altLang="en-US" sz="5400" b="0" dirty="0">
                <a:latin typeface="Comic Sans MS" panose="030F0702030302020204" pitchFamily="66" charset="0"/>
              </a:rPr>
              <a:t>Starter</a:t>
            </a:r>
          </a:p>
        </p:txBody>
      </p:sp>
      <p:sp>
        <p:nvSpPr>
          <p:cNvPr id="2" name="Rectangle 5">
            <a:extLst>
              <a:ext uri="{FF2B5EF4-FFF2-40B4-BE49-F238E27FC236}">
                <a16:creationId xmlns:a16="http://schemas.microsoft.com/office/drawing/2014/main" id="{5298671F-0879-4C82-A79E-11E2A4A8AA33}"/>
              </a:ext>
            </a:extLst>
          </p:cNvPr>
          <p:cNvSpPr>
            <a:spLocks noChangeArrowheads="1"/>
          </p:cNvSpPr>
          <p:nvPr/>
        </p:nvSpPr>
        <p:spPr bwMode="auto">
          <a:xfrm>
            <a:off x="467677" y="1195421"/>
            <a:ext cx="86868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2100" dirty="0">
                <a:solidFill>
                  <a:schemeClr val="tx1"/>
                </a:solidFill>
                <a:latin typeface="Comic Sans MS" panose="030F0702030302020204" pitchFamily="66" charset="0"/>
              </a:rPr>
              <a:t>The following recounts, about an event that happened during assembly, are from teachers.</a:t>
            </a:r>
          </a:p>
        </p:txBody>
      </p:sp>
      <p:sp>
        <p:nvSpPr>
          <p:cNvPr id="11271" name="Rectangle 5">
            <a:extLst>
              <a:ext uri="{FF2B5EF4-FFF2-40B4-BE49-F238E27FC236}">
                <a16:creationId xmlns:a16="http://schemas.microsoft.com/office/drawing/2014/main" id="{6ECA18E0-179F-4672-8888-2A3378F46E6E}"/>
              </a:ext>
            </a:extLst>
          </p:cNvPr>
          <p:cNvSpPr>
            <a:spLocks noChangeArrowheads="1"/>
          </p:cNvSpPr>
          <p:nvPr/>
        </p:nvSpPr>
        <p:spPr bwMode="auto">
          <a:xfrm>
            <a:off x="311085" y="2262132"/>
            <a:ext cx="4652132"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1700" b="1" dirty="0">
                <a:solidFill>
                  <a:schemeClr val="tx1"/>
                </a:solidFill>
                <a:latin typeface="Comic Sans MS" panose="030F0702030302020204" pitchFamily="66" charset="0"/>
              </a:rPr>
              <a:t>Teacher A: </a:t>
            </a:r>
            <a:r>
              <a:rPr lang="en-GB" altLang="en-US" sz="1700" dirty="0">
                <a:solidFill>
                  <a:schemeClr val="tx1"/>
                </a:solidFill>
                <a:latin typeface="Comic Sans MS" panose="030F0702030302020204" pitchFamily="66" charset="0"/>
              </a:rPr>
              <a:t>During assembly today Jackson in Year 2 was sad. He stood up in his red trainers and walked over to his teacher. His teacher, Mrs Smith, spoke with him and took him out of the assembly room through the double doors. After speaking, Mrs Smith found out Jackson was sad because he was feeling poorly.</a:t>
            </a:r>
          </a:p>
          <a:p>
            <a:pPr algn="ctr">
              <a:lnSpc>
                <a:spcPct val="100000"/>
              </a:lnSpc>
              <a:spcBef>
                <a:spcPct val="0"/>
              </a:spcBef>
              <a:buFontTx/>
              <a:buNone/>
            </a:pPr>
            <a:endParaRPr lang="en-GB" altLang="en-US" sz="1700" dirty="0">
              <a:solidFill>
                <a:schemeClr val="tx1"/>
              </a:solidFill>
              <a:latin typeface="Comic Sans MS" panose="030F0702030302020204" pitchFamily="66" charset="0"/>
            </a:endParaRPr>
          </a:p>
          <a:p>
            <a:pPr algn="ctr">
              <a:lnSpc>
                <a:spcPct val="100000"/>
              </a:lnSpc>
              <a:spcBef>
                <a:spcPct val="0"/>
              </a:spcBef>
              <a:buFontTx/>
              <a:buNone/>
            </a:pPr>
            <a:r>
              <a:rPr lang="en-GB" altLang="en-US" sz="1700" b="1" dirty="0">
                <a:solidFill>
                  <a:schemeClr val="tx1"/>
                </a:solidFill>
                <a:latin typeface="Comic Sans MS" panose="030F0702030302020204" pitchFamily="66" charset="0"/>
              </a:rPr>
              <a:t>Teacher B: </a:t>
            </a:r>
            <a:r>
              <a:rPr lang="en-GB" altLang="en-US" sz="1700" dirty="0">
                <a:solidFill>
                  <a:schemeClr val="tx1"/>
                </a:solidFill>
                <a:latin typeface="Comic Sans MS" panose="030F0702030302020204" pitchFamily="66" charset="0"/>
              </a:rPr>
              <a:t>In assembly today Jackson from year 2 was feeling sad. He walked to his teacher in his blue trainers. His teacher took him out of the assembly room through a single door. They had a chat and Mrs Smith found out that Jackson was feeling poorly which explained why he was sad. </a:t>
            </a:r>
          </a:p>
        </p:txBody>
      </p:sp>
      <p:grpSp>
        <p:nvGrpSpPr>
          <p:cNvPr id="17" name="Group 16">
            <a:extLst>
              <a:ext uri="{FF2B5EF4-FFF2-40B4-BE49-F238E27FC236}">
                <a16:creationId xmlns:a16="http://schemas.microsoft.com/office/drawing/2014/main" id="{90560E9B-B406-4B01-ADAB-3EDDF41E2DEE}"/>
              </a:ext>
            </a:extLst>
          </p:cNvPr>
          <p:cNvGrpSpPr>
            <a:grpSpLocks/>
          </p:cNvGrpSpPr>
          <p:nvPr/>
        </p:nvGrpSpPr>
        <p:grpSpPr bwMode="auto">
          <a:xfrm>
            <a:off x="6096000" y="1870703"/>
            <a:ext cx="3755288" cy="1869464"/>
            <a:chOff x="4845948" y="1483525"/>
            <a:chExt cx="3677980" cy="1681129"/>
          </a:xfrm>
        </p:grpSpPr>
        <p:pic>
          <p:nvPicPr>
            <p:cNvPr id="11285" name="Picture 10">
              <a:extLst>
                <a:ext uri="{FF2B5EF4-FFF2-40B4-BE49-F238E27FC236}">
                  <a16:creationId xmlns:a16="http://schemas.microsoft.com/office/drawing/2014/main" id="{5C2D9FF4-46EE-4B86-A579-F3ADC37B038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45948" y="1483525"/>
              <a:ext cx="3677980" cy="168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6" name="Rectangle 5">
              <a:extLst>
                <a:ext uri="{FF2B5EF4-FFF2-40B4-BE49-F238E27FC236}">
                  <a16:creationId xmlns:a16="http://schemas.microsoft.com/office/drawing/2014/main" id="{F0858348-450C-4C68-B17A-2E881D58B511}"/>
                </a:ext>
              </a:extLst>
            </p:cNvPr>
            <p:cNvSpPr>
              <a:spLocks noChangeArrowheads="1"/>
            </p:cNvSpPr>
            <p:nvPr/>
          </p:nvSpPr>
          <p:spPr bwMode="auto">
            <a:xfrm>
              <a:off x="5275490" y="1835213"/>
              <a:ext cx="2883097" cy="1077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1600" dirty="0">
                  <a:solidFill>
                    <a:schemeClr val="tx1"/>
                  </a:solidFill>
                  <a:latin typeface="Comic Sans MS" panose="030F0702030302020204" pitchFamily="66" charset="0"/>
                </a:rPr>
                <a:t>In the recounts what parts of the story are important? Which bits in the story are just extra information?</a:t>
              </a:r>
            </a:p>
          </p:txBody>
        </p:sp>
      </p:grpSp>
      <p:grpSp>
        <p:nvGrpSpPr>
          <p:cNvPr id="19" name="Group 18">
            <a:extLst>
              <a:ext uri="{FF2B5EF4-FFF2-40B4-BE49-F238E27FC236}">
                <a16:creationId xmlns:a16="http://schemas.microsoft.com/office/drawing/2014/main" id="{AD1C5F34-75B7-4BDD-A8C8-409648A57F85}"/>
              </a:ext>
            </a:extLst>
          </p:cNvPr>
          <p:cNvGrpSpPr>
            <a:grpSpLocks/>
          </p:cNvGrpSpPr>
          <p:nvPr/>
        </p:nvGrpSpPr>
        <p:grpSpPr bwMode="auto">
          <a:xfrm>
            <a:off x="5448693" y="3716299"/>
            <a:ext cx="2717407" cy="1206374"/>
            <a:chOff x="4300260" y="3492254"/>
            <a:chExt cx="2538447" cy="1043862"/>
          </a:xfrm>
        </p:grpSpPr>
        <p:pic>
          <p:nvPicPr>
            <p:cNvPr id="11283" name="Picture 11">
              <a:extLst>
                <a:ext uri="{FF2B5EF4-FFF2-40B4-BE49-F238E27FC236}">
                  <a16:creationId xmlns:a16="http://schemas.microsoft.com/office/drawing/2014/main" id="{E4CAC9E3-3BB4-432E-8F66-3FBD8CB9EA4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00260" y="3492254"/>
              <a:ext cx="2435932" cy="104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4" name="Rectangle 5">
              <a:extLst>
                <a:ext uri="{FF2B5EF4-FFF2-40B4-BE49-F238E27FC236}">
                  <a16:creationId xmlns:a16="http://schemas.microsoft.com/office/drawing/2014/main" id="{3DCD838C-FCE8-42E1-A7B3-D2F857E83093}"/>
                </a:ext>
              </a:extLst>
            </p:cNvPr>
            <p:cNvSpPr>
              <a:spLocks noChangeArrowheads="1"/>
            </p:cNvSpPr>
            <p:nvPr/>
          </p:nvSpPr>
          <p:spPr bwMode="auto">
            <a:xfrm>
              <a:off x="4845630" y="3650798"/>
              <a:ext cx="1993077" cy="83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1600" dirty="0">
                  <a:solidFill>
                    <a:schemeClr val="tx1"/>
                  </a:solidFill>
                  <a:latin typeface="Comic Sans MS" panose="030F0702030302020204" pitchFamily="66" charset="0"/>
                </a:rPr>
                <a:t>What are the differences in the story? </a:t>
              </a:r>
            </a:p>
          </p:txBody>
        </p:sp>
      </p:grpSp>
      <p:grpSp>
        <p:nvGrpSpPr>
          <p:cNvPr id="21" name="Group 20">
            <a:extLst>
              <a:ext uri="{FF2B5EF4-FFF2-40B4-BE49-F238E27FC236}">
                <a16:creationId xmlns:a16="http://schemas.microsoft.com/office/drawing/2014/main" id="{C36EEC94-09AB-47EF-918D-0F81CBA54E6F}"/>
              </a:ext>
            </a:extLst>
          </p:cNvPr>
          <p:cNvGrpSpPr>
            <a:grpSpLocks/>
          </p:cNvGrpSpPr>
          <p:nvPr/>
        </p:nvGrpSpPr>
        <p:grpSpPr bwMode="auto">
          <a:xfrm>
            <a:off x="8126414" y="3840180"/>
            <a:ext cx="2102776" cy="1295220"/>
            <a:chOff x="6799564" y="3657040"/>
            <a:chExt cx="1692584" cy="1091217"/>
          </a:xfrm>
        </p:grpSpPr>
        <p:pic>
          <p:nvPicPr>
            <p:cNvPr id="11281" name="Picture 13">
              <a:extLst>
                <a:ext uri="{FF2B5EF4-FFF2-40B4-BE49-F238E27FC236}">
                  <a16:creationId xmlns:a16="http://schemas.microsoft.com/office/drawing/2014/main" id="{E4B1474B-1E0D-45E3-AA66-5229D99FB63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flipH="1">
              <a:off x="6914779" y="3657040"/>
              <a:ext cx="1577369" cy="109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2" name="Rectangle 5">
              <a:extLst>
                <a:ext uri="{FF2B5EF4-FFF2-40B4-BE49-F238E27FC236}">
                  <a16:creationId xmlns:a16="http://schemas.microsoft.com/office/drawing/2014/main" id="{841D954D-C76B-4A47-A287-F3F177BD20B4}"/>
                </a:ext>
              </a:extLst>
            </p:cNvPr>
            <p:cNvSpPr>
              <a:spLocks noChangeArrowheads="1"/>
            </p:cNvSpPr>
            <p:nvPr/>
          </p:nvSpPr>
          <p:spPr bwMode="auto">
            <a:xfrm>
              <a:off x="6799564" y="3836088"/>
              <a:ext cx="1633707" cy="831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1600" dirty="0">
                  <a:solidFill>
                    <a:schemeClr val="tx1"/>
                  </a:solidFill>
                  <a:latin typeface="Comic Sans MS" panose="030F0702030302020204" pitchFamily="66" charset="0"/>
                </a:rPr>
                <a:t>Do these differences matter? </a:t>
              </a:r>
            </a:p>
          </p:txBody>
        </p:sp>
      </p:grpSp>
      <p:grpSp>
        <p:nvGrpSpPr>
          <p:cNvPr id="23" name="Group 22">
            <a:extLst>
              <a:ext uri="{FF2B5EF4-FFF2-40B4-BE49-F238E27FC236}">
                <a16:creationId xmlns:a16="http://schemas.microsoft.com/office/drawing/2014/main" id="{5E2DF443-A364-4A83-AB5A-2F501093D800}"/>
              </a:ext>
            </a:extLst>
          </p:cNvPr>
          <p:cNvGrpSpPr>
            <a:grpSpLocks/>
          </p:cNvGrpSpPr>
          <p:nvPr/>
        </p:nvGrpSpPr>
        <p:grpSpPr bwMode="auto">
          <a:xfrm>
            <a:off x="6759576" y="5044910"/>
            <a:ext cx="3469614" cy="1679525"/>
            <a:chOff x="5431853" y="4658109"/>
            <a:chExt cx="2938046" cy="1414132"/>
          </a:xfrm>
        </p:grpSpPr>
        <p:pic>
          <p:nvPicPr>
            <p:cNvPr id="11279" name="Picture 14">
              <a:extLst>
                <a:ext uri="{FF2B5EF4-FFF2-40B4-BE49-F238E27FC236}">
                  <a16:creationId xmlns:a16="http://schemas.microsoft.com/office/drawing/2014/main" id="{2319A708-8668-450A-BD5C-C11D56FF447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flipH="1">
              <a:off x="5431853" y="4658109"/>
              <a:ext cx="2938046" cy="1259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0" name="Rectangle 5">
              <a:extLst>
                <a:ext uri="{FF2B5EF4-FFF2-40B4-BE49-F238E27FC236}">
                  <a16:creationId xmlns:a16="http://schemas.microsoft.com/office/drawing/2014/main" id="{5FF88C38-BEF4-4772-9FCF-D7DEC0768785}"/>
                </a:ext>
              </a:extLst>
            </p:cNvPr>
            <p:cNvSpPr>
              <a:spLocks noChangeArrowheads="1"/>
            </p:cNvSpPr>
            <p:nvPr/>
          </p:nvSpPr>
          <p:spPr bwMode="auto">
            <a:xfrm>
              <a:off x="5562443" y="4994901"/>
              <a:ext cx="2171580" cy="1077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buFontTx/>
                <a:buNone/>
              </a:pPr>
              <a:r>
                <a:rPr lang="en-GB" altLang="en-US" sz="1600" dirty="0">
                  <a:solidFill>
                    <a:schemeClr val="tx1"/>
                  </a:solidFill>
                  <a:latin typeface="Comic Sans MS" panose="030F0702030302020204" pitchFamily="66" charset="0"/>
                </a:rPr>
                <a:t>Do the differences change the key message in the story?</a:t>
              </a:r>
            </a:p>
          </p:txBody>
        </p:sp>
      </p:grpSp>
      <p:grpSp>
        <p:nvGrpSpPr>
          <p:cNvPr id="11276" name="Group 6">
            <a:extLst>
              <a:ext uri="{FF2B5EF4-FFF2-40B4-BE49-F238E27FC236}">
                <a16:creationId xmlns:a16="http://schemas.microsoft.com/office/drawing/2014/main" id="{240A9DAF-3202-41DB-B746-405C23140C92}"/>
              </a:ext>
            </a:extLst>
          </p:cNvPr>
          <p:cNvGrpSpPr>
            <a:grpSpLocks/>
          </p:cNvGrpSpPr>
          <p:nvPr/>
        </p:nvGrpSpPr>
        <p:grpSpPr bwMode="auto">
          <a:xfrm>
            <a:off x="4970464" y="5229339"/>
            <a:ext cx="1789112" cy="1546225"/>
            <a:chOff x="2560156" y="0"/>
            <a:chExt cx="7935876" cy="6858000"/>
          </a:xfrm>
        </p:grpSpPr>
        <p:pic>
          <p:nvPicPr>
            <p:cNvPr id="11277" name="Picture 2">
              <a:extLst>
                <a:ext uri="{FF2B5EF4-FFF2-40B4-BE49-F238E27FC236}">
                  <a16:creationId xmlns:a16="http://schemas.microsoft.com/office/drawing/2014/main" id="{C4725ADA-CC5A-4BEE-8A04-F0BCDF174C05}"/>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560156" y="0"/>
              <a:ext cx="40236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8" name="Picture 5">
              <a:extLst>
                <a:ext uri="{FF2B5EF4-FFF2-40B4-BE49-F238E27FC236}">
                  <a16:creationId xmlns:a16="http://schemas.microsoft.com/office/drawing/2014/main" id="{205BFEBC-0C82-44A0-A812-8446084AB73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05356" y="0"/>
              <a:ext cx="449067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642BDE9-28F0-407B-B9F6-9154C397B424}"/>
              </a:ext>
            </a:extLst>
          </p:cNvPr>
          <p:cNvSpPr>
            <a:spLocks noGrp="1"/>
          </p:cNvSpPr>
          <p:nvPr>
            <p:ph type="title"/>
          </p:nvPr>
        </p:nvSpPr>
        <p:spPr>
          <a:xfrm>
            <a:off x="356823" y="243683"/>
            <a:ext cx="8596668" cy="1320800"/>
          </a:xfrm>
        </p:spPr>
        <p:txBody>
          <a:bodyPr>
            <a:normAutofit fontScale="90000"/>
          </a:bodyPr>
          <a:lstStyle/>
          <a:p>
            <a:r>
              <a:rPr lang="en-GB" sz="4400" dirty="0">
                <a:latin typeface="Comic Sans MS" panose="030F0702030302020204" pitchFamily="66" charset="0"/>
              </a:rPr>
              <a:t>The Elephant and the Blind Men (Buddhism)</a:t>
            </a:r>
          </a:p>
        </p:txBody>
      </p:sp>
      <p:sp>
        <p:nvSpPr>
          <p:cNvPr id="4" name="Content Placeholder 3">
            <a:extLst>
              <a:ext uri="{FF2B5EF4-FFF2-40B4-BE49-F238E27FC236}">
                <a16:creationId xmlns:a16="http://schemas.microsoft.com/office/drawing/2014/main" id="{F63871C3-D4D9-497B-82C8-875B5DF162C7}"/>
              </a:ext>
            </a:extLst>
          </p:cNvPr>
          <p:cNvSpPr>
            <a:spLocks noGrp="1"/>
          </p:cNvSpPr>
          <p:nvPr>
            <p:ph idx="1"/>
          </p:nvPr>
        </p:nvSpPr>
        <p:spPr>
          <a:xfrm>
            <a:off x="356823" y="1677526"/>
            <a:ext cx="8596668" cy="3880773"/>
          </a:xfrm>
        </p:spPr>
        <p:txBody>
          <a:bodyPr>
            <a:normAutofit/>
          </a:bodyPr>
          <a:lstStyle/>
          <a:p>
            <a:r>
              <a:rPr lang="en-US" sz="2100" u="sng" dirty="0">
                <a:latin typeface="Comic Sans MS" panose="030F0702030302020204" pitchFamily="66" charset="0"/>
                <a:hlinkClick r:id="rId2"/>
              </a:rPr>
              <a:t>https://www.peacecorps.gov/educators/resources/story-blind-men-and-elephant/</a:t>
            </a:r>
            <a:r>
              <a:rPr lang="en-US" sz="2100" dirty="0">
                <a:latin typeface="Comic Sans MS" panose="030F0702030302020204" pitchFamily="66" charset="0"/>
              </a:rPr>
              <a:t> </a:t>
            </a:r>
          </a:p>
          <a:p>
            <a:endParaRPr lang="en-US" sz="2100" dirty="0">
              <a:latin typeface="Comic Sans MS" panose="030F0702030302020204" pitchFamily="66" charset="0"/>
            </a:endParaRPr>
          </a:p>
          <a:p>
            <a:r>
              <a:rPr lang="en-US" sz="2100" dirty="0">
                <a:latin typeface="Comic Sans MS" panose="030F0702030302020204" pitchFamily="66" charset="0"/>
              </a:rPr>
              <a:t>What does this story suggest to us?</a:t>
            </a:r>
            <a:endParaRPr lang="en-GB" sz="2100" dirty="0">
              <a:latin typeface="Comic Sans MS" panose="030F0702030302020204" pitchFamily="66" charset="0"/>
            </a:endParaRPr>
          </a:p>
        </p:txBody>
      </p:sp>
      <p:pic>
        <p:nvPicPr>
          <p:cNvPr id="11" name="Picture 1">
            <a:extLst>
              <a:ext uri="{FF2B5EF4-FFF2-40B4-BE49-F238E27FC236}">
                <a16:creationId xmlns:a16="http://schemas.microsoft.com/office/drawing/2014/main" id="{BEE74C0F-AD57-4CF4-BBAB-F4A79EDBD332}"/>
              </a:ext>
            </a:extLst>
          </p:cNvPr>
          <p:cNvPicPr>
            <a:picLocks noChangeAspect="1"/>
          </p:cNvPicPr>
          <p:nvPr/>
        </p:nvPicPr>
        <p:blipFill>
          <a:blip r:embed="rId3">
            <a:extLst>
              <a:ext uri="{28A0092B-C50C-407E-A947-70E740481C1C}">
                <a14:useLocalDpi xmlns:a14="http://schemas.microsoft.com/office/drawing/2010/main" val="0"/>
              </a:ext>
            </a:extLst>
          </a:blip>
          <a:srcRect b="29651"/>
          <a:stretch>
            <a:fillRect/>
          </a:stretch>
        </p:blipFill>
        <p:spPr bwMode="auto">
          <a:xfrm>
            <a:off x="3259662" y="3857625"/>
            <a:ext cx="3617913" cy="300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id="{28FD34F0-D2E0-4462-81E2-67FC278FEBB9}"/>
              </a:ext>
            </a:extLst>
          </p:cNvPr>
          <p:cNvSpPr>
            <a:spLocks noChangeArrowheads="1"/>
          </p:cNvSpPr>
          <p:nvPr/>
        </p:nvSpPr>
        <p:spPr bwMode="auto">
          <a:xfrm>
            <a:off x="824089" y="3713556"/>
            <a:ext cx="18780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spcAft>
                <a:spcPts val="1200"/>
              </a:spcAft>
              <a:buFontTx/>
              <a:buNone/>
            </a:pPr>
            <a:r>
              <a:rPr lang="en-GB" altLang="en-US" sz="1600" dirty="0">
                <a:solidFill>
                  <a:schemeClr val="tx1"/>
                </a:solidFill>
                <a:latin typeface="Comic Sans MS" panose="030F0702030302020204" pitchFamily="66" charset="0"/>
              </a:rPr>
              <a:t>Would the information be accurate? </a:t>
            </a:r>
          </a:p>
        </p:txBody>
      </p:sp>
      <p:sp>
        <p:nvSpPr>
          <p:cNvPr id="13" name="Rectangle 12">
            <a:extLst>
              <a:ext uri="{FF2B5EF4-FFF2-40B4-BE49-F238E27FC236}">
                <a16:creationId xmlns:a16="http://schemas.microsoft.com/office/drawing/2014/main" id="{39F02DED-02A0-41CC-8084-4AF2600D2346}"/>
              </a:ext>
            </a:extLst>
          </p:cNvPr>
          <p:cNvSpPr>
            <a:spLocks noChangeArrowheads="1"/>
          </p:cNvSpPr>
          <p:nvPr/>
        </p:nvSpPr>
        <p:spPr bwMode="auto">
          <a:xfrm>
            <a:off x="264457" y="5558299"/>
            <a:ext cx="299727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spcAft>
                <a:spcPts val="1200"/>
              </a:spcAft>
              <a:buFontTx/>
              <a:buNone/>
            </a:pPr>
            <a:r>
              <a:rPr lang="en-GB" altLang="en-US" sz="1600" dirty="0">
                <a:solidFill>
                  <a:schemeClr val="tx1"/>
                </a:solidFill>
                <a:latin typeface="Comic Sans MS" panose="030F0702030302020204" pitchFamily="66" charset="0"/>
              </a:rPr>
              <a:t>If you only listened to </a:t>
            </a:r>
            <a:r>
              <a:rPr lang="en-GB" altLang="en-US" sz="1600" b="1" dirty="0">
                <a:solidFill>
                  <a:schemeClr val="tx1"/>
                </a:solidFill>
                <a:latin typeface="Comic Sans MS" panose="030F0702030302020204" pitchFamily="66" charset="0"/>
              </a:rPr>
              <a:t>one</a:t>
            </a:r>
            <a:r>
              <a:rPr lang="en-GB" altLang="en-US" sz="1600" dirty="0">
                <a:solidFill>
                  <a:schemeClr val="tx1"/>
                </a:solidFill>
                <a:latin typeface="Comic Sans MS" panose="030F0702030302020204" pitchFamily="66" charset="0"/>
              </a:rPr>
              <a:t> of the blind men’s descriptions of the elephant how much information would you get? </a:t>
            </a:r>
          </a:p>
        </p:txBody>
      </p:sp>
      <p:sp>
        <p:nvSpPr>
          <p:cNvPr id="14" name="Rectangle 13">
            <a:extLst>
              <a:ext uri="{FF2B5EF4-FFF2-40B4-BE49-F238E27FC236}">
                <a16:creationId xmlns:a16="http://schemas.microsoft.com/office/drawing/2014/main" id="{AC160F02-E29E-47F8-A578-D8288A8BDF59}"/>
              </a:ext>
            </a:extLst>
          </p:cNvPr>
          <p:cNvSpPr>
            <a:spLocks noChangeArrowheads="1"/>
          </p:cNvSpPr>
          <p:nvPr/>
        </p:nvSpPr>
        <p:spPr bwMode="auto">
          <a:xfrm>
            <a:off x="7435136" y="5671342"/>
            <a:ext cx="15890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spcAft>
                <a:spcPts val="1200"/>
              </a:spcAft>
              <a:buFontTx/>
              <a:buNone/>
            </a:pPr>
            <a:r>
              <a:rPr lang="en-GB" altLang="en-US" sz="1600" dirty="0">
                <a:solidFill>
                  <a:schemeClr val="tx1"/>
                </a:solidFill>
                <a:latin typeface="Comic Sans MS" panose="030F0702030302020204" pitchFamily="66" charset="0"/>
              </a:rPr>
              <a:t>How could you get the best description? </a:t>
            </a:r>
          </a:p>
        </p:txBody>
      </p:sp>
      <p:sp>
        <p:nvSpPr>
          <p:cNvPr id="15" name="Rectangle 14">
            <a:extLst>
              <a:ext uri="{FF2B5EF4-FFF2-40B4-BE49-F238E27FC236}">
                <a16:creationId xmlns:a16="http://schemas.microsoft.com/office/drawing/2014/main" id="{5B089B3A-9548-4220-B460-93D70B33AD47}"/>
              </a:ext>
            </a:extLst>
          </p:cNvPr>
          <p:cNvSpPr>
            <a:spLocks noChangeArrowheads="1"/>
          </p:cNvSpPr>
          <p:nvPr/>
        </p:nvSpPr>
        <p:spPr bwMode="auto">
          <a:xfrm>
            <a:off x="7562222" y="3544279"/>
            <a:ext cx="16700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anose="020B0604020202020204" charset="0"/>
                <a:cs typeface="Twinkl" panose="020B060402020202020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cs typeface="Twinkl" panose="020B060402020202020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cs typeface="Twinkl" panose="020B060402020202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cs typeface="Twinkl" panose="020B0604020202020204" charset="0"/>
              </a:defRPr>
            </a:lvl9pPr>
          </a:lstStyle>
          <a:p>
            <a:pPr algn="ctr">
              <a:lnSpc>
                <a:spcPct val="100000"/>
              </a:lnSpc>
              <a:spcBef>
                <a:spcPct val="0"/>
              </a:spcBef>
              <a:spcAft>
                <a:spcPts val="1200"/>
              </a:spcAft>
              <a:buFontTx/>
              <a:buNone/>
            </a:pPr>
            <a:r>
              <a:rPr lang="en-GB" altLang="en-US" sz="1600" dirty="0">
                <a:solidFill>
                  <a:schemeClr val="tx1"/>
                </a:solidFill>
                <a:latin typeface="Comic Sans MS" panose="030F0702030302020204" pitchFamily="66" charset="0"/>
              </a:rPr>
              <a:t>Would it give a clear picture?</a:t>
            </a:r>
          </a:p>
        </p:txBody>
      </p:sp>
    </p:spTree>
    <p:extLst>
      <p:ext uri="{BB962C8B-B14F-4D97-AF65-F5344CB8AC3E}">
        <p14:creationId xmlns:p14="http://schemas.microsoft.com/office/powerpoint/2010/main" val="4150844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Effect transition="in" filter="fade">
                                      <p:cBhvr>
                                        <p:cTn id="17" dur="500"/>
                                        <p:tgtEl>
                                          <p:spTgt spid="1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xEl>
                                              <p:pRg st="0" end="0"/>
                                            </p:txEl>
                                          </p:spTgt>
                                        </p:tgtEl>
                                        <p:attrNameLst>
                                          <p:attrName>style.visibility</p:attrName>
                                        </p:attrNameLst>
                                      </p:cBhvr>
                                      <p:to>
                                        <p:strVal val="visible"/>
                                      </p:to>
                                    </p:set>
                                    <p:animEffect transition="in" filter="fade">
                                      <p:cBhvr>
                                        <p:cTn id="22"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3" grpId="0" build="p"/>
      <p:bldP spid="14" grpId="0" build="p"/>
      <p:bldP spid="15"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3F5334-F7E0-490D-B5CC-072190613B4D}"/>
              </a:ext>
            </a:extLst>
          </p:cNvPr>
          <p:cNvSpPr>
            <a:spLocks noGrp="1"/>
          </p:cNvSpPr>
          <p:nvPr>
            <p:ph idx="1"/>
          </p:nvPr>
        </p:nvSpPr>
        <p:spPr>
          <a:xfrm>
            <a:off x="253128" y="275228"/>
            <a:ext cx="9079408" cy="3880773"/>
          </a:xfrm>
        </p:spPr>
        <p:txBody>
          <a:bodyPr>
            <a:normAutofit/>
          </a:bodyPr>
          <a:lstStyle/>
          <a:p>
            <a:r>
              <a:rPr lang="en-GB" sz="2100" dirty="0">
                <a:latin typeface="Comic Sans MS" panose="030F0702030302020204" pitchFamily="66" charset="0"/>
              </a:rPr>
              <a:t>We are going to be writing playscripts about the Christmas story!</a:t>
            </a:r>
          </a:p>
          <a:p>
            <a:endParaRPr lang="en-GB" sz="2100" dirty="0">
              <a:latin typeface="Comic Sans MS" panose="030F0702030302020204" pitchFamily="66" charset="0"/>
            </a:endParaRPr>
          </a:p>
          <a:p>
            <a:r>
              <a:rPr lang="en-GB" sz="2100" dirty="0">
                <a:latin typeface="Comic Sans MS" panose="030F0702030302020204" pitchFamily="66" charset="0"/>
              </a:rPr>
              <a:t>Can you identify the key characters?</a:t>
            </a:r>
          </a:p>
        </p:txBody>
      </p:sp>
      <p:pic>
        <p:nvPicPr>
          <p:cNvPr id="10244" name="Picture 4" descr="Amazon.com: Floralby Religion Jesus Nativity Round Diamond Painting Kits  Full Drill DIY Rhinestone Pasted Picture Embroidery Cross Stitch Arts Craft">
            <a:extLst>
              <a:ext uri="{FF2B5EF4-FFF2-40B4-BE49-F238E27FC236}">
                <a16:creationId xmlns:a16="http://schemas.microsoft.com/office/drawing/2014/main" id="{00C45759-8C7D-4BE3-970D-BA7D4008D7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5277" y="1590460"/>
            <a:ext cx="7784772" cy="5267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0284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5F756-2BD3-4EC8-9FB7-E5A6C313270A}"/>
              </a:ext>
            </a:extLst>
          </p:cNvPr>
          <p:cNvSpPr>
            <a:spLocks noGrp="1"/>
          </p:cNvSpPr>
          <p:nvPr>
            <p:ph type="title"/>
          </p:nvPr>
        </p:nvSpPr>
        <p:spPr>
          <a:xfrm>
            <a:off x="271982" y="223101"/>
            <a:ext cx="8596668" cy="1320800"/>
          </a:xfrm>
        </p:spPr>
        <p:txBody>
          <a:bodyPr>
            <a:normAutofit/>
          </a:bodyPr>
          <a:lstStyle/>
          <a:p>
            <a:r>
              <a:rPr lang="en-GB" sz="5400" dirty="0">
                <a:latin typeface="Comic Sans MS" panose="030F0702030302020204" pitchFamily="66" charset="0"/>
              </a:rPr>
              <a:t>Matthew 1: 18-25 </a:t>
            </a:r>
          </a:p>
        </p:txBody>
      </p:sp>
      <p:sp>
        <p:nvSpPr>
          <p:cNvPr id="3" name="Content Placeholder 2">
            <a:extLst>
              <a:ext uri="{FF2B5EF4-FFF2-40B4-BE49-F238E27FC236}">
                <a16:creationId xmlns:a16="http://schemas.microsoft.com/office/drawing/2014/main" id="{853EFBA4-E7E6-45E1-BED7-8897707D10F2}"/>
              </a:ext>
            </a:extLst>
          </p:cNvPr>
          <p:cNvSpPr>
            <a:spLocks noGrp="1"/>
          </p:cNvSpPr>
          <p:nvPr>
            <p:ph idx="1"/>
          </p:nvPr>
        </p:nvSpPr>
        <p:spPr>
          <a:xfrm>
            <a:off x="356822" y="1378165"/>
            <a:ext cx="9003993" cy="5479835"/>
          </a:xfrm>
        </p:spPr>
        <p:txBody>
          <a:bodyPr>
            <a:noAutofit/>
          </a:bodyPr>
          <a:lstStyle/>
          <a:p>
            <a:pPr marL="0" indent="0">
              <a:buNone/>
            </a:pPr>
            <a:r>
              <a:rPr lang="en-GB" b="1" dirty="0">
                <a:latin typeface="Comic Sans MS" panose="030F0702030302020204" pitchFamily="66" charset="0"/>
              </a:rPr>
              <a:t>Joseph Accepts Jesus as His Son</a:t>
            </a:r>
            <a:endParaRPr lang="en-GB" dirty="0">
              <a:latin typeface="Comic Sans MS" panose="030F0702030302020204" pitchFamily="66" charset="0"/>
            </a:endParaRPr>
          </a:p>
          <a:p>
            <a:pPr marL="0" indent="0">
              <a:buNone/>
            </a:pPr>
            <a:r>
              <a:rPr lang="en-GB" dirty="0">
                <a:latin typeface="Comic Sans MS" panose="030F0702030302020204" pitchFamily="66" charset="0"/>
              </a:rPr>
              <a:t>This is how the birth of Jesus the Messiah came about: His mother Mary was pledged to be married to Joseph, but before they came together, she was found to be pregnant through the Holy Spirit. Because Joseph her husband was faithful to the law, and yet did not want to expose her to public disgrace, he had in mind to divorce her quietly.</a:t>
            </a:r>
          </a:p>
          <a:p>
            <a:pPr marL="0" indent="0">
              <a:buNone/>
            </a:pPr>
            <a:r>
              <a:rPr lang="en-GB" dirty="0">
                <a:latin typeface="Comic Sans MS" panose="030F0702030302020204" pitchFamily="66" charset="0"/>
              </a:rPr>
              <a:t>But after he had considered this, an angel of the Lord appeared to him in a dream and said, “Joseph son of David, do not be afraid to take Mary home as your wife, because what is conceived in her is from the Holy Spirit.</a:t>
            </a:r>
            <a:r>
              <a:rPr lang="en-GB" baseline="30000" dirty="0">
                <a:latin typeface="Comic Sans MS" panose="030F0702030302020204" pitchFamily="66" charset="0"/>
              </a:rPr>
              <a:t> </a:t>
            </a:r>
            <a:r>
              <a:rPr lang="en-GB" dirty="0">
                <a:latin typeface="Comic Sans MS" panose="030F0702030302020204" pitchFamily="66" charset="0"/>
              </a:rPr>
              <a:t>She will give birth to a son, and you are to give him the name Jesus,</a:t>
            </a:r>
            <a:r>
              <a:rPr lang="en-GB" baseline="30000" dirty="0">
                <a:latin typeface="Comic Sans MS" panose="030F0702030302020204" pitchFamily="66" charset="0"/>
              </a:rPr>
              <a:t> </a:t>
            </a:r>
            <a:r>
              <a:rPr lang="en-GB" dirty="0">
                <a:latin typeface="Comic Sans MS" panose="030F0702030302020204" pitchFamily="66" charset="0"/>
              </a:rPr>
              <a:t>because he will save his people from their sins.”</a:t>
            </a:r>
          </a:p>
          <a:p>
            <a:pPr marL="0" indent="0">
              <a:buNone/>
            </a:pPr>
            <a:r>
              <a:rPr lang="en-GB" dirty="0">
                <a:latin typeface="Comic Sans MS" panose="030F0702030302020204" pitchFamily="66" charset="0"/>
              </a:rPr>
              <a:t>All this took place to fulfil what the Lord had said through the prophet: “The virgin will conceive and give birth to a son, and they will call him Immanuel” (which means “God with us”).</a:t>
            </a:r>
          </a:p>
          <a:p>
            <a:pPr marL="0" indent="0">
              <a:buNone/>
            </a:pPr>
            <a:r>
              <a:rPr lang="en-GB" dirty="0">
                <a:latin typeface="Comic Sans MS" panose="030F0702030302020204" pitchFamily="66" charset="0"/>
              </a:rPr>
              <a:t>When Joseph woke up, he did what the angel of the Lord had commanded him and took Mary home as his wife. But he did not consummate their marriage until she gave birth to a son. And he gave him the name Jesus.</a:t>
            </a:r>
          </a:p>
          <a:p>
            <a:endParaRPr lang="en-GB" dirty="0">
              <a:latin typeface="Comic Sans MS" panose="030F0702030302020204" pitchFamily="66" charset="0"/>
            </a:endParaRPr>
          </a:p>
        </p:txBody>
      </p:sp>
    </p:spTree>
    <p:extLst>
      <p:ext uri="{BB962C8B-B14F-4D97-AF65-F5344CB8AC3E}">
        <p14:creationId xmlns:p14="http://schemas.microsoft.com/office/powerpoint/2010/main" val="6469467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E0067-986A-4F0B-9048-999361072CE9}"/>
              </a:ext>
            </a:extLst>
          </p:cNvPr>
          <p:cNvSpPr>
            <a:spLocks noGrp="1"/>
          </p:cNvSpPr>
          <p:nvPr>
            <p:ph type="title"/>
          </p:nvPr>
        </p:nvSpPr>
        <p:spPr>
          <a:xfrm>
            <a:off x="290835" y="251381"/>
            <a:ext cx="8596668" cy="1320800"/>
          </a:xfrm>
        </p:spPr>
        <p:txBody>
          <a:bodyPr>
            <a:normAutofit/>
          </a:bodyPr>
          <a:lstStyle/>
          <a:p>
            <a:r>
              <a:rPr lang="en-GB" sz="5400" dirty="0">
                <a:latin typeface="Comic Sans MS" panose="030F0702030302020204" pitchFamily="66" charset="0"/>
              </a:rPr>
              <a:t>Matthew 2: 1-12</a:t>
            </a:r>
          </a:p>
        </p:txBody>
      </p:sp>
      <p:sp>
        <p:nvSpPr>
          <p:cNvPr id="3" name="Content Placeholder 2">
            <a:extLst>
              <a:ext uri="{FF2B5EF4-FFF2-40B4-BE49-F238E27FC236}">
                <a16:creationId xmlns:a16="http://schemas.microsoft.com/office/drawing/2014/main" id="{CFC65FA7-AD9A-47C8-85A3-65CB98F630F2}"/>
              </a:ext>
            </a:extLst>
          </p:cNvPr>
          <p:cNvSpPr>
            <a:spLocks noGrp="1"/>
          </p:cNvSpPr>
          <p:nvPr>
            <p:ph idx="1"/>
          </p:nvPr>
        </p:nvSpPr>
        <p:spPr>
          <a:xfrm>
            <a:off x="424206" y="1282045"/>
            <a:ext cx="8908330" cy="5575955"/>
          </a:xfrm>
        </p:spPr>
        <p:txBody>
          <a:bodyPr>
            <a:noAutofit/>
          </a:bodyPr>
          <a:lstStyle/>
          <a:p>
            <a:pPr marL="0" indent="0">
              <a:buNone/>
            </a:pPr>
            <a:r>
              <a:rPr lang="en-GB" sz="1600" dirty="0">
                <a:latin typeface="Comic Sans MS" panose="030F0702030302020204" pitchFamily="66" charset="0"/>
              </a:rPr>
              <a:t>After Jesus was born in Bethlehem in Judea, during the time of King Herod, Magi from the east came to Jerusalem and asked, “Where is the one who has been born king of the Jews? We saw his star when it rose and have come to worship him.”</a:t>
            </a:r>
          </a:p>
          <a:p>
            <a:pPr marL="0" indent="0">
              <a:buNone/>
            </a:pPr>
            <a:r>
              <a:rPr lang="en-GB" sz="1600" dirty="0">
                <a:latin typeface="Comic Sans MS" panose="030F0702030302020204" pitchFamily="66" charset="0"/>
              </a:rPr>
              <a:t>When King Herod heard this he was disturbed, and all Jerusalem with him. When he had called together all the people’s chief priests and teachers of the law, he asked them where the Messiah was to be born. “In Bethlehem in Judea,” they replied, “for this is what the prophet has written:</a:t>
            </a:r>
          </a:p>
          <a:p>
            <a:pPr marL="0" indent="0">
              <a:buNone/>
            </a:pPr>
            <a:r>
              <a:rPr lang="en-GB" sz="1600" dirty="0">
                <a:latin typeface="Comic Sans MS" panose="030F0702030302020204" pitchFamily="66" charset="0"/>
              </a:rPr>
              <a:t>“‘But you, Bethlehem, in the land of Judah,</a:t>
            </a:r>
            <a:br>
              <a:rPr lang="en-GB" sz="1600" dirty="0">
                <a:latin typeface="Comic Sans MS" panose="030F0702030302020204" pitchFamily="66" charset="0"/>
              </a:rPr>
            </a:br>
            <a:r>
              <a:rPr lang="en-GB" sz="1600" dirty="0">
                <a:latin typeface="Comic Sans MS" panose="030F0702030302020204" pitchFamily="66" charset="0"/>
              </a:rPr>
              <a:t>are by no means least among the rulers of Judah;</a:t>
            </a:r>
            <a:br>
              <a:rPr lang="en-GB" sz="1600" dirty="0">
                <a:latin typeface="Comic Sans MS" panose="030F0702030302020204" pitchFamily="66" charset="0"/>
              </a:rPr>
            </a:br>
            <a:r>
              <a:rPr lang="en-GB" sz="1600" dirty="0">
                <a:latin typeface="Comic Sans MS" panose="030F0702030302020204" pitchFamily="66" charset="0"/>
              </a:rPr>
              <a:t>for out of you will come a ruler</a:t>
            </a:r>
            <a:br>
              <a:rPr lang="en-GB" sz="1600" dirty="0">
                <a:latin typeface="Comic Sans MS" panose="030F0702030302020204" pitchFamily="66" charset="0"/>
              </a:rPr>
            </a:br>
            <a:r>
              <a:rPr lang="en-GB" sz="1600" dirty="0">
                <a:latin typeface="Comic Sans MS" panose="030F0702030302020204" pitchFamily="66" charset="0"/>
              </a:rPr>
              <a:t>who will shepherd my people Israel.’”</a:t>
            </a:r>
          </a:p>
          <a:p>
            <a:pPr marL="0" indent="0">
              <a:buNone/>
            </a:pPr>
            <a:r>
              <a:rPr lang="en-GB" sz="1600" dirty="0">
                <a:latin typeface="Comic Sans MS" panose="030F0702030302020204" pitchFamily="66" charset="0"/>
              </a:rPr>
              <a:t>Then Herod called the Magi secretly and found out from them the exact time the star had appeared. He sent them to Bethlehem and said, “Go and search carefully for the child. As soon as you find him, report to me, so that I too may go and worship him.”</a:t>
            </a:r>
          </a:p>
          <a:p>
            <a:pPr marL="0" indent="0">
              <a:buNone/>
            </a:pPr>
            <a:r>
              <a:rPr lang="en-GB" sz="1600" dirty="0">
                <a:latin typeface="Comic Sans MS" panose="030F0702030302020204" pitchFamily="66" charset="0"/>
              </a:rPr>
              <a:t>After they had heard the king, they went on their way, and the star they had seen when it rose went ahead of them until it stopped over the place where the child was. When they saw the star, they were overjoyed. On coming to the house, they saw the child with his mother Mary, and they bowed down and worshiped him. Then they opened their treasures and presented him with gifts of gold, frankincense and myrrh. And having been warned in a dream not to go back to Herod, they returned to their country by another route.</a:t>
            </a:r>
          </a:p>
          <a:p>
            <a:endParaRPr lang="en-GB" sz="1600" dirty="0">
              <a:latin typeface="Comic Sans MS" panose="030F0702030302020204" pitchFamily="66" charset="0"/>
            </a:endParaRPr>
          </a:p>
        </p:txBody>
      </p:sp>
    </p:spTree>
    <p:extLst>
      <p:ext uri="{BB962C8B-B14F-4D97-AF65-F5344CB8AC3E}">
        <p14:creationId xmlns:p14="http://schemas.microsoft.com/office/powerpoint/2010/main" val="1151149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545CD-567D-4AEA-91DA-403891658158}"/>
              </a:ext>
            </a:extLst>
          </p:cNvPr>
          <p:cNvSpPr>
            <a:spLocks noGrp="1"/>
          </p:cNvSpPr>
          <p:nvPr>
            <p:ph type="title"/>
          </p:nvPr>
        </p:nvSpPr>
        <p:spPr>
          <a:xfrm>
            <a:off x="271981" y="241954"/>
            <a:ext cx="8596668" cy="1320800"/>
          </a:xfrm>
        </p:spPr>
        <p:txBody>
          <a:bodyPr>
            <a:normAutofit/>
          </a:bodyPr>
          <a:lstStyle/>
          <a:p>
            <a:r>
              <a:rPr lang="en-GB" sz="5400" dirty="0">
                <a:latin typeface="Comic Sans MS" panose="030F0702030302020204" pitchFamily="66" charset="0"/>
              </a:rPr>
              <a:t>Matthew 2: 13-21</a:t>
            </a:r>
          </a:p>
        </p:txBody>
      </p:sp>
      <p:sp>
        <p:nvSpPr>
          <p:cNvPr id="3" name="Content Placeholder 2">
            <a:extLst>
              <a:ext uri="{FF2B5EF4-FFF2-40B4-BE49-F238E27FC236}">
                <a16:creationId xmlns:a16="http://schemas.microsoft.com/office/drawing/2014/main" id="{DB000A42-3D31-4A36-BF95-3F6916CD65AA}"/>
              </a:ext>
            </a:extLst>
          </p:cNvPr>
          <p:cNvSpPr>
            <a:spLocks noGrp="1"/>
          </p:cNvSpPr>
          <p:nvPr>
            <p:ph idx="1"/>
          </p:nvPr>
        </p:nvSpPr>
        <p:spPr>
          <a:xfrm>
            <a:off x="271981" y="1234911"/>
            <a:ext cx="9249091" cy="4806451"/>
          </a:xfrm>
        </p:spPr>
        <p:txBody>
          <a:bodyPr>
            <a:noAutofit/>
          </a:bodyPr>
          <a:lstStyle/>
          <a:p>
            <a:pPr marL="0" indent="0">
              <a:buNone/>
            </a:pPr>
            <a:r>
              <a:rPr lang="en-GB" sz="1450" b="1" dirty="0">
                <a:latin typeface="Comic Sans MS" panose="030F0702030302020204" pitchFamily="66" charset="0"/>
              </a:rPr>
              <a:t>The Escape to Egypt</a:t>
            </a:r>
          </a:p>
          <a:p>
            <a:pPr marL="0" indent="0">
              <a:buNone/>
            </a:pPr>
            <a:r>
              <a:rPr lang="en-GB" sz="1450" dirty="0">
                <a:latin typeface="Comic Sans MS" panose="030F0702030302020204" pitchFamily="66" charset="0"/>
              </a:rPr>
              <a:t>When they had gone, an angel of the Lord appeared to Joseph in a dream. “Get up,” he said, “take the child and his mother and escape to Egypt. Stay there until I tell you, for Herod is going to search for the child to kill him.”</a:t>
            </a:r>
          </a:p>
          <a:p>
            <a:pPr marL="0" indent="0">
              <a:buNone/>
            </a:pPr>
            <a:r>
              <a:rPr lang="en-GB" sz="1450" dirty="0">
                <a:latin typeface="Comic Sans MS" panose="030F0702030302020204" pitchFamily="66" charset="0"/>
              </a:rPr>
              <a:t>So he got up, took the child and his mother during the night and left for Egypt, where he stayed until the death of Herod. And so was fulfilled what the Lord had said through the prophet: “Out of Egypt I called my son.”</a:t>
            </a:r>
          </a:p>
          <a:p>
            <a:pPr marL="0" indent="0">
              <a:buNone/>
            </a:pPr>
            <a:r>
              <a:rPr lang="en-GB" sz="1450" dirty="0">
                <a:latin typeface="Comic Sans MS" panose="030F0702030302020204" pitchFamily="66" charset="0"/>
              </a:rPr>
              <a:t>When Herod realized that he had been outwitted by the Magi, he was furious, and he gave orders to kill all the boys in Bethlehem and its vicinity who were two years old and under, in accordance with the time he had learned from the Magi. Then what was said through the prophet Jeremiah was fulfilled:</a:t>
            </a:r>
          </a:p>
          <a:p>
            <a:pPr marL="0" indent="0">
              <a:buNone/>
            </a:pPr>
            <a:r>
              <a:rPr lang="en-GB" sz="1450" dirty="0">
                <a:latin typeface="Comic Sans MS" panose="030F0702030302020204" pitchFamily="66" charset="0"/>
              </a:rPr>
              <a:t>“A voice is heard in Ramah, weeping and great mourning,</a:t>
            </a:r>
            <a:br>
              <a:rPr lang="en-GB" sz="1450" dirty="0">
                <a:latin typeface="Comic Sans MS" panose="030F0702030302020204" pitchFamily="66" charset="0"/>
              </a:rPr>
            </a:br>
            <a:r>
              <a:rPr lang="en-GB" sz="1450" dirty="0">
                <a:latin typeface="Comic Sans MS" panose="030F0702030302020204" pitchFamily="66" charset="0"/>
              </a:rPr>
              <a:t>Rachel weeping for her children and refusing to be comforted, because they are no more.”</a:t>
            </a:r>
          </a:p>
          <a:p>
            <a:pPr marL="0" indent="0">
              <a:buNone/>
            </a:pPr>
            <a:r>
              <a:rPr lang="en-GB" sz="1450" b="1" dirty="0">
                <a:latin typeface="Comic Sans MS" panose="030F0702030302020204" pitchFamily="66" charset="0"/>
              </a:rPr>
              <a:t>The Return to Nazareth</a:t>
            </a:r>
          </a:p>
          <a:p>
            <a:pPr marL="0" indent="0">
              <a:buNone/>
            </a:pPr>
            <a:r>
              <a:rPr lang="en-GB" sz="1450" dirty="0">
                <a:latin typeface="Comic Sans MS" panose="030F0702030302020204" pitchFamily="66" charset="0"/>
              </a:rPr>
              <a:t>After Herod died, an angel of the Lord appeared in a dream to Joseph in Egypt and said, “Get up, take the child and his mother and go to the land of Israel, for those who were trying to take the child’s life are dead.”</a:t>
            </a:r>
          </a:p>
          <a:p>
            <a:pPr marL="0" indent="0">
              <a:buNone/>
            </a:pPr>
            <a:r>
              <a:rPr lang="en-GB" sz="1450" dirty="0">
                <a:latin typeface="Comic Sans MS" panose="030F0702030302020204" pitchFamily="66" charset="0"/>
              </a:rPr>
              <a:t>So he got up, took the child and his mother and went to the land of Israel. But when he heard that Archelaus was reigning in Judea in place of his father Herod, he was afraid to go there. Having been warned in a dream, he withdrew to the district of Galilee, and he went and lived in a town called Nazareth. So was fulfilled what was said through the prophets, that he would be called a Nazarene.</a:t>
            </a:r>
          </a:p>
          <a:p>
            <a:endParaRPr lang="en-GB" sz="1450" dirty="0">
              <a:latin typeface="Comic Sans MS" panose="030F0702030302020204" pitchFamily="66" charset="0"/>
            </a:endParaRPr>
          </a:p>
        </p:txBody>
      </p:sp>
    </p:spTree>
    <p:extLst>
      <p:ext uri="{BB962C8B-B14F-4D97-AF65-F5344CB8AC3E}">
        <p14:creationId xmlns:p14="http://schemas.microsoft.com/office/powerpoint/2010/main" val="22385743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5F7C6-FA5D-47F3-82AD-6A16B3365993}"/>
              </a:ext>
            </a:extLst>
          </p:cNvPr>
          <p:cNvSpPr>
            <a:spLocks noGrp="1"/>
          </p:cNvSpPr>
          <p:nvPr>
            <p:ph type="title"/>
          </p:nvPr>
        </p:nvSpPr>
        <p:spPr>
          <a:xfrm>
            <a:off x="337969" y="279662"/>
            <a:ext cx="8596668" cy="1320800"/>
          </a:xfrm>
        </p:spPr>
        <p:txBody>
          <a:bodyPr>
            <a:normAutofit/>
          </a:bodyPr>
          <a:lstStyle/>
          <a:p>
            <a:r>
              <a:rPr lang="en-GB" sz="5400" dirty="0">
                <a:latin typeface="Comic Sans MS" panose="030F0702030302020204" pitchFamily="66" charset="0"/>
              </a:rPr>
              <a:t>Luke 1: 26-38</a:t>
            </a:r>
          </a:p>
        </p:txBody>
      </p:sp>
      <p:sp>
        <p:nvSpPr>
          <p:cNvPr id="3" name="Content Placeholder 2">
            <a:extLst>
              <a:ext uri="{FF2B5EF4-FFF2-40B4-BE49-F238E27FC236}">
                <a16:creationId xmlns:a16="http://schemas.microsoft.com/office/drawing/2014/main" id="{C6ED8545-3888-4614-886A-70AB18087C84}"/>
              </a:ext>
            </a:extLst>
          </p:cNvPr>
          <p:cNvSpPr>
            <a:spLocks noGrp="1"/>
          </p:cNvSpPr>
          <p:nvPr>
            <p:ph idx="1"/>
          </p:nvPr>
        </p:nvSpPr>
        <p:spPr>
          <a:xfrm>
            <a:off x="337969" y="1366887"/>
            <a:ext cx="9183103" cy="4674475"/>
          </a:xfrm>
        </p:spPr>
        <p:txBody>
          <a:bodyPr>
            <a:noAutofit/>
          </a:bodyPr>
          <a:lstStyle/>
          <a:p>
            <a:pPr marL="0" indent="0">
              <a:buNone/>
            </a:pPr>
            <a:r>
              <a:rPr lang="en-GB" sz="1700" b="1" dirty="0">
                <a:latin typeface="Comic Sans MS" panose="030F0702030302020204" pitchFamily="66" charset="0"/>
              </a:rPr>
              <a:t>The Birth of Jesus Foretold</a:t>
            </a:r>
          </a:p>
          <a:p>
            <a:pPr marL="0" indent="0">
              <a:buNone/>
            </a:pPr>
            <a:r>
              <a:rPr lang="en-GB" sz="1700" dirty="0">
                <a:latin typeface="Comic Sans MS" panose="030F0702030302020204" pitchFamily="66" charset="0"/>
              </a:rPr>
              <a:t>In the sixth month of Elizabeth’s pregnancy, God sent the angel Gabriel to Nazareth, a town in Galilee, to a virgin pledged to be married to a man named Joseph, a descendant of David. The virgin’s name was Mary. The angel went to her and said, “Greetings, you who are highly favoured! The Lord is with you.”</a:t>
            </a:r>
          </a:p>
          <a:p>
            <a:pPr marL="0" indent="0">
              <a:buNone/>
            </a:pPr>
            <a:r>
              <a:rPr lang="en-GB" sz="1700" dirty="0">
                <a:latin typeface="Comic Sans MS" panose="030F0702030302020204" pitchFamily="66" charset="0"/>
              </a:rPr>
              <a:t>Mary was greatly troubled at his words and wondered what kind of greeting this might be. But the angel said to her, “Do not be afraid, Mary; you have found favour with God. You will conceive and give birth to a son, and you are to call him Jesus. He will be great and will be called the Son of the Most High. The Lord God will give him the throne of his father David, and he will reign over Jacob’s descendants forever; his kingdom will never end.”</a:t>
            </a:r>
          </a:p>
          <a:p>
            <a:pPr marL="0" indent="0">
              <a:buNone/>
            </a:pPr>
            <a:r>
              <a:rPr lang="en-GB" sz="1700" dirty="0">
                <a:latin typeface="Comic Sans MS" panose="030F0702030302020204" pitchFamily="66" charset="0"/>
              </a:rPr>
              <a:t>“How will this be,” Mary asked the angel, “since I am a virgin?”</a:t>
            </a:r>
          </a:p>
          <a:p>
            <a:pPr marL="0" indent="0">
              <a:buNone/>
            </a:pPr>
            <a:r>
              <a:rPr lang="en-GB" sz="1700" dirty="0">
                <a:latin typeface="Comic Sans MS" panose="030F0702030302020204" pitchFamily="66" charset="0"/>
              </a:rPr>
              <a:t>The angel answered, “The Holy Spirit will come on you, and the power of the Most High will overshadow you. So the holy one to be born will be called</a:t>
            </a:r>
            <a:r>
              <a:rPr lang="en-GB" sz="1700" baseline="30000" dirty="0">
                <a:latin typeface="Comic Sans MS" panose="030F0702030302020204" pitchFamily="66" charset="0"/>
              </a:rPr>
              <a:t> </a:t>
            </a:r>
            <a:r>
              <a:rPr lang="en-GB" sz="1700" dirty="0">
                <a:latin typeface="Comic Sans MS" panose="030F0702030302020204" pitchFamily="66" charset="0"/>
              </a:rPr>
              <a:t>the Son of God. Even Elizabeth your relative is going to have a child in her old age, and she who was said to be unable to conceive is in her sixth month. For no word from God will ever fail.”</a:t>
            </a:r>
          </a:p>
          <a:p>
            <a:pPr marL="0" indent="0">
              <a:buNone/>
            </a:pPr>
            <a:r>
              <a:rPr lang="en-GB" sz="1700" dirty="0">
                <a:latin typeface="Comic Sans MS" panose="030F0702030302020204" pitchFamily="66" charset="0"/>
              </a:rPr>
              <a:t>“I am the Lord’s servant,” Mary answered. “May your word to me be fulfilled.” Then the angel left her.</a:t>
            </a:r>
          </a:p>
          <a:p>
            <a:endParaRPr lang="en-GB" sz="1700" dirty="0">
              <a:latin typeface="Comic Sans MS" panose="030F0702030302020204" pitchFamily="66" charset="0"/>
            </a:endParaRPr>
          </a:p>
        </p:txBody>
      </p:sp>
    </p:spTree>
    <p:extLst>
      <p:ext uri="{BB962C8B-B14F-4D97-AF65-F5344CB8AC3E}">
        <p14:creationId xmlns:p14="http://schemas.microsoft.com/office/powerpoint/2010/main" val="188406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F0DDA-05C7-40B2-966A-B80ADF3CC4BB}"/>
              </a:ext>
            </a:extLst>
          </p:cNvPr>
          <p:cNvSpPr>
            <a:spLocks noGrp="1"/>
          </p:cNvSpPr>
          <p:nvPr>
            <p:ph type="title"/>
          </p:nvPr>
        </p:nvSpPr>
        <p:spPr>
          <a:xfrm>
            <a:off x="281408" y="270235"/>
            <a:ext cx="8596668" cy="1320800"/>
          </a:xfrm>
        </p:spPr>
        <p:txBody>
          <a:bodyPr>
            <a:normAutofit/>
          </a:bodyPr>
          <a:lstStyle/>
          <a:p>
            <a:r>
              <a:rPr lang="en-GB" sz="5400" dirty="0">
                <a:latin typeface="Comic Sans MS" panose="030F0702030302020204" pitchFamily="66" charset="0"/>
              </a:rPr>
              <a:t>Luke 1: 39-56</a:t>
            </a:r>
          </a:p>
        </p:txBody>
      </p:sp>
      <p:sp>
        <p:nvSpPr>
          <p:cNvPr id="3" name="Content Placeholder 2">
            <a:extLst>
              <a:ext uri="{FF2B5EF4-FFF2-40B4-BE49-F238E27FC236}">
                <a16:creationId xmlns:a16="http://schemas.microsoft.com/office/drawing/2014/main" id="{2E62495B-370C-4165-A375-A6979B323771}"/>
              </a:ext>
            </a:extLst>
          </p:cNvPr>
          <p:cNvSpPr>
            <a:spLocks noGrp="1"/>
          </p:cNvSpPr>
          <p:nvPr>
            <p:ph idx="1"/>
          </p:nvPr>
        </p:nvSpPr>
        <p:spPr>
          <a:xfrm>
            <a:off x="281408" y="1414021"/>
            <a:ext cx="9286798" cy="4627341"/>
          </a:xfrm>
        </p:spPr>
        <p:txBody>
          <a:bodyPr>
            <a:noAutofit/>
          </a:bodyPr>
          <a:lstStyle/>
          <a:p>
            <a:pPr marL="0" indent="0">
              <a:buNone/>
            </a:pPr>
            <a:r>
              <a:rPr lang="en-GB" sz="1500" dirty="0">
                <a:latin typeface="Comic Sans MS" panose="030F0702030302020204" pitchFamily="66" charset="0"/>
              </a:rPr>
              <a:t>At that time Mary got ready and hurried to a town in the hill country of Judea, where she entered Zechariah’s home and greeted Elizabeth. When Elizabeth heard Mary’s greeting, the baby leaped in her womb, and Elizabeth was filled with the Holy Spirit. In a loud voice she exclaimed: “Blessed are you among women, and blessed is the child you will bear! But why am I so favoured, that the mother of my Lord should come to me? As soon as the sound of your greeting reached my ears, the baby in my womb leaped for joy. Blessed is she who has believed that the Lord would fulfil his promises to her!”</a:t>
            </a:r>
          </a:p>
          <a:p>
            <a:pPr marL="0" indent="0">
              <a:buNone/>
            </a:pPr>
            <a:r>
              <a:rPr lang="en-GB" sz="1500" b="1" dirty="0">
                <a:latin typeface="Comic Sans MS" panose="030F0702030302020204" pitchFamily="66" charset="0"/>
              </a:rPr>
              <a:t>Mary’s Song</a:t>
            </a:r>
          </a:p>
          <a:p>
            <a:pPr marL="0" indent="0">
              <a:buNone/>
            </a:pPr>
            <a:r>
              <a:rPr lang="en-GB" sz="1500" dirty="0">
                <a:latin typeface="Comic Sans MS" panose="030F0702030302020204" pitchFamily="66" charset="0"/>
              </a:rPr>
              <a:t>And Mary said:</a:t>
            </a:r>
          </a:p>
          <a:p>
            <a:pPr marL="0" indent="0">
              <a:buNone/>
            </a:pPr>
            <a:r>
              <a:rPr lang="en-GB" sz="1500" dirty="0">
                <a:latin typeface="Comic Sans MS" panose="030F0702030302020204" pitchFamily="66" charset="0"/>
              </a:rPr>
              <a:t>“My soul glorifies the Lord</a:t>
            </a:r>
            <a:br>
              <a:rPr lang="en-GB" sz="1500" dirty="0">
                <a:latin typeface="Comic Sans MS" panose="030F0702030302020204" pitchFamily="66" charset="0"/>
              </a:rPr>
            </a:br>
            <a:r>
              <a:rPr lang="en-GB" sz="1500" dirty="0">
                <a:latin typeface="Comic Sans MS" panose="030F0702030302020204" pitchFamily="66" charset="0"/>
              </a:rPr>
              <a:t>and my spirit rejoices in God my Saviour,</a:t>
            </a:r>
            <a:br>
              <a:rPr lang="en-GB" sz="1500" dirty="0">
                <a:latin typeface="Comic Sans MS" panose="030F0702030302020204" pitchFamily="66" charset="0"/>
              </a:rPr>
            </a:br>
            <a:r>
              <a:rPr lang="en-GB" sz="1500" dirty="0">
                <a:latin typeface="Comic Sans MS" panose="030F0702030302020204" pitchFamily="66" charset="0"/>
              </a:rPr>
              <a:t>or he has been mindful</a:t>
            </a:r>
            <a:br>
              <a:rPr lang="en-GB" sz="1500" dirty="0">
                <a:latin typeface="Comic Sans MS" panose="030F0702030302020204" pitchFamily="66" charset="0"/>
              </a:rPr>
            </a:br>
            <a:r>
              <a:rPr lang="en-GB" sz="1500" dirty="0">
                <a:latin typeface="Comic Sans MS" panose="030F0702030302020204" pitchFamily="66" charset="0"/>
              </a:rPr>
              <a:t>of the humble state of his servant.  From now on all generations will call me blessed,</a:t>
            </a:r>
            <a:br>
              <a:rPr lang="en-GB" sz="1500" dirty="0">
                <a:latin typeface="Comic Sans MS" panose="030F0702030302020204" pitchFamily="66" charset="0"/>
              </a:rPr>
            </a:br>
            <a:r>
              <a:rPr lang="en-GB" sz="1500" dirty="0">
                <a:latin typeface="Comic Sans MS" panose="030F0702030302020204" pitchFamily="66" charset="0"/>
              </a:rPr>
              <a:t>for the Mighty One has done great things for me — holy is his name.</a:t>
            </a:r>
            <a:br>
              <a:rPr lang="en-GB" sz="1500" dirty="0">
                <a:latin typeface="Comic Sans MS" panose="030F0702030302020204" pitchFamily="66" charset="0"/>
              </a:rPr>
            </a:br>
            <a:r>
              <a:rPr lang="en-GB" sz="1500" dirty="0">
                <a:latin typeface="Comic Sans MS" panose="030F0702030302020204" pitchFamily="66" charset="0"/>
              </a:rPr>
              <a:t>His mercy extends to those who fear him, from generation to generation.</a:t>
            </a:r>
            <a:br>
              <a:rPr lang="en-GB" sz="1500" dirty="0">
                <a:latin typeface="Comic Sans MS" panose="030F0702030302020204" pitchFamily="66" charset="0"/>
              </a:rPr>
            </a:br>
            <a:r>
              <a:rPr lang="en-GB" sz="1500" dirty="0">
                <a:latin typeface="Comic Sans MS" panose="030F0702030302020204" pitchFamily="66" charset="0"/>
              </a:rPr>
              <a:t>He has performed mighty deeds with his arm; he has scattered those who are proud in their inmost thoughts.</a:t>
            </a:r>
            <a:br>
              <a:rPr lang="en-GB" sz="1500" dirty="0">
                <a:latin typeface="Comic Sans MS" panose="030F0702030302020204" pitchFamily="66" charset="0"/>
              </a:rPr>
            </a:br>
            <a:r>
              <a:rPr lang="en-GB" sz="1500" dirty="0">
                <a:latin typeface="Comic Sans MS" panose="030F0702030302020204" pitchFamily="66" charset="0"/>
              </a:rPr>
              <a:t>He has brought down rulers from their throne but has lifted up the humble.</a:t>
            </a:r>
            <a:br>
              <a:rPr lang="en-GB" sz="1500" dirty="0">
                <a:latin typeface="Comic Sans MS" panose="030F0702030302020204" pitchFamily="66" charset="0"/>
              </a:rPr>
            </a:br>
            <a:r>
              <a:rPr lang="en-GB" sz="1500" dirty="0">
                <a:latin typeface="Comic Sans MS" panose="030F0702030302020204" pitchFamily="66" charset="0"/>
              </a:rPr>
              <a:t>He has filled the hungry with good things but has sent the rich away empty.</a:t>
            </a:r>
            <a:br>
              <a:rPr lang="en-GB" sz="1500" dirty="0">
                <a:latin typeface="Comic Sans MS" panose="030F0702030302020204" pitchFamily="66" charset="0"/>
              </a:rPr>
            </a:br>
            <a:r>
              <a:rPr lang="en-GB" sz="1500" dirty="0">
                <a:latin typeface="Comic Sans MS" panose="030F0702030302020204" pitchFamily="66" charset="0"/>
              </a:rPr>
              <a:t>He has helped his servant Israel, remembering to be merciful</a:t>
            </a:r>
            <a:br>
              <a:rPr lang="en-GB" sz="1500" dirty="0">
                <a:latin typeface="Comic Sans MS" panose="030F0702030302020204" pitchFamily="66" charset="0"/>
              </a:rPr>
            </a:br>
            <a:r>
              <a:rPr lang="en-GB" sz="1500" dirty="0">
                <a:latin typeface="Comic Sans MS" panose="030F0702030302020204" pitchFamily="66" charset="0"/>
              </a:rPr>
              <a:t>to Abraham and his descendants forever, just as he promised our ancestors.”</a:t>
            </a:r>
          </a:p>
          <a:p>
            <a:pPr marL="0" indent="0">
              <a:buNone/>
            </a:pPr>
            <a:r>
              <a:rPr lang="en-GB" sz="1500" dirty="0">
                <a:latin typeface="Comic Sans MS" panose="030F0702030302020204" pitchFamily="66" charset="0"/>
              </a:rPr>
              <a:t>Mary stayed with Elizabeth for about three months and then returned home.</a:t>
            </a:r>
          </a:p>
          <a:p>
            <a:endParaRPr lang="en-GB" sz="1500" dirty="0">
              <a:latin typeface="Comic Sans MS" panose="030F0702030302020204" pitchFamily="66" charset="0"/>
            </a:endParaRPr>
          </a:p>
        </p:txBody>
      </p:sp>
    </p:spTree>
    <p:extLst>
      <p:ext uri="{BB962C8B-B14F-4D97-AF65-F5344CB8AC3E}">
        <p14:creationId xmlns:p14="http://schemas.microsoft.com/office/powerpoint/2010/main" val="2723715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2159E-DEBB-4A4D-8C26-F10653ACF6ED}"/>
              </a:ext>
            </a:extLst>
          </p:cNvPr>
          <p:cNvSpPr>
            <a:spLocks noGrp="1"/>
          </p:cNvSpPr>
          <p:nvPr>
            <p:ph type="title"/>
          </p:nvPr>
        </p:nvSpPr>
        <p:spPr>
          <a:xfrm>
            <a:off x="271982" y="147687"/>
            <a:ext cx="8596668" cy="1320800"/>
          </a:xfrm>
        </p:spPr>
        <p:txBody>
          <a:bodyPr>
            <a:normAutofit/>
          </a:bodyPr>
          <a:lstStyle/>
          <a:p>
            <a:r>
              <a:rPr lang="en-GB" sz="5400" dirty="0">
                <a:latin typeface="Comic Sans MS" panose="030F0702030302020204" pitchFamily="66" charset="0"/>
              </a:rPr>
              <a:t>Luke 2: 1-20</a:t>
            </a:r>
          </a:p>
        </p:txBody>
      </p:sp>
      <p:sp>
        <p:nvSpPr>
          <p:cNvPr id="3" name="Content Placeholder 2">
            <a:extLst>
              <a:ext uri="{FF2B5EF4-FFF2-40B4-BE49-F238E27FC236}">
                <a16:creationId xmlns:a16="http://schemas.microsoft.com/office/drawing/2014/main" id="{B089FB42-C3B5-42F0-B666-941D352F899E}"/>
              </a:ext>
            </a:extLst>
          </p:cNvPr>
          <p:cNvSpPr>
            <a:spLocks noGrp="1"/>
          </p:cNvSpPr>
          <p:nvPr>
            <p:ph idx="1"/>
          </p:nvPr>
        </p:nvSpPr>
        <p:spPr>
          <a:xfrm>
            <a:off x="271982" y="1197203"/>
            <a:ext cx="9390492" cy="4665049"/>
          </a:xfrm>
        </p:spPr>
        <p:txBody>
          <a:bodyPr>
            <a:noAutofit/>
          </a:bodyPr>
          <a:lstStyle/>
          <a:p>
            <a:pPr marL="0" indent="0">
              <a:buNone/>
            </a:pPr>
            <a:r>
              <a:rPr lang="en-GB" sz="1350" b="1" dirty="0">
                <a:latin typeface="Comic Sans MS" panose="030F0702030302020204" pitchFamily="66" charset="0"/>
              </a:rPr>
              <a:t>The Birth of Jesus</a:t>
            </a:r>
          </a:p>
          <a:p>
            <a:pPr marL="0" indent="0">
              <a:buNone/>
            </a:pPr>
            <a:r>
              <a:rPr lang="en-GB" sz="1350" dirty="0">
                <a:latin typeface="Comic Sans MS" panose="030F0702030302020204" pitchFamily="66" charset="0"/>
              </a:rPr>
              <a:t>In those days Caesar Augustus issued a decree that a census should be taken of the entire Roman world. (This was the first census that took place while Quirinius was governor of Syria.) And everyone went to their own town to register.</a:t>
            </a:r>
          </a:p>
          <a:p>
            <a:pPr marL="0" indent="0">
              <a:buNone/>
            </a:pPr>
            <a:r>
              <a:rPr lang="en-GB" sz="1350" dirty="0">
                <a:latin typeface="Comic Sans MS" panose="030F0702030302020204" pitchFamily="66" charset="0"/>
              </a:rPr>
              <a:t>So Joseph also went up from the town of Nazareth in Galilee to Judea, to Bethlehem the town of David, because he belonged to the house and line of David. He went there to register with Mary, who was pledged to be married to him and was expecting a child. While they were there, the time came for the baby to be born, and she gave birth to her firstborn, a son. She wrapped him in cloths and placed him in a manger, because there was no guest room available for them.</a:t>
            </a:r>
          </a:p>
          <a:p>
            <a:pPr marL="0" indent="0">
              <a:buNone/>
            </a:pPr>
            <a:r>
              <a:rPr lang="en-GB" sz="1350" dirty="0">
                <a:latin typeface="Comic Sans MS" panose="030F0702030302020204" pitchFamily="66" charset="0"/>
              </a:rPr>
              <a:t>And there were shepherds living out in the fields nearby, keeping watch over their flocks at night. An angel of the Lord appeared to them, and the glory of the Lord shone around them, and they were terrified. But the angel said to them, “Do not be afraid. I bring you good news that will cause great joy for all the people. Today in the town of David a Saviour has been born to you; he is the Messiah, the Lord. This will be a sign to you: You will find a baby wrapped in cloths and lying in a manger.”</a:t>
            </a:r>
          </a:p>
          <a:p>
            <a:pPr marL="0" indent="0">
              <a:buNone/>
            </a:pPr>
            <a:r>
              <a:rPr lang="en-GB" sz="1350" dirty="0">
                <a:latin typeface="Comic Sans MS" panose="030F0702030302020204" pitchFamily="66" charset="0"/>
              </a:rPr>
              <a:t>Suddenly a great company of the heavenly host appeared with the angel, praising God and saying,</a:t>
            </a:r>
          </a:p>
          <a:p>
            <a:pPr marL="0" indent="0">
              <a:buNone/>
            </a:pPr>
            <a:r>
              <a:rPr lang="en-GB" sz="1350" dirty="0">
                <a:latin typeface="Comic Sans MS" panose="030F0702030302020204" pitchFamily="66" charset="0"/>
              </a:rPr>
              <a:t>“Glory to God in the highest heaven, and on earth peace to those on whom his favour rests.”</a:t>
            </a:r>
          </a:p>
          <a:p>
            <a:pPr marL="0" indent="0">
              <a:buNone/>
            </a:pPr>
            <a:r>
              <a:rPr lang="en-GB" sz="1350" dirty="0">
                <a:latin typeface="Comic Sans MS" panose="030F0702030302020204" pitchFamily="66" charset="0"/>
              </a:rPr>
              <a:t>When the angels had left them and gone into heaven, the shepherds said to one another, “Let’s go to Bethlehem and see this thing that has happened, which the Lord has told us about.”</a:t>
            </a:r>
          </a:p>
          <a:p>
            <a:pPr marL="0" indent="0">
              <a:buNone/>
            </a:pPr>
            <a:r>
              <a:rPr lang="en-GB" sz="1350" dirty="0">
                <a:latin typeface="Comic Sans MS" panose="030F0702030302020204" pitchFamily="66" charset="0"/>
              </a:rPr>
              <a:t>So they hurried off and found Mary and Joseph, and the baby, who was lying in the manger. When they had seen him, they spread the word concerning what had been told them about this child, </a:t>
            </a:r>
            <a:r>
              <a:rPr lang="en-GB" sz="1350" baseline="30000" dirty="0">
                <a:latin typeface="Comic Sans MS" panose="030F0702030302020204" pitchFamily="66" charset="0"/>
              </a:rPr>
              <a:t> </a:t>
            </a:r>
            <a:r>
              <a:rPr lang="en-GB" sz="1350" dirty="0">
                <a:latin typeface="Comic Sans MS" panose="030F0702030302020204" pitchFamily="66" charset="0"/>
              </a:rPr>
              <a:t>and all who heard it were amazed at what the shepherds said to them. But Mary treasured up all these things and pondered them in her heart. The shepherds returned, glorifying and praising God for all the things they had heard and seen, which were just as they had been told.</a:t>
            </a:r>
          </a:p>
          <a:p>
            <a:endParaRPr lang="en-GB" sz="1350" dirty="0">
              <a:latin typeface="Comic Sans MS" panose="030F0702030302020204" pitchFamily="66" charset="0"/>
            </a:endParaRPr>
          </a:p>
        </p:txBody>
      </p:sp>
    </p:spTree>
    <p:extLst>
      <p:ext uri="{BB962C8B-B14F-4D97-AF65-F5344CB8AC3E}">
        <p14:creationId xmlns:p14="http://schemas.microsoft.com/office/powerpoint/2010/main" val="3303137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CF4D2E-C5B8-44CC-83E3-F3A3BA23081B}"/>
              </a:ext>
            </a:extLst>
          </p:cNvPr>
          <p:cNvSpPr>
            <a:spLocks noGrp="1"/>
          </p:cNvSpPr>
          <p:nvPr>
            <p:ph idx="1"/>
          </p:nvPr>
        </p:nvSpPr>
        <p:spPr>
          <a:xfrm>
            <a:off x="309688" y="1692112"/>
            <a:ext cx="5147401" cy="3963971"/>
          </a:xfrm>
        </p:spPr>
        <p:txBody>
          <a:bodyPr>
            <a:normAutofit/>
          </a:bodyPr>
          <a:lstStyle/>
          <a:p>
            <a:r>
              <a:rPr lang="en-GB" sz="2100" dirty="0">
                <a:latin typeface="Comic Sans MS" panose="030F0702030302020204" pitchFamily="66" charset="0"/>
              </a:rPr>
              <a:t>What are the key events from these different accounts?</a:t>
            </a:r>
          </a:p>
          <a:p>
            <a:r>
              <a:rPr lang="en-GB" sz="2100" dirty="0">
                <a:latin typeface="Comic Sans MS" panose="030F0702030302020204" pitchFamily="66" charset="0"/>
              </a:rPr>
              <a:t>Why are the events significant?</a:t>
            </a:r>
          </a:p>
          <a:p>
            <a:r>
              <a:rPr lang="en-GB" sz="2100" dirty="0">
                <a:latin typeface="Comic Sans MS" panose="030F0702030302020204" pitchFamily="66" charset="0"/>
              </a:rPr>
              <a:t>Which details are included/omitted in the different accounts?</a:t>
            </a:r>
          </a:p>
          <a:p>
            <a:r>
              <a:rPr lang="en-GB" sz="2100" dirty="0">
                <a:latin typeface="Comic Sans MS" panose="030F0702030302020204" pitchFamily="66" charset="0"/>
              </a:rPr>
              <a:t>Why do you think this might be?</a:t>
            </a:r>
          </a:p>
          <a:p>
            <a:r>
              <a:rPr lang="en-GB" sz="2100" dirty="0">
                <a:latin typeface="Comic Sans MS" panose="030F0702030302020204" pitchFamily="66" charset="0"/>
              </a:rPr>
              <a:t>Which details are key and </a:t>
            </a:r>
            <a:r>
              <a:rPr lang="en-GB" sz="2100" b="1" u="sng" dirty="0">
                <a:latin typeface="Comic Sans MS" panose="030F0702030302020204" pitchFamily="66" charset="0"/>
              </a:rPr>
              <a:t>must</a:t>
            </a:r>
            <a:r>
              <a:rPr lang="en-GB" sz="2100" dirty="0">
                <a:latin typeface="Comic Sans MS" panose="030F0702030302020204" pitchFamily="66" charset="0"/>
              </a:rPr>
              <a:t> be included?</a:t>
            </a:r>
          </a:p>
          <a:p>
            <a:r>
              <a:rPr lang="en-GB" sz="2100" dirty="0">
                <a:latin typeface="Comic Sans MS" panose="030F0702030302020204" pitchFamily="66" charset="0"/>
              </a:rPr>
              <a:t>Which details are less important and could be left out?</a:t>
            </a:r>
          </a:p>
        </p:txBody>
      </p:sp>
      <p:pic>
        <p:nvPicPr>
          <p:cNvPr id="11266" name="Picture 2" descr="Nativity Collage Art by The Macneil Studio at FramedArt.com">
            <a:extLst>
              <a:ext uri="{FF2B5EF4-FFF2-40B4-BE49-F238E27FC236}">
                <a16:creationId xmlns:a16="http://schemas.microsoft.com/office/drawing/2014/main" id="{859F262C-C8BE-4CD3-B4D0-7BF0A882AC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7089" y="1541283"/>
            <a:ext cx="4162425"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7682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992A6-91C6-4A31-9B1D-261B72E4ADC2}"/>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CFF2676C-FF24-4964-9F49-432CFDEE801D}"/>
              </a:ext>
            </a:extLst>
          </p:cNvPr>
          <p:cNvSpPr>
            <a:spLocks noGrp="1"/>
          </p:cNvSpPr>
          <p:nvPr>
            <p:ph idx="1"/>
          </p:nvPr>
        </p:nvSpPr>
        <p:spPr>
          <a:xfrm>
            <a:off x="677334" y="1930400"/>
            <a:ext cx="8596668" cy="3880773"/>
          </a:xfrm>
        </p:spPr>
        <p:txBody>
          <a:bodyPr>
            <a:noAutofit/>
          </a:bodyPr>
          <a:lstStyle/>
          <a:p>
            <a:r>
              <a:rPr lang="en-GB" sz="2100" dirty="0">
                <a:latin typeface="Comic Sans MS" panose="030F0702030302020204" pitchFamily="66" charset="0"/>
              </a:rPr>
              <a:t>Complete a storyboard for the Nativity story.</a:t>
            </a:r>
          </a:p>
          <a:p>
            <a:r>
              <a:rPr lang="en-GB" sz="2100" dirty="0">
                <a:latin typeface="Comic Sans MS" panose="030F0702030302020204" pitchFamily="66" charset="0"/>
              </a:rPr>
              <a:t>Use the Bible passages to help you.</a:t>
            </a:r>
          </a:p>
          <a:p>
            <a:endParaRPr lang="en-GB" sz="2100" dirty="0">
              <a:latin typeface="Comic Sans MS" panose="030F0702030302020204" pitchFamily="66" charset="0"/>
            </a:endParaRPr>
          </a:p>
          <a:p>
            <a:r>
              <a:rPr lang="en-GB" sz="2100" b="1" dirty="0">
                <a:latin typeface="Comic Sans MS" panose="030F0702030302020204" pitchFamily="66" charset="0"/>
              </a:rPr>
              <a:t>Padding: </a:t>
            </a:r>
            <a:r>
              <a:rPr lang="en-GB" sz="2100" dirty="0">
                <a:latin typeface="Comic Sans MS" panose="030F0702030302020204" pitchFamily="66" charset="0"/>
              </a:rPr>
              <a:t>use the template. Write a sentence for each event, ensuring your sentences are structured and punctuated correctly.</a:t>
            </a:r>
          </a:p>
          <a:p>
            <a:r>
              <a:rPr lang="en-GB" sz="2100" b="1" dirty="0">
                <a:latin typeface="Comic Sans MS" panose="030F0702030302020204" pitchFamily="66" charset="0"/>
              </a:rPr>
              <a:t>Snorkelling: </a:t>
            </a:r>
            <a:r>
              <a:rPr lang="en-GB" sz="2100" dirty="0">
                <a:latin typeface="Comic Sans MS" panose="030F0702030302020204" pitchFamily="66" charset="0"/>
              </a:rPr>
              <a:t>in your books. Write a more detailed sentence for each event, including expanded noun phrases and conjunctions.</a:t>
            </a:r>
          </a:p>
          <a:p>
            <a:r>
              <a:rPr lang="en-GB" sz="2100" b="1" dirty="0">
                <a:latin typeface="Comic Sans MS" panose="030F0702030302020204" pitchFamily="66" charset="0"/>
              </a:rPr>
              <a:t>Diving: </a:t>
            </a:r>
            <a:r>
              <a:rPr lang="en-GB" sz="2100" dirty="0">
                <a:latin typeface="Comic Sans MS" panose="030F0702030302020204" pitchFamily="66" charset="0"/>
              </a:rPr>
              <a:t>in your books. Write a more detailed sentence for each event using the features of writing we have explored this year, including fronted adverbials, conjunctions, relative clauses, descriptive language etc. </a:t>
            </a:r>
          </a:p>
          <a:p>
            <a:endParaRPr lang="en-GB" sz="2100" dirty="0">
              <a:latin typeface="Comic Sans MS" panose="030F0702030302020204" pitchFamily="66" charset="0"/>
            </a:endParaRPr>
          </a:p>
          <a:p>
            <a:r>
              <a:rPr lang="en-GB" sz="2100" dirty="0">
                <a:latin typeface="Comic Sans MS" panose="030F0702030302020204" pitchFamily="66" charset="0"/>
              </a:rPr>
              <a:t>Challenge – annotate your storyboard with how the characters might be feeling/what they might be doing (e.g. stage directions – </a:t>
            </a:r>
            <a:r>
              <a:rPr lang="en-GB" sz="2100" i="1" dirty="0">
                <a:latin typeface="Comic Sans MS" panose="030F0702030302020204" pitchFamily="66" charset="0"/>
              </a:rPr>
              <a:t>gasping in shock</a:t>
            </a:r>
            <a:r>
              <a:rPr lang="en-GB" sz="2100" dirty="0">
                <a:latin typeface="Comic Sans MS" panose="030F0702030302020204" pitchFamily="66" charset="0"/>
              </a:rPr>
              <a:t>).</a:t>
            </a:r>
          </a:p>
        </p:txBody>
      </p:sp>
    </p:spTree>
    <p:extLst>
      <p:ext uri="{BB962C8B-B14F-4D97-AF65-F5344CB8AC3E}">
        <p14:creationId xmlns:p14="http://schemas.microsoft.com/office/powerpoint/2010/main" val="12353964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7FDA2-0899-452B-98A3-32F592F69C25}"/>
              </a:ext>
            </a:extLst>
          </p:cNvPr>
          <p:cNvPicPr>
            <a:picLocks noChangeAspect="1"/>
          </p:cNvPicPr>
          <p:nvPr/>
        </p:nvPicPr>
        <p:blipFill rotWithShape="1">
          <a:blip r:embed="rId2"/>
          <a:srcRect l="10980" t="28453" r="30489" b="14777"/>
          <a:stretch/>
        </p:blipFill>
        <p:spPr>
          <a:xfrm>
            <a:off x="1" y="0"/>
            <a:ext cx="12192000" cy="6858000"/>
          </a:xfrm>
          <a:prstGeom prst="rect">
            <a:avLst/>
          </a:prstGeom>
        </p:spPr>
      </p:pic>
      <p:sp>
        <p:nvSpPr>
          <p:cNvPr id="5" name="Rectangle 4">
            <a:extLst>
              <a:ext uri="{FF2B5EF4-FFF2-40B4-BE49-F238E27FC236}">
                <a16:creationId xmlns:a16="http://schemas.microsoft.com/office/drawing/2014/main" id="{6DAF9EBE-5EDB-4CD9-A4D8-8A9336A945A4}"/>
              </a:ext>
            </a:extLst>
          </p:cNvPr>
          <p:cNvSpPr/>
          <p:nvPr/>
        </p:nvSpPr>
        <p:spPr>
          <a:xfrm>
            <a:off x="0" y="6052008"/>
            <a:ext cx="12191999" cy="805992"/>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089766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A990C-4BB8-40CD-B223-A87350DF37DD}"/>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3B3A3CC9-BE57-4379-8E4F-4B21EC0D67A3}"/>
              </a:ext>
            </a:extLst>
          </p:cNvPr>
          <p:cNvSpPr>
            <a:spLocks noGrp="1"/>
          </p:cNvSpPr>
          <p:nvPr>
            <p:ph idx="1"/>
          </p:nvPr>
        </p:nvSpPr>
        <p:spPr/>
        <p:txBody>
          <a:bodyPr>
            <a:normAutofit/>
          </a:bodyPr>
          <a:lstStyle/>
          <a:p>
            <a:r>
              <a:rPr lang="en-GB" sz="2100" dirty="0">
                <a:solidFill>
                  <a:srgbClr val="FF0000"/>
                </a:solidFill>
                <a:latin typeface="Comic Sans MS" panose="030F0702030302020204" pitchFamily="66" charset="0"/>
              </a:rPr>
              <a:t>Consider the different accounts of Jesus’ birth and the different details that are present in the accounts. </a:t>
            </a:r>
          </a:p>
          <a:p>
            <a:r>
              <a:rPr lang="en-GB" sz="2100" dirty="0">
                <a:solidFill>
                  <a:srgbClr val="FF0000"/>
                </a:solidFill>
                <a:latin typeface="Comic Sans MS" panose="030F0702030302020204" pitchFamily="66" charset="0"/>
              </a:rPr>
              <a:t>Which details will you include in your playscript?</a:t>
            </a:r>
          </a:p>
          <a:p>
            <a:r>
              <a:rPr lang="en-GB" sz="2100" dirty="0">
                <a:solidFill>
                  <a:srgbClr val="FF0000"/>
                </a:solidFill>
                <a:latin typeface="Comic Sans MS" panose="030F0702030302020204" pitchFamily="66" charset="0"/>
              </a:rPr>
              <a:t>Which details will you leave out?</a:t>
            </a:r>
          </a:p>
          <a:p>
            <a:r>
              <a:rPr lang="en-GB" sz="2100" dirty="0">
                <a:solidFill>
                  <a:srgbClr val="FF0000"/>
                </a:solidFill>
                <a:latin typeface="Comic Sans MS" panose="030F0702030302020204" pitchFamily="66" charset="0"/>
              </a:rPr>
              <a:t>Why? </a:t>
            </a:r>
          </a:p>
        </p:txBody>
      </p:sp>
    </p:spTree>
    <p:extLst>
      <p:ext uri="{BB962C8B-B14F-4D97-AF65-F5344CB8AC3E}">
        <p14:creationId xmlns:p14="http://schemas.microsoft.com/office/powerpoint/2010/main" val="19708655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F370006-DE29-49A9-B73E-6322E3D5203C}"/>
              </a:ext>
            </a:extLst>
          </p:cNvPr>
          <p:cNvSpPr>
            <a:spLocks noGrp="1"/>
          </p:cNvSpPr>
          <p:nvPr>
            <p:ph type="ctrTitle"/>
          </p:nvPr>
        </p:nvSpPr>
        <p:spPr>
          <a:xfrm>
            <a:off x="461912" y="2404534"/>
            <a:ext cx="9341963" cy="1646302"/>
          </a:xfrm>
        </p:spPr>
        <p:txBody>
          <a:bodyPr/>
          <a:lstStyle/>
          <a:p>
            <a:r>
              <a:rPr lang="en-GB" sz="4900" dirty="0">
                <a:latin typeface="Comic Sans MS" panose="030F0702030302020204" pitchFamily="66" charset="0"/>
              </a:rPr>
              <a:t>Wednesday 3</a:t>
            </a:r>
            <a:r>
              <a:rPr lang="en-GB" sz="4900" baseline="30000" dirty="0">
                <a:latin typeface="Comic Sans MS" panose="030F0702030302020204" pitchFamily="66" charset="0"/>
              </a:rPr>
              <a:t>rd</a:t>
            </a:r>
            <a:r>
              <a:rPr lang="en-GB" sz="4900" dirty="0">
                <a:latin typeface="Comic Sans MS" panose="030F0702030302020204" pitchFamily="66" charset="0"/>
              </a:rPr>
              <a:t> November 2021</a:t>
            </a:r>
          </a:p>
        </p:txBody>
      </p:sp>
      <p:sp>
        <p:nvSpPr>
          <p:cNvPr id="5" name="Subtitle 4">
            <a:extLst>
              <a:ext uri="{FF2B5EF4-FFF2-40B4-BE49-F238E27FC236}">
                <a16:creationId xmlns:a16="http://schemas.microsoft.com/office/drawing/2014/main" id="{AA0C71F6-3371-46A6-B152-26633AE357AA}"/>
              </a:ext>
            </a:extLst>
          </p:cNvPr>
          <p:cNvSpPr>
            <a:spLocks noGrp="1"/>
          </p:cNvSpPr>
          <p:nvPr>
            <p:ph type="subTitle" idx="1"/>
          </p:nvPr>
        </p:nvSpPr>
        <p:spPr>
          <a:xfrm>
            <a:off x="226243" y="4050833"/>
            <a:ext cx="9047760" cy="1360153"/>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imaginative description.</a:t>
            </a:r>
          </a:p>
          <a:p>
            <a:pPr algn="l"/>
            <a:r>
              <a:rPr lang="en-GB" sz="2100" dirty="0">
                <a:latin typeface="Comic Sans MS" panose="030F0702030302020204" pitchFamily="66" charset="0"/>
              </a:rPr>
              <a:t>C: Playscripts </a:t>
            </a:r>
          </a:p>
        </p:txBody>
      </p:sp>
    </p:spTree>
    <p:extLst>
      <p:ext uri="{BB962C8B-B14F-4D97-AF65-F5344CB8AC3E}">
        <p14:creationId xmlns:p14="http://schemas.microsoft.com/office/powerpoint/2010/main" val="5957597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A5AA7-AB10-4E4E-BDF0-1DCC7D36E46B}"/>
              </a:ext>
            </a:extLst>
          </p:cNvPr>
          <p:cNvSpPr>
            <a:spLocks noGrp="1"/>
          </p:cNvSpPr>
          <p:nvPr>
            <p:ph type="title"/>
          </p:nvPr>
        </p:nvSpPr>
        <p:spPr>
          <a:xfrm>
            <a:off x="197208" y="256382"/>
            <a:ext cx="8596668" cy="1320800"/>
          </a:xfrm>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2FECEA7-A71B-445F-B54D-1D4B3CAB9CD0}"/>
              </a:ext>
            </a:extLst>
          </p:cNvPr>
          <p:cNvSpPr>
            <a:spLocks noGrp="1"/>
          </p:cNvSpPr>
          <p:nvPr>
            <p:ph idx="1"/>
          </p:nvPr>
        </p:nvSpPr>
        <p:spPr>
          <a:xfrm>
            <a:off x="197208" y="1223962"/>
            <a:ext cx="8596668" cy="3880773"/>
          </a:xfrm>
        </p:spPr>
        <p:txBody>
          <a:bodyPr>
            <a:normAutofit/>
          </a:bodyPr>
          <a:lstStyle/>
          <a:p>
            <a:r>
              <a:rPr lang="en-GB" sz="2100" dirty="0">
                <a:latin typeface="Comic Sans MS" panose="030F0702030302020204" pitchFamily="66" charset="0"/>
              </a:rPr>
              <a:t>What are these characters like?</a:t>
            </a:r>
          </a:p>
        </p:txBody>
      </p:sp>
      <p:grpSp>
        <p:nvGrpSpPr>
          <p:cNvPr id="4" name="Group 3">
            <a:extLst>
              <a:ext uri="{FF2B5EF4-FFF2-40B4-BE49-F238E27FC236}">
                <a16:creationId xmlns:a16="http://schemas.microsoft.com/office/drawing/2014/main" id="{1B9F7927-FA20-43C0-A398-9F4892871F00}"/>
              </a:ext>
            </a:extLst>
          </p:cNvPr>
          <p:cNvGrpSpPr/>
          <p:nvPr/>
        </p:nvGrpSpPr>
        <p:grpSpPr>
          <a:xfrm>
            <a:off x="509047" y="1607819"/>
            <a:ext cx="9477381" cy="5250181"/>
            <a:chOff x="509047" y="1607819"/>
            <a:chExt cx="9477381" cy="5250181"/>
          </a:xfrm>
        </p:grpSpPr>
        <p:pic>
          <p:nvPicPr>
            <p:cNvPr id="12290" name="Picture 2" descr="Darth Vader 1/6 Scale Figure | Sideshow Collectibles">
              <a:extLst>
                <a:ext uri="{FF2B5EF4-FFF2-40B4-BE49-F238E27FC236}">
                  <a16:creationId xmlns:a16="http://schemas.microsoft.com/office/drawing/2014/main" id="{0568556F-A5F4-461A-B622-F9C1F8B2F6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3030" y="1607819"/>
              <a:ext cx="2903398" cy="5250181"/>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Willy Wonka and the Chocolate Factory Tuxedo Halloween Cosplay Costume Coat  Suit | eBay">
              <a:extLst>
                <a:ext uri="{FF2B5EF4-FFF2-40B4-BE49-F238E27FC236}">
                  <a16:creationId xmlns:a16="http://schemas.microsoft.com/office/drawing/2014/main" id="{AB4A29B4-3382-4299-9DC7-0AB9F9F7C20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711"/>
            <a:stretch/>
          </p:blipFill>
          <p:spPr bwMode="auto">
            <a:xfrm>
              <a:off x="509047" y="1665210"/>
              <a:ext cx="2507529" cy="519279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Snow White (Disney character) - Wikipedia">
              <a:extLst>
                <a:ext uri="{FF2B5EF4-FFF2-40B4-BE49-F238E27FC236}">
                  <a16:creationId xmlns:a16="http://schemas.microsoft.com/office/drawing/2014/main" id="{C8505902-21A3-45BD-9ACF-02C1B9E93E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6074" y="1661852"/>
              <a:ext cx="2412898" cy="5196148"/>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Marge Simpson | Simpsons Wiki | Fandom">
              <a:extLst>
                <a:ext uri="{FF2B5EF4-FFF2-40B4-BE49-F238E27FC236}">
                  <a16:creationId xmlns:a16="http://schemas.microsoft.com/office/drawing/2014/main" id="{C9EA8DF3-0DFC-4EB6-98DA-9DA0E6942D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3286" y="1661852"/>
              <a:ext cx="3366834" cy="51961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563669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ABE6C-859D-42D9-A0EF-2BE5A056304E}"/>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A7581044-E2CF-41C7-B37B-28EA8B40DCFE}"/>
              </a:ext>
            </a:extLst>
          </p:cNvPr>
          <p:cNvSpPr>
            <a:spLocks noGrp="1"/>
          </p:cNvSpPr>
          <p:nvPr>
            <p:ph idx="1"/>
          </p:nvPr>
        </p:nvSpPr>
        <p:spPr/>
        <p:txBody>
          <a:bodyPr>
            <a:normAutofit/>
          </a:bodyPr>
          <a:lstStyle/>
          <a:p>
            <a:r>
              <a:rPr lang="en-GB" sz="2100" dirty="0">
                <a:latin typeface="Comic Sans MS" panose="030F0702030302020204" pitchFamily="66" charset="0"/>
              </a:rPr>
              <a:t>Think about voice and character.</a:t>
            </a:r>
          </a:p>
          <a:p>
            <a:r>
              <a:rPr lang="en-GB" sz="2100" dirty="0">
                <a:latin typeface="Comic Sans MS" panose="030F0702030302020204" pitchFamily="66" charset="0"/>
              </a:rPr>
              <a:t>Do you know any famous characters who adopt different dialects to emphasise character traits?</a:t>
            </a:r>
          </a:p>
          <a:p>
            <a:r>
              <a:rPr lang="en-GB" sz="2100" dirty="0">
                <a:latin typeface="Comic Sans MS" panose="030F0702030302020204" pitchFamily="66" charset="0"/>
              </a:rPr>
              <a:t>Consider how and why particular voices and dialects can be important in building characters.</a:t>
            </a:r>
          </a:p>
          <a:p>
            <a:endParaRPr lang="en-GB" sz="2100" dirty="0">
              <a:latin typeface="Comic Sans MS" panose="030F0702030302020204" pitchFamily="66" charset="0"/>
            </a:endParaRPr>
          </a:p>
        </p:txBody>
      </p:sp>
      <p:pic>
        <p:nvPicPr>
          <p:cNvPr id="13314" name="Picture 2" descr="Thinking brain clipart - ClipArt Best - ClipArt Best">
            <a:extLst>
              <a:ext uri="{FF2B5EF4-FFF2-40B4-BE49-F238E27FC236}">
                <a16:creationId xmlns:a16="http://schemas.microsoft.com/office/drawing/2014/main" id="{6093DE91-F6DE-4F08-846B-41BB019F828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12264" y="3850734"/>
            <a:ext cx="3133185" cy="3007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1430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C7E837-E15B-4DF5-9DFC-F35DA1CCD26A}"/>
              </a:ext>
            </a:extLst>
          </p:cNvPr>
          <p:cNvSpPr>
            <a:spLocks noGrp="1"/>
          </p:cNvSpPr>
          <p:nvPr>
            <p:ph idx="1"/>
          </p:nvPr>
        </p:nvSpPr>
        <p:spPr>
          <a:xfrm>
            <a:off x="319114" y="1125071"/>
            <a:ext cx="4268250" cy="4607857"/>
          </a:xfrm>
        </p:spPr>
        <p:txBody>
          <a:bodyPr>
            <a:normAutofit/>
          </a:bodyPr>
          <a:lstStyle/>
          <a:p>
            <a:r>
              <a:rPr lang="en-GB" sz="2100" dirty="0">
                <a:latin typeface="Comic Sans MS" panose="030F0702030302020204" pitchFamily="66" charset="0"/>
              </a:rPr>
              <a:t>Re-read the </a:t>
            </a:r>
            <a:r>
              <a:rPr lang="en-GB" sz="2100" i="1" dirty="0">
                <a:latin typeface="Comic Sans MS" panose="030F0702030302020204" pitchFamily="66" charset="0"/>
              </a:rPr>
              <a:t>13 Hours</a:t>
            </a:r>
            <a:r>
              <a:rPr lang="en-GB" sz="2100" dirty="0">
                <a:latin typeface="Comic Sans MS" panose="030F0702030302020204" pitchFamily="66" charset="0"/>
              </a:rPr>
              <a:t> novel extract from Monday.</a:t>
            </a:r>
          </a:p>
          <a:p>
            <a:r>
              <a:rPr lang="en-GB" sz="2100" dirty="0">
                <a:latin typeface="Comic Sans MS" panose="030F0702030302020204" pitchFamily="66" charset="0"/>
              </a:rPr>
              <a:t>Write down any adjectives for each character that comes to mind as you read.</a:t>
            </a:r>
          </a:p>
          <a:p>
            <a:r>
              <a:rPr lang="en-GB" sz="2100" dirty="0">
                <a:latin typeface="Comic Sans MS" panose="030F0702030302020204" pitchFamily="66" charset="0"/>
              </a:rPr>
              <a:t>What makes you think these adjectives describe the characters?</a:t>
            </a:r>
          </a:p>
        </p:txBody>
      </p:sp>
      <p:grpSp>
        <p:nvGrpSpPr>
          <p:cNvPr id="4" name="Group 3">
            <a:extLst>
              <a:ext uri="{FF2B5EF4-FFF2-40B4-BE49-F238E27FC236}">
                <a16:creationId xmlns:a16="http://schemas.microsoft.com/office/drawing/2014/main" id="{C778CE51-29C0-4120-89B2-294064527CDD}"/>
              </a:ext>
            </a:extLst>
          </p:cNvPr>
          <p:cNvGrpSpPr/>
          <p:nvPr/>
        </p:nvGrpSpPr>
        <p:grpSpPr>
          <a:xfrm>
            <a:off x="4587364" y="0"/>
            <a:ext cx="7604636" cy="6858000"/>
            <a:chOff x="5165888" y="1989056"/>
            <a:chExt cx="5399030" cy="4868944"/>
          </a:xfrm>
        </p:grpSpPr>
        <p:pic>
          <p:nvPicPr>
            <p:cNvPr id="5" name="Picture 4">
              <a:extLst>
                <a:ext uri="{FF2B5EF4-FFF2-40B4-BE49-F238E27FC236}">
                  <a16:creationId xmlns:a16="http://schemas.microsoft.com/office/drawing/2014/main" id="{9E0E5710-40B6-4FC3-863A-A464D3DF4CC0}"/>
                </a:ext>
              </a:extLst>
            </p:cNvPr>
            <p:cNvPicPr>
              <a:picLocks noChangeAspect="1"/>
            </p:cNvPicPr>
            <p:nvPr/>
          </p:nvPicPr>
          <p:blipFill rotWithShape="1">
            <a:blip r:embed="rId2"/>
            <a:srcRect l="20026" t="20344" r="37449" b="11478"/>
            <a:stretch/>
          </p:blipFill>
          <p:spPr>
            <a:xfrm>
              <a:off x="5165888" y="1989056"/>
              <a:ext cx="5399030" cy="4868944"/>
            </a:xfrm>
            <a:prstGeom prst="rect">
              <a:avLst/>
            </a:prstGeom>
          </p:spPr>
        </p:pic>
        <p:sp>
          <p:nvSpPr>
            <p:cNvPr id="6" name="Rectangle 5">
              <a:extLst>
                <a:ext uri="{FF2B5EF4-FFF2-40B4-BE49-F238E27FC236}">
                  <a16:creationId xmlns:a16="http://schemas.microsoft.com/office/drawing/2014/main" id="{728B8016-1F7D-4207-AAFF-9828882F1094}"/>
                </a:ext>
              </a:extLst>
            </p:cNvPr>
            <p:cNvSpPr/>
            <p:nvPr/>
          </p:nvSpPr>
          <p:spPr>
            <a:xfrm>
              <a:off x="8908330" y="1989056"/>
              <a:ext cx="1514128" cy="4524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197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615C1C-4658-4061-B2F6-8C5F743B7004}"/>
              </a:ext>
            </a:extLst>
          </p:cNvPr>
          <p:cNvSpPr>
            <a:spLocks noGrp="1"/>
          </p:cNvSpPr>
          <p:nvPr>
            <p:ph idx="1"/>
          </p:nvPr>
        </p:nvSpPr>
        <p:spPr>
          <a:xfrm>
            <a:off x="177713" y="237520"/>
            <a:ext cx="9211383" cy="3880773"/>
          </a:xfrm>
        </p:spPr>
        <p:txBody>
          <a:bodyPr>
            <a:noAutofit/>
          </a:bodyPr>
          <a:lstStyle/>
          <a:p>
            <a:r>
              <a:rPr lang="en-GB" sz="2100" dirty="0">
                <a:latin typeface="Comic Sans MS" panose="030F0702030302020204" pitchFamily="66" charset="0"/>
              </a:rPr>
              <a:t>How do you think this may be translated to a playscript?</a:t>
            </a:r>
          </a:p>
          <a:p>
            <a:endParaRPr lang="en-GB" sz="2100" dirty="0">
              <a:latin typeface="Comic Sans MS" panose="030F0702030302020204" pitchFamily="66" charset="0"/>
            </a:endParaRPr>
          </a:p>
          <a:p>
            <a:r>
              <a:rPr lang="en-GB" sz="2100" i="1" dirty="0">
                <a:latin typeface="Comic Sans MS" panose="030F0702030302020204" pitchFamily="66" charset="0"/>
              </a:rPr>
              <a:t>The level of description in a novel can’t be included in a playscript.</a:t>
            </a:r>
          </a:p>
          <a:p>
            <a:endParaRPr lang="en-GB" sz="2100" dirty="0">
              <a:latin typeface="Comic Sans MS" panose="030F0702030302020204" pitchFamily="66" charset="0"/>
            </a:endParaRPr>
          </a:p>
          <a:p>
            <a:r>
              <a:rPr lang="en-GB" sz="2100" dirty="0">
                <a:latin typeface="Comic Sans MS" panose="030F0702030302020204" pitchFamily="66" charset="0"/>
              </a:rPr>
              <a:t>How do we learn what a character is like when we watch something that’s scripted?</a:t>
            </a:r>
          </a:p>
          <a:p>
            <a:r>
              <a:rPr lang="en-GB" sz="2100" dirty="0">
                <a:latin typeface="Comic Sans MS" panose="030F0702030302020204" pitchFamily="66" charset="0"/>
              </a:rPr>
              <a:t>Think back to the characters from the starter.</a:t>
            </a:r>
          </a:p>
          <a:p>
            <a:endParaRPr lang="en-GB" sz="2100" dirty="0">
              <a:latin typeface="Comic Sans MS" panose="030F0702030302020204" pitchFamily="66" charset="0"/>
            </a:endParaRPr>
          </a:p>
          <a:p>
            <a:r>
              <a:rPr lang="en-GB" sz="2100" i="1" dirty="0">
                <a:latin typeface="Comic Sans MS" panose="030F0702030302020204" pitchFamily="66" charset="0"/>
              </a:rPr>
              <a:t>Appearance, movement, clothing, speech, tone of voice etc. </a:t>
            </a:r>
          </a:p>
        </p:txBody>
      </p:sp>
      <p:grpSp>
        <p:nvGrpSpPr>
          <p:cNvPr id="4" name="Group 3">
            <a:extLst>
              <a:ext uri="{FF2B5EF4-FFF2-40B4-BE49-F238E27FC236}">
                <a16:creationId xmlns:a16="http://schemas.microsoft.com/office/drawing/2014/main" id="{0B983ACC-9279-4A73-9977-791746D4A4A8}"/>
              </a:ext>
            </a:extLst>
          </p:cNvPr>
          <p:cNvGrpSpPr/>
          <p:nvPr/>
        </p:nvGrpSpPr>
        <p:grpSpPr>
          <a:xfrm>
            <a:off x="2403836" y="4158142"/>
            <a:ext cx="4873658" cy="2699858"/>
            <a:chOff x="509047" y="1607819"/>
            <a:chExt cx="9477381" cy="5250181"/>
          </a:xfrm>
        </p:grpSpPr>
        <p:pic>
          <p:nvPicPr>
            <p:cNvPr id="5" name="Picture 2" descr="Darth Vader 1/6 Scale Figure | Sideshow Collectibles">
              <a:extLst>
                <a:ext uri="{FF2B5EF4-FFF2-40B4-BE49-F238E27FC236}">
                  <a16:creationId xmlns:a16="http://schemas.microsoft.com/office/drawing/2014/main" id="{7A8DB47B-AD70-432D-AE94-1DD6F200DA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3030" y="1607819"/>
              <a:ext cx="2903398" cy="525018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Willy Wonka and the Chocolate Factory Tuxedo Halloween Cosplay Costume Coat  Suit | eBay">
              <a:extLst>
                <a:ext uri="{FF2B5EF4-FFF2-40B4-BE49-F238E27FC236}">
                  <a16:creationId xmlns:a16="http://schemas.microsoft.com/office/drawing/2014/main" id="{E2840F02-C5E2-46EE-905B-18D84F372C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1711"/>
            <a:stretch/>
          </p:blipFill>
          <p:spPr bwMode="auto">
            <a:xfrm>
              <a:off x="509047" y="1665210"/>
              <a:ext cx="2507529" cy="519279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Snow White (Disney character) - Wikipedia">
              <a:extLst>
                <a:ext uri="{FF2B5EF4-FFF2-40B4-BE49-F238E27FC236}">
                  <a16:creationId xmlns:a16="http://schemas.microsoft.com/office/drawing/2014/main" id="{BBA37476-647E-44A5-80A2-ED02CE2C72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6074" y="1661852"/>
              <a:ext cx="2412898" cy="519614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Marge Simpson | Simpsons Wiki | Fandom">
              <a:extLst>
                <a:ext uri="{FF2B5EF4-FFF2-40B4-BE49-F238E27FC236}">
                  <a16:creationId xmlns:a16="http://schemas.microsoft.com/office/drawing/2014/main" id="{896EF339-7367-41C4-9811-0E4815D2FF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43286" y="1661852"/>
              <a:ext cx="3366834" cy="519614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38008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6DDFA-FCCC-425D-9201-71F29724375B}"/>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3B2B6992-AE33-4C3E-AE41-B50D5C1196AC}"/>
              </a:ext>
            </a:extLst>
          </p:cNvPr>
          <p:cNvSpPr>
            <a:spLocks noGrp="1"/>
          </p:cNvSpPr>
          <p:nvPr>
            <p:ph idx="1"/>
          </p:nvPr>
        </p:nvSpPr>
        <p:spPr>
          <a:xfrm>
            <a:off x="677334" y="3429001"/>
            <a:ext cx="8862592" cy="3429000"/>
          </a:xfrm>
        </p:spPr>
        <p:txBody>
          <a:bodyPr>
            <a:normAutofit fontScale="92500"/>
          </a:bodyPr>
          <a:lstStyle/>
          <a:p>
            <a:r>
              <a:rPr lang="en-GB" sz="2100" dirty="0">
                <a:latin typeface="Comic Sans MS" panose="030F0702030302020204" pitchFamily="66" charset="0"/>
              </a:rPr>
              <a:t>Create a bubble map about each character from the Nativity story (Joseph, Mary, the shepherds, the Wise Men, the angels, Herod), making reference to: their appearance, movement, speech, tone of voice, actions, feelings etc.</a:t>
            </a:r>
          </a:p>
          <a:p>
            <a:r>
              <a:rPr lang="en-GB" sz="2100" dirty="0">
                <a:latin typeface="Comic Sans MS" panose="030F0702030302020204" pitchFamily="66" charset="0"/>
              </a:rPr>
              <a:t>Try to add expanded noun phrases and adverbs to your bubble maps.</a:t>
            </a:r>
          </a:p>
          <a:p>
            <a:r>
              <a:rPr lang="en-GB" sz="2100" dirty="0">
                <a:latin typeface="Comic Sans MS" panose="030F0702030302020204" pitchFamily="66" charset="0"/>
              </a:rPr>
              <a:t>Consider: how the character’s felt, what they did in the story, what their first reactions would have been, how they might have moved around, how they would have spoken, what their tone of voice might be like etc.</a:t>
            </a: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use a thesaurus to improve some of the vocabulary you have included in your bubble maps.  </a:t>
            </a:r>
          </a:p>
        </p:txBody>
      </p:sp>
      <p:pic>
        <p:nvPicPr>
          <p:cNvPr id="17410" name="Picture 2" descr="Use thinking maps to update your reading comprehension lessons">
            <a:extLst>
              <a:ext uri="{FF2B5EF4-FFF2-40B4-BE49-F238E27FC236}">
                <a16:creationId xmlns:a16="http://schemas.microsoft.com/office/drawing/2014/main" id="{E923F629-10C8-4B48-A584-F973EDC2775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70342" y="0"/>
            <a:ext cx="4399774" cy="3609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7774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6FEF260-F58D-4843-A327-62498889D99B}"/>
              </a:ext>
            </a:extLst>
          </p:cNvPr>
          <p:cNvSpPr>
            <a:spLocks noGrp="1"/>
          </p:cNvSpPr>
          <p:nvPr>
            <p:ph type="ctrTitle"/>
          </p:nvPr>
        </p:nvSpPr>
        <p:spPr>
          <a:xfrm>
            <a:off x="386498" y="2404534"/>
            <a:ext cx="9247695" cy="1646302"/>
          </a:xfrm>
        </p:spPr>
        <p:txBody>
          <a:bodyPr/>
          <a:lstStyle/>
          <a:p>
            <a:r>
              <a:rPr lang="en-GB" sz="5200" dirty="0">
                <a:latin typeface="Comic Sans MS" panose="030F0702030302020204" pitchFamily="66" charset="0"/>
              </a:rPr>
              <a:t>Thursday 4</a:t>
            </a:r>
            <a:r>
              <a:rPr lang="en-GB" sz="5200" baseline="30000" dirty="0">
                <a:latin typeface="Comic Sans MS" panose="030F0702030302020204" pitchFamily="66" charset="0"/>
              </a:rPr>
              <a:t>th</a:t>
            </a:r>
            <a:r>
              <a:rPr lang="en-GB" sz="5200" dirty="0">
                <a:latin typeface="Comic Sans MS" panose="030F0702030302020204" pitchFamily="66" charset="0"/>
              </a:rPr>
              <a:t> November 2021</a:t>
            </a:r>
          </a:p>
        </p:txBody>
      </p:sp>
      <p:sp>
        <p:nvSpPr>
          <p:cNvPr id="5" name="Subtitle 4">
            <a:extLst>
              <a:ext uri="{FF2B5EF4-FFF2-40B4-BE49-F238E27FC236}">
                <a16:creationId xmlns:a16="http://schemas.microsoft.com/office/drawing/2014/main" id="{BA1445C1-9AB0-44E0-B126-D2D1C6D0F3A4}"/>
              </a:ext>
            </a:extLst>
          </p:cNvPr>
          <p:cNvSpPr>
            <a:spLocks noGrp="1"/>
          </p:cNvSpPr>
          <p:nvPr>
            <p:ph type="subTitle" idx="1"/>
          </p:nvPr>
        </p:nvSpPr>
        <p:spPr>
          <a:xfrm>
            <a:off x="386498" y="4050833"/>
            <a:ext cx="8887505" cy="2572991"/>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imaginative description.</a:t>
            </a:r>
          </a:p>
          <a:p>
            <a:pPr algn="l"/>
            <a:r>
              <a:rPr lang="en-GB" sz="2100" dirty="0">
                <a:latin typeface="Comic Sans MS" panose="030F0702030302020204" pitchFamily="66" charset="0"/>
              </a:rPr>
              <a:t>	To organise writing appropriately. </a:t>
            </a:r>
          </a:p>
          <a:p>
            <a:pPr algn="l"/>
            <a:r>
              <a:rPr lang="en-GB" sz="2100" dirty="0">
                <a:latin typeface="Comic Sans MS" panose="030F0702030302020204" pitchFamily="66" charset="0"/>
              </a:rPr>
              <a:t>C: Playscripts </a:t>
            </a:r>
          </a:p>
        </p:txBody>
      </p:sp>
    </p:spTree>
    <p:extLst>
      <p:ext uri="{BB962C8B-B14F-4D97-AF65-F5344CB8AC3E}">
        <p14:creationId xmlns:p14="http://schemas.microsoft.com/office/powerpoint/2010/main" val="10403816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ECA500-4EBC-463B-8F97-75941E9BEF05}"/>
              </a:ext>
            </a:extLst>
          </p:cNvPr>
          <p:cNvSpPr>
            <a:spLocks noGrp="1"/>
          </p:cNvSpPr>
          <p:nvPr>
            <p:ph idx="1"/>
          </p:nvPr>
        </p:nvSpPr>
        <p:spPr>
          <a:xfrm>
            <a:off x="262555" y="218668"/>
            <a:ext cx="8596668" cy="3880773"/>
          </a:xfrm>
        </p:spPr>
        <p:txBody>
          <a:bodyPr>
            <a:normAutofit/>
          </a:bodyPr>
          <a:lstStyle/>
          <a:p>
            <a:r>
              <a:rPr lang="en-GB" sz="2100" dirty="0">
                <a:latin typeface="Comic Sans MS" panose="030F0702030302020204" pitchFamily="66" charset="0"/>
              </a:rPr>
              <a:t>You are going to write a script which explains the points of view of each group of characters and what they experienced that night.</a:t>
            </a:r>
          </a:p>
          <a:p>
            <a:endParaRPr lang="en-GB" sz="2100" dirty="0">
              <a:latin typeface="Comic Sans MS" panose="030F0702030302020204" pitchFamily="66" charset="0"/>
            </a:endParaRPr>
          </a:p>
          <a:p>
            <a:r>
              <a:rPr lang="en-GB" sz="2100" dirty="0">
                <a:latin typeface="Comic Sans MS" panose="030F0702030302020204" pitchFamily="66" charset="0"/>
              </a:rPr>
              <a:t>Choose </a:t>
            </a:r>
            <a:r>
              <a:rPr lang="en-GB" sz="2100" b="1" u="sng" dirty="0">
                <a:latin typeface="Comic Sans MS" panose="030F0702030302020204" pitchFamily="66" charset="0"/>
              </a:rPr>
              <a:t>one</a:t>
            </a:r>
            <a:r>
              <a:rPr lang="en-GB" sz="2100" dirty="0">
                <a:latin typeface="Comic Sans MS" panose="030F0702030302020204" pitchFamily="66" charset="0"/>
              </a:rPr>
              <a:t> of the characters: Joseph, Mary, the shepherds, the Wise Men, the angels or Herod.</a:t>
            </a:r>
          </a:p>
        </p:txBody>
      </p:sp>
      <p:pic>
        <p:nvPicPr>
          <p:cNvPr id="18434" name="Picture 2" descr="Nativity by candlelight – Catholic Mansfield">
            <a:extLst>
              <a:ext uri="{FF2B5EF4-FFF2-40B4-BE49-F238E27FC236}">
                <a16:creationId xmlns:a16="http://schemas.microsoft.com/office/drawing/2014/main" id="{F2A06F6B-0A0A-4F8A-B3F4-A270161E98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1348" y="2691858"/>
            <a:ext cx="6315959" cy="3947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1223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2921C3-CB0D-48CA-818E-D965E128C50E}"/>
              </a:ext>
            </a:extLst>
          </p:cNvPr>
          <p:cNvSpPr>
            <a:spLocks noGrp="1"/>
          </p:cNvSpPr>
          <p:nvPr>
            <p:ph idx="1"/>
          </p:nvPr>
        </p:nvSpPr>
        <p:spPr>
          <a:xfrm>
            <a:off x="705615" y="1726957"/>
            <a:ext cx="8596668" cy="3880773"/>
          </a:xfrm>
        </p:spPr>
        <p:txBody>
          <a:bodyPr>
            <a:normAutofit/>
          </a:bodyPr>
          <a:lstStyle/>
          <a:p>
            <a:r>
              <a:rPr lang="en-GB" sz="2100" dirty="0">
                <a:latin typeface="Comic Sans MS" panose="030F0702030302020204" pitchFamily="66" charset="0"/>
              </a:rPr>
              <a:t>You are going to have a go at writing your own scene for the playscript today!</a:t>
            </a:r>
          </a:p>
          <a:p>
            <a:r>
              <a:rPr lang="en-GB" sz="2100" dirty="0">
                <a:latin typeface="Comic Sans MS" panose="030F0702030302020204" pitchFamily="66" charset="0"/>
              </a:rPr>
              <a:t>This is a </a:t>
            </a:r>
            <a:r>
              <a:rPr lang="en-GB" sz="2100" b="1" u="sng" dirty="0">
                <a:latin typeface="Comic Sans MS" panose="030F0702030302020204" pitchFamily="66" charset="0"/>
              </a:rPr>
              <a:t>practice</a:t>
            </a:r>
            <a:r>
              <a:rPr lang="en-GB" sz="2100" dirty="0">
                <a:latin typeface="Comic Sans MS" panose="030F0702030302020204" pitchFamily="66" charset="0"/>
              </a:rPr>
              <a:t> so it won’t be perfect the first time!</a:t>
            </a:r>
          </a:p>
        </p:txBody>
      </p:sp>
      <p:pic>
        <p:nvPicPr>
          <p:cNvPr id="19458" name="Picture 2" descr="Practice Questions Clipart - Png Download (#5347374) - PinClipart">
            <a:extLst>
              <a:ext uri="{FF2B5EF4-FFF2-40B4-BE49-F238E27FC236}">
                <a16:creationId xmlns:a16="http://schemas.microsoft.com/office/drawing/2014/main" id="{D7F19DF0-5DD1-4AD0-A58F-71BC51B76994}"/>
              </a:ext>
            </a:extLst>
          </p:cNvPr>
          <p:cNvPicPr>
            <a:picLocks noChangeAspect="1" noChangeArrowheads="1"/>
          </p:cNvPicPr>
          <p:nvPr/>
        </p:nvPicPr>
        <p:blipFill>
          <a:blip r:embed="rId2">
            <a:clrChange>
              <a:clrFrom>
                <a:srgbClr val="EEEEEE"/>
              </a:clrFrom>
              <a:clrTo>
                <a:srgbClr val="EEEEEE">
                  <a:alpha val="0"/>
                </a:srgbClr>
              </a:clrTo>
            </a:clrChange>
            <a:extLst>
              <a:ext uri="{28A0092B-C50C-407E-A947-70E740481C1C}">
                <a14:useLocalDpi xmlns:a14="http://schemas.microsoft.com/office/drawing/2010/main" val="0"/>
              </a:ext>
            </a:extLst>
          </a:blip>
          <a:srcRect/>
          <a:stretch>
            <a:fillRect/>
          </a:stretch>
        </p:blipFill>
        <p:spPr bwMode="auto">
          <a:xfrm>
            <a:off x="4282545" y="3346515"/>
            <a:ext cx="3626909" cy="3511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43470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A648F-D65F-45CE-9F25-85464479FEBE}"/>
              </a:ext>
            </a:extLst>
          </p:cNvPr>
          <p:cNvSpPr>
            <a:spLocks noGrp="1"/>
          </p:cNvSpPr>
          <p:nvPr>
            <p:ph type="title"/>
          </p:nvPr>
        </p:nvSpPr>
        <p:spPr/>
        <p:txBody>
          <a:bodyPr/>
          <a:lstStyle/>
          <a:p>
            <a:r>
              <a:rPr lang="en-GB" dirty="0">
                <a:latin typeface="Comic Sans MS" panose="030F0702030302020204" pitchFamily="66" charset="0"/>
              </a:rPr>
              <a:t>What are the features of a playscript?</a:t>
            </a:r>
          </a:p>
        </p:txBody>
      </p:sp>
      <p:pic>
        <p:nvPicPr>
          <p:cNvPr id="6" name="Picture 5">
            <a:extLst>
              <a:ext uri="{FF2B5EF4-FFF2-40B4-BE49-F238E27FC236}">
                <a16:creationId xmlns:a16="http://schemas.microsoft.com/office/drawing/2014/main" id="{205C0B24-9D7A-45DA-BA36-2ABE9279E200}"/>
              </a:ext>
            </a:extLst>
          </p:cNvPr>
          <p:cNvPicPr>
            <a:picLocks noChangeAspect="1"/>
          </p:cNvPicPr>
          <p:nvPr/>
        </p:nvPicPr>
        <p:blipFill rotWithShape="1">
          <a:blip r:embed="rId2"/>
          <a:srcRect l="18789" t="21581" r="38221" b="7628"/>
          <a:stretch/>
        </p:blipFill>
        <p:spPr>
          <a:xfrm>
            <a:off x="1998482" y="1480008"/>
            <a:ext cx="5806144" cy="5377992"/>
          </a:xfrm>
          <a:prstGeom prst="rect">
            <a:avLst/>
          </a:prstGeom>
        </p:spPr>
      </p:pic>
    </p:spTree>
    <p:extLst>
      <p:ext uri="{BB962C8B-B14F-4D97-AF65-F5344CB8AC3E}">
        <p14:creationId xmlns:p14="http://schemas.microsoft.com/office/powerpoint/2010/main" val="33500185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1DB802F-F73F-492D-BF7A-F42C5AD527C6}"/>
              </a:ext>
            </a:extLst>
          </p:cNvPr>
          <p:cNvSpPr>
            <a:spLocks noGrp="1"/>
          </p:cNvSpPr>
          <p:nvPr>
            <p:ph idx="1"/>
          </p:nvPr>
        </p:nvSpPr>
        <p:spPr>
          <a:xfrm>
            <a:off x="205994" y="312935"/>
            <a:ext cx="8596668" cy="3880773"/>
          </a:xfrm>
        </p:spPr>
        <p:txBody>
          <a:bodyPr>
            <a:normAutofit/>
          </a:bodyPr>
          <a:lstStyle/>
          <a:p>
            <a:r>
              <a:rPr lang="en-GB" sz="2100" dirty="0">
                <a:latin typeface="Comic Sans MS" panose="030F0702030302020204" pitchFamily="66" charset="0"/>
              </a:rPr>
              <a:t>I would like to see you using expanded noun phrases and adverbs in your writing today.</a:t>
            </a:r>
          </a:p>
        </p:txBody>
      </p:sp>
      <p:pic>
        <p:nvPicPr>
          <p:cNvPr id="20482" name="Picture 2" descr="What is a Noun Phrase? | Noun Phrase Examples | Twinkl">
            <a:extLst>
              <a:ext uri="{FF2B5EF4-FFF2-40B4-BE49-F238E27FC236}">
                <a16:creationId xmlns:a16="http://schemas.microsoft.com/office/drawing/2014/main" id="{79B1AF8F-95FC-4082-B29C-2E22E542A4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1165"/>
            <a:ext cx="6571070" cy="3786188"/>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KS2 Grammar Posters | Teaching Resources">
            <a:extLst>
              <a:ext uri="{FF2B5EF4-FFF2-40B4-BE49-F238E27FC236}">
                <a16:creationId xmlns:a16="http://schemas.microsoft.com/office/drawing/2014/main" id="{CC9AC66B-9458-4F22-81D9-20E0EBF340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1056" y="2871292"/>
            <a:ext cx="5630944" cy="3986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1500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E2FE9-7954-4248-8187-6048B9898BE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807685E-216B-47DE-8BA9-FE7A55CCC094}"/>
              </a:ext>
            </a:extLst>
          </p:cNvPr>
          <p:cNvSpPr>
            <a:spLocks noGrp="1"/>
          </p:cNvSpPr>
          <p:nvPr>
            <p:ph idx="1"/>
          </p:nvPr>
        </p:nvSpPr>
        <p:spPr/>
        <p:txBody>
          <a:bodyPr>
            <a:normAutofit/>
          </a:bodyPr>
          <a:lstStyle/>
          <a:p>
            <a:r>
              <a:rPr lang="en-GB" sz="2100" dirty="0">
                <a:latin typeface="Comic Sans MS" panose="030F0702030302020204" pitchFamily="66" charset="0"/>
              </a:rPr>
              <a:t>When would we expect to see expanded noun phrases in playscripts?</a:t>
            </a:r>
          </a:p>
          <a:p>
            <a:endParaRPr lang="en-GB" sz="2100" dirty="0">
              <a:latin typeface="Comic Sans MS" panose="030F0702030302020204" pitchFamily="66" charset="0"/>
            </a:endParaRPr>
          </a:p>
          <a:p>
            <a:r>
              <a:rPr lang="en-GB" sz="2100" dirty="0">
                <a:latin typeface="Comic Sans MS" panose="030F0702030302020204" pitchFamily="66" charset="0"/>
              </a:rPr>
              <a:t>When we would expect to see adverbs?</a:t>
            </a:r>
          </a:p>
        </p:txBody>
      </p:sp>
      <p:pic>
        <p:nvPicPr>
          <p:cNvPr id="21506" name="Picture 2" descr="Thinking brain clipart - ClipArt Best - ClipArt Best">
            <a:extLst>
              <a:ext uri="{FF2B5EF4-FFF2-40B4-BE49-F238E27FC236}">
                <a16:creationId xmlns:a16="http://schemas.microsoft.com/office/drawing/2014/main" id="{B09827E0-F36C-4613-9207-C87D3772825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244210" y="3429000"/>
            <a:ext cx="3572579"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802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46EE323-0603-4558-8341-9E2EB325FF01}"/>
              </a:ext>
            </a:extLst>
          </p:cNvPr>
          <p:cNvSpPr>
            <a:spLocks noGrp="1"/>
          </p:cNvSpPr>
          <p:nvPr>
            <p:ph idx="1"/>
          </p:nvPr>
        </p:nvSpPr>
        <p:spPr>
          <a:xfrm>
            <a:off x="4949073" y="493160"/>
            <a:ext cx="4306076" cy="5871680"/>
          </a:xfrm>
        </p:spPr>
        <p:txBody>
          <a:bodyPr>
            <a:normAutofit fontScale="92500"/>
          </a:bodyPr>
          <a:lstStyle/>
          <a:p>
            <a:r>
              <a:rPr lang="en-GB" sz="2100" dirty="0">
                <a:latin typeface="Comic Sans MS" panose="030F0702030302020204" pitchFamily="66" charset="0"/>
              </a:rPr>
              <a:t>You are going to create a quick story map for your character(s)</a:t>
            </a:r>
          </a:p>
          <a:p>
            <a:r>
              <a:rPr lang="en-GB" sz="2100" dirty="0">
                <a:latin typeface="Comic Sans MS" panose="030F0702030302020204" pitchFamily="66" charset="0"/>
              </a:rPr>
              <a:t>While every character is part of the Nativity story, they will each have their own individual story map as they experienced the Nativity story differently. </a:t>
            </a:r>
          </a:p>
          <a:p>
            <a:endParaRPr lang="en-GB" sz="2100" dirty="0">
              <a:latin typeface="Comic Sans MS" panose="030F0702030302020204" pitchFamily="66" charset="0"/>
            </a:endParaRPr>
          </a:p>
          <a:p>
            <a:r>
              <a:rPr lang="en-GB" sz="2100" dirty="0">
                <a:latin typeface="Comic Sans MS" panose="030F0702030302020204" pitchFamily="66" charset="0"/>
              </a:rPr>
              <a:t>For example: </a:t>
            </a:r>
            <a:r>
              <a:rPr lang="en-GB" sz="2100" i="1" dirty="0">
                <a:latin typeface="Comic Sans MS" panose="030F0702030302020204" pitchFamily="66" charset="0"/>
              </a:rPr>
              <a:t>the shepherds were in a field watching their sheep, a host of angels appeared to them and told them to go and find the baby wrapped in a manger, the shepherds travel to Bethlehem, they find Jesus and then they spread the word about what they had seen/been told.</a:t>
            </a:r>
          </a:p>
          <a:p>
            <a:endParaRPr lang="en-GB" sz="2100" dirty="0">
              <a:latin typeface="Comic Sans MS" panose="030F0702030302020204" pitchFamily="66" charset="0"/>
            </a:endParaRPr>
          </a:p>
        </p:txBody>
      </p:sp>
      <p:pic>
        <p:nvPicPr>
          <p:cNvPr id="22530" name="Picture 2" descr="Christmas Nativity Story Map | Teaching Resource | Eary Years | EYFS">
            <a:extLst>
              <a:ext uri="{FF2B5EF4-FFF2-40B4-BE49-F238E27FC236}">
                <a16:creationId xmlns:a16="http://schemas.microsoft.com/office/drawing/2014/main" id="{D8896FDB-56AE-4778-9E67-5EDACD03D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4587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3026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5A640-AF1D-4AD9-8B43-050C3786E5D6}"/>
              </a:ext>
            </a:extLst>
          </p:cNvPr>
          <p:cNvSpPr>
            <a:spLocks noGrp="1"/>
          </p:cNvSpPr>
          <p:nvPr>
            <p:ph type="title"/>
          </p:nvPr>
        </p:nvSpPr>
        <p:spPr/>
        <p:txBody>
          <a:bodyPr>
            <a:normAutofit/>
          </a:bodyPr>
          <a:lstStyle/>
          <a:p>
            <a:r>
              <a:rPr lang="en-GB" sz="5400"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D2459723-644C-4C43-8D44-64ABFABEA7CB}"/>
              </a:ext>
            </a:extLst>
          </p:cNvPr>
          <p:cNvSpPr>
            <a:spLocks noGrp="1"/>
          </p:cNvSpPr>
          <p:nvPr>
            <p:ph idx="1"/>
          </p:nvPr>
        </p:nvSpPr>
        <p:spPr/>
        <p:txBody>
          <a:bodyPr/>
          <a:lstStyle/>
          <a:p>
            <a:r>
              <a:rPr lang="en-GB" dirty="0">
                <a:latin typeface="Comic Sans MS" panose="030F0702030302020204" pitchFamily="66" charset="0"/>
              </a:rPr>
              <a:t>On one side of your paper, draw a quick story map for your character(s).</a:t>
            </a:r>
          </a:p>
          <a:p>
            <a:r>
              <a:rPr lang="en-GB" dirty="0">
                <a:latin typeface="Comic Sans MS" panose="030F0702030302020204" pitchFamily="66" charset="0"/>
              </a:rPr>
              <a:t>Use the prompts on the next slide to help you.</a:t>
            </a:r>
          </a:p>
        </p:txBody>
      </p:sp>
    </p:spTree>
    <p:extLst>
      <p:ext uri="{BB962C8B-B14F-4D97-AF65-F5344CB8AC3E}">
        <p14:creationId xmlns:p14="http://schemas.microsoft.com/office/powerpoint/2010/main" val="34979934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448AF39-FD42-447E-9562-2416DE609ED7}"/>
              </a:ext>
            </a:extLst>
          </p:cNvPr>
          <p:cNvPicPr>
            <a:picLocks noChangeAspect="1"/>
          </p:cNvPicPr>
          <p:nvPr/>
        </p:nvPicPr>
        <p:blipFill rotWithShape="1">
          <a:blip r:embed="rId2"/>
          <a:srcRect l="27989" t="40179" r="39768" b="17113"/>
          <a:stretch/>
        </p:blipFill>
        <p:spPr>
          <a:xfrm>
            <a:off x="4432065" y="2969443"/>
            <a:ext cx="5218948" cy="3888557"/>
          </a:xfrm>
          <a:prstGeom prst="rect">
            <a:avLst/>
          </a:prstGeom>
        </p:spPr>
      </p:pic>
      <p:pic>
        <p:nvPicPr>
          <p:cNvPr id="4" name="Picture 3">
            <a:extLst>
              <a:ext uri="{FF2B5EF4-FFF2-40B4-BE49-F238E27FC236}">
                <a16:creationId xmlns:a16="http://schemas.microsoft.com/office/drawing/2014/main" id="{22D73369-B296-47D4-96A3-E4A5199A54D2}"/>
              </a:ext>
            </a:extLst>
          </p:cNvPr>
          <p:cNvPicPr>
            <a:picLocks noChangeAspect="1"/>
          </p:cNvPicPr>
          <p:nvPr/>
        </p:nvPicPr>
        <p:blipFill rotWithShape="1">
          <a:blip r:embed="rId3"/>
          <a:srcRect l="28299" t="35464" r="37912" b="9278"/>
          <a:stretch/>
        </p:blipFill>
        <p:spPr>
          <a:xfrm>
            <a:off x="7759936" y="-1"/>
            <a:ext cx="4432064" cy="4077093"/>
          </a:xfrm>
          <a:prstGeom prst="rect">
            <a:avLst/>
          </a:prstGeom>
        </p:spPr>
      </p:pic>
      <p:pic>
        <p:nvPicPr>
          <p:cNvPr id="6" name="Picture 5">
            <a:extLst>
              <a:ext uri="{FF2B5EF4-FFF2-40B4-BE49-F238E27FC236}">
                <a16:creationId xmlns:a16="http://schemas.microsoft.com/office/drawing/2014/main" id="{E448C376-4F3A-4468-8B61-9F2B262506FE}"/>
              </a:ext>
            </a:extLst>
          </p:cNvPr>
          <p:cNvPicPr>
            <a:picLocks noChangeAspect="1"/>
          </p:cNvPicPr>
          <p:nvPr/>
        </p:nvPicPr>
        <p:blipFill rotWithShape="1">
          <a:blip r:embed="rId4">
            <a:clrChange>
              <a:clrFrom>
                <a:srgbClr val="FFFFFF"/>
              </a:clrFrom>
              <a:clrTo>
                <a:srgbClr val="FFFFFF">
                  <a:alpha val="0"/>
                </a:srgbClr>
              </a:clrTo>
            </a:clrChange>
          </a:blip>
          <a:srcRect l="28376" t="34914" r="37294" b="9966"/>
          <a:stretch/>
        </p:blipFill>
        <p:spPr>
          <a:xfrm>
            <a:off x="0" y="0"/>
            <a:ext cx="4542473" cy="4102548"/>
          </a:xfrm>
          <a:prstGeom prst="rect">
            <a:avLst/>
          </a:prstGeom>
        </p:spPr>
      </p:pic>
    </p:spTree>
    <p:extLst>
      <p:ext uri="{BB962C8B-B14F-4D97-AF65-F5344CB8AC3E}">
        <p14:creationId xmlns:p14="http://schemas.microsoft.com/office/powerpoint/2010/main" val="16936179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6DCF6-9B1D-4FBE-9190-40C4778E5B96}"/>
              </a:ext>
            </a:extLst>
          </p:cNvPr>
          <p:cNvSpPr>
            <a:spLocks noGrp="1"/>
          </p:cNvSpPr>
          <p:nvPr>
            <p:ph type="title"/>
          </p:nvPr>
        </p:nvSpPr>
        <p:spPr>
          <a:xfrm>
            <a:off x="253128" y="204247"/>
            <a:ext cx="8596668" cy="1320800"/>
          </a:xfrm>
        </p:spPr>
        <p:txBody>
          <a:bodyPr>
            <a:normAutofit/>
          </a:bodyPr>
          <a:lstStyle/>
          <a:p>
            <a:r>
              <a:rPr lang="en-GB" sz="5400"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839B61E3-4754-4B3C-9880-650155E1845D}"/>
              </a:ext>
            </a:extLst>
          </p:cNvPr>
          <p:cNvSpPr>
            <a:spLocks noGrp="1"/>
          </p:cNvSpPr>
          <p:nvPr>
            <p:ph idx="1"/>
          </p:nvPr>
        </p:nvSpPr>
        <p:spPr>
          <a:xfrm>
            <a:off x="356821" y="1411925"/>
            <a:ext cx="9154823" cy="3880773"/>
          </a:xfrm>
        </p:spPr>
        <p:txBody>
          <a:bodyPr>
            <a:noAutofit/>
          </a:bodyPr>
          <a:lstStyle/>
          <a:p>
            <a:r>
              <a:rPr lang="en-GB" sz="2100" dirty="0">
                <a:latin typeface="Comic Sans MS" panose="030F0702030302020204" pitchFamily="66" charset="0"/>
              </a:rPr>
              <a:t>On the other side of your paper, begin writing your playscript for your character(s).</a:t>
            </a:r>
          </a:p>
          <a:p>
            <a:r>
              <a:rPr lang="en-GB" sz="2100" dirty="0">
                <a:latin typeface="Comic Sans MS" panose="030F0702030302020204" pitchFamily="66" charset="0"/>
              </a:rPr>
              <a:t>You should practice and experiment with using the different techniques of playscripts and ensure you are setting out your playscripts correctly.</a:t>
            </a:r>
          </a:p>
          <a:p>
            <a:r>
              <a:rPr lang="en-GB" sz="2100" dirty="0">
                <a:latin typeface="Comic Sans MS" panose="030F0702030302020204" pitchFamily="66" charset="0"/>
              </a:rPr>
              <a:t>The focus of your playscript practice today is: structure </a:t>
            </a:r>
            <a:r>
              <a:rPr lang="en-GB" sz="2100" i="1" dirty="0">
                <a:latin typeface="Comic Sans MS" panose="030F0702030302020204" pitchFamily="66" charset="0"/>
              </a:rPr>
              <a:t>(i.e. title, description of when and where it’s set, list of characters that appear, the character’s name on the left followed by a colon, stage directions to tell you how a character moves or what they should be doing with an object.) </a:t>
            </a:r>
          </a:p>
          <a:p>
            <a:r>
              <a:rPr lang="en-GB" sz="2100" dirty="0">
                <a:latin typeface="Comic Sans MS" panose="030F0702030302020204" pitchFamily="66" charset="0"/>
              </a:rPr>
              <a:t>Try to use adverbs and expanded noun phases in your playscript too. </a:t>
            </a:r>
          </a:p>
        </p:txBody>
      </p:sp>
    </p:spTree>
    <p:extLst>
      <p:ext uri="{BB962C8B-B14F-4D97-AF65-F5344CB8AC3E}">
        <p14:creationId xmlns:p14="http://schemas.microsoft.com/office/powerpoint/2010/main" val="36394342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381A2-01EE-4856-8AFF-76ACA54107F1}"/>
              </a:ext>
            </a:extLst>
          </p:cNvPr>
          <p:cNvSpPr>
            <a:spLocks noGrp="1"/>
          </p:cNvSpPr>
          <p:nvPr>
            <p:ph type="title"/>
          </p:nvPr>
        </p:nvSpPr>
        <p:spPr/>
        <p:txBody>
          <a:bodyPr>
            <a:normAutofit/>
          </a:bodyPr>
          <a:lstStyle/>
          <a:p>
            <a:pPr algn="ctr"/>
            <a:r>
              <a:rPr lang="en-GB" sz="4800" dirty="0">
                <a:latin typeface="Comic Sans MS" panose="030F0702030302020204" pitchFamily="66" charset="0"/>
              </a:rPr>
              <a:t>Use the checklist to help you!</a:t>
            </a:r>
          </a:p>
        </p:txBody>
      </p:sp>
      <p:pic>
        <p:nvPicPr>
          <p:cNvPr id="4" name="Picture 3">
            <a:extLst>
              <a:ext uri="{FF2B5EF4-FFF2-40B4-BE49-F238E27FC236}">
                <a16:creationId xmlns:a16="http://schemas.microsoft.com/office/drawing/2014/main" id="{E225D4CA-B4ED-4B30-889A-1166EAA0372F}"/>
              </a:ext>
            </a:extLst>
          </p:cNvPr>
          <p:cNvPicPr>
            <a:picLocks noChangeAspect="1"/>
          </p:cNvPicPr>
          <p:nvPr/>
        </p:nvPicPr>
        <p:blipFill rotWithShape="1">
          <a:blip r:embed="rId2"/>
          <a:srcRect l="24124" t="35876" r="26856" b="24811"/>
          <a:stretch/>
        </p:blipFill>
        <p:spPr>
          <a:xfrm>
            <a:off x="359108" y="1930400"/>
            <a:ext cx="9241199" cy="4168742"/>
          </a:xfrm>
          <a:prstGeom prst="rect">
            <a:avLst/>
          </a:prstGeom>
        </p:spPr>
      </p:pic>
    </p:spTree>
    <p:extLst>
      <p:ext uri="{BB962C8B-B14F-4D97-AF65-F5344CB8AC3E}">
        <p14:creationId xmlns:p14="http://schemas.microsoft.com/office/powerpoint/2010/main" val="35020545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75A6E21-ABE7-4830-9F83-27ED69D4A7A6}"/>
              </a:ext>
            </a:extLst>
          </p:cNvPr>
          <p:cNvGrpSpPr/>
          <p:nvPr/>
        </p:nvGrpSpPr>
        <p:grpSpPr>
          <a:xfrm>
            <a:off x="0" y="0"/>
            <a:ext cx="12192000" cy="6858000"/>
            <a:chOff x="0" y="0"/>
            <a:chExt cx="11582400" cy="6515100"/>
          </a:xfrm>
        </p:grpSpPr>
        <p:pic>
          <p:nvPicPr>
            <p:cNvPr id="24578" name="Picture 2" descr="6 Lessons Mary and Joseph Taught Me About Parenting - TRU ParentingTRU  Parenting">
              <a:extLst>
                <a:ext uri="{FF2B5EF4-FFF2-40B4-BE49-F238E27FC236}">
                  <a16:creationId xmlns:a16="http://schemas.microsoft.com/office/drawing/2014/main" id="{858DACCC-1D14-4B03-BA73-8BD97C0847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791200" cy="325755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King Herods Jealousy Of Jesus | segiuniversity.edu.my Custom Academic Help">
              <a:extLst>
                <a:ext uri="{FF2B5EF4-FFF2-40B4-BE49-F238E27FC236}">
                  <a16:creationId xmlns:a16="http://schemas.microsoft.com/office/drawing/2014/main" id="{0FD99602-66A8-41EC-A11E-73C08069A9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0"/>
              <a:ext cx="5791200" cy="3257550"/>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Who were the Wise men? - Nativity Story - YouTube">
              <a:extLst>
                <a:ext uri="{FF2B5EF4-FFF2-40B4-BE49-F238E27FC236}">
                  <a16:creationId xmlns:a16="http://schemas.microsoft.com/office/drawing/2014/main" id="{292EF742-77FF-4435-B84E-59B787E19E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57550"/>
              <a:ext cx="5791200" cy="3257550"/>
            </a:xfrm>
            <a:prstGeom prst="rect">
              <a:avLst/>
            </a:prstGeom>
            <a:noFill/>
            <a:extLst>
              <a:ext uri="{909E8E84-426E-40DD-AFC4-6F175D3DCCD1}">
                <a14:hiddenFill xmlns:a14="http://schemas.microsoft.com/office/drawing/2010/main">
                  <a:solidFill>
                    <a:srgbClr val="FFFFFF"/>
                  </a:solidFill>
                </a14:hiddenFill>
              </a:ext>
            </a:extLst>
          </p:spPr>
        </p:pic>
        <p:pic>
          <p:nvPicPr>
            <p:cNvPr id="24586" name="Picture 10" descr="The Temple Shepherds - Nativity Story - YouTube">
              <a:extLst>
                <a:ext uri="{FF2B5EF4-FFF2-40B4-BE49-F238E27FC236}">
                  <a16:creationId xmlns:a16="http://schemas.microsoft.com/office/drawing/2014/main" id="{3D41E9D7-14AD-4E6E-8BA0-73D7E08720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1200" y="3257550"/>
              <a:ext cx="5791200" cy="3257550"/>
            </a:xfrm>
            <a:prstGeom prst="rect">
              <a:avLst/>
            </a:prstGeom>
            <a:noFill/>
            <a:extLst>
              <a:ext uri="{909E8E84-426E-40DD-AFC4-6F175D3DCCD1}">
                <a14:hiddenFill xmlns:a14="http://schemas.microsoft.com/office/drawing/2010/main">
                  <a:solidFill>
                    <a:srgbClr val="FFFFFF"/>
                  </a:solidFill>
                </a14:hiddenFill>
              </a:ext>
            </a:extLst>
          </p:spPr>
        </p:pic>
      </p:grpSp>
      <p:pic>
        <p:nvPicPr>
          <p:cNvPr id="24588" name="Picture 12" descr="The Greatest Christmas Gift - NewCREEations">
            <a:extLst>
              <a:ext uri="{FF2B5EF4-FFF2-40B4-BE49-F238E27FC236}">
                <a16:creationId xmlns:a16="http://schemas.microsoft.com/office/drawing/2014/main" id="{FAD52F65-F096-4694-8DA0-5A8870817A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3358" y="2203208"/>
            <a:ext cx="4645284" cy="2755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8613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DE939-58F2-4889-A8BC-64299F9AEDD4}"/>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54A997C5-ED1E-407E-BE2A-FF486C592EAD}"/>
              </a:ext>
            </a:extLst>
          </p:cNvPr>
          <p:cNvSpPr>
            <a:spLocks noGrp="1"/>
          </p:cNvSpPr>
          <p:nvPr>
            <p:ph idx="1"/>
          </p:nvPr>
        </p:nvSpPr>
        <p:spPr>
          <a:xfrm>
            <a:off x="677334" y="2877026"/>
            <a:ext cx="8596668" cy="3880773"/>
          </a:xfrm>
        </p:spPr>
        <p:txBody>
          <a:bodyPr>
            <a:normAutofit/>
          </a:bodyPr>
          <a:lstStyle/>
          <a:p>
            <a:r>
              <a:rPr lang="en-GB" sz="2100" dirty="0">
                <a:solidFill>
                  <a:srgbClr val="FF0000"/>
                </a:solidFill>
                <a:latin typeface="Comic Sans MS" panose="030F0702030302020204" pitchFamily="66" charset="0"/>
              </a:rPr>
              <a:t>Ask an adult to read your playscript and give you feedback on how well the features of scripts have been met. </a:t>
            </a:r>
          </a:p>
          <a:p>
            <a:r>
              <a:rPr lang="en-GB" sz="2100" dirty="0">
                <a:solidFill>
                  <a:srgbClr val="FF0000"/>
                </a:solidFill>
                <a:latin typeface="Comic Sans MS" panose="030F0702030302020204" pitchFamily="66" charset="0"/>
              </a:rPr>
              <a:t>Set yourself a target for next week based on this conversation.</a:t>
            </a:r>
          </a:p>
          <a:p>
            <a:r>
              <a:rPr lang="en-GB" sz="2100" dirty="0">
                <a:solidFill>
                  <a:srgbClr val="FF0000"/>
                </a:solidFill>
                <a:latin typeface="Comic Sans MS" panose="030F0702030302020204" pitchFamily="66" charset="0"/>
              </a:rPr>
              <a:t>Write your target on a Post-It note, with two suggested ways you can meet it.</a:t>
            </a:r>
          </a:p>
          <a:p>
            <a:r>
              <a:rPr lang="en-GB" sz="2100" dirty="0">
                <a:solidFill>
                  <a:srgbClr val="FF0000"/>
                </a:solidFill>
                <a:latin typeface="Comic Sans MS" panose="030F0702030302020204" pitchFamily="66" charset="0"/>
              </a:rPr>
              <a:t>Keep hold of your </a:t>
            </a:r>
            <a:r>
              <a:rPr lang="en-GB" sz="2100">
                <a:solidFill>
                  <a:srgbClr val="FF0000"/>
                </a:solidFill>
                <a:latin typeface="Comic Sans MS" panose="030F0702030302020204" pitchFamily="66" charset="0"/>
              </a:rPr>
              <a:t>Post-It note, </a:t>
            </a:r>
            <a:r>
              <a:rPr lang="en-GB" sz="2100" dirty="0">
                <a:solidFill>
                  <a:srgbClr val="FF0000"/>
                </a:solidFill>
                <a:latin typeface="Comic Sans MS" panose="030F0702030302020204" pitchFamily="66" charset="0"/>
              </a:rPr>
              <a:t>so that you can work towards addressing this target next week. </a:t>
            </a:r>
          </a:p>
        </p:txBody>
      </p:sp>
      <p:pic>
        <p:nvPicPr>
          <p:cNvPr id="23554" name="Picture 2" descr="Improvement Images, Stock Photos &amp;amp; Vectors | Shutterstock">
            <a:extLst>
              <a:ext uri="{FF2B5EF4-FFF2-40B4-BE49-F238E27FC236}">
                <a16:creationId xmlns:a16="http://schemas.microsoft.com/office/drawing/2014/main" id="{DB0DAFAB-8B50-409B-ACF6-BBE680B1897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496"/>
          <a:stretch/>
        </p:blipFill>
        <p:spPr bwMode="auto">
          <a:xfrm>
            <a:off x="4500612" y="181858"/>
            <a:ext cx="4095750" cy="2467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7946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454</TotalTime>
  <Words>3773</Words>
  <Application>Microsoft Office PowerPoint</Application>
  <PresentationFormat>Widescreen</PresentationFormat>
  <Paragraphs>205</Paragraphs>
  <Slides>47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Comic Sans MS</vt:lpstr>
      <vt:lpstr>Showcard Gothic</vt:lpstr>
      <vt:lpstr>Trebuchet MS</vt:lpstr>
      <vt:lpstr>Twinkl</vt:lpstr>
      <vt:lpstr>Wingdings</vt:lpstr>
      <vt:lpstr>Wingdings 3</vt:lpstr>
      <vt:lpstr>Facet</vt:lpstr>
      <vt:lpstr>Monday 1st November 2021</vt:lpstr>
      <vt:lpstr>Playscripts </vt:lpstr>
      <vt:lpstr>PowerPoint Presentation</vt:lpstr>
      <vt:lpstr>Scripts </vt:lpstr>
      <vt:lpstr>Dialogue (speech)</vt:lpstr>
      <vt:lpstr>Stage Directions </vt:lpstr>
      <vt:lpstr>What features of playscripts can you identify?</vt:lpstr>
      <vt:lpstr>Read the two extracts. Make a list of similarities and differences between the two.</vt:lpstr>
      <vt:lpstr>PowerPoint Presentation</vt:lpstr>
      <vt:lpstr>Activity </vt:lpstr>
      <vt:lpstr>Activity:</vt:lpstr>
      <vt:lpstr>Red Pen</vt:lpstr>
      <vt:lpstr>Tuesday 2nd November 2021</vt:lpstr>
      <vt:lpstr>Starter </vt:lpstr>
      <vt:lpstr>Starter </vt:lpstr>
      <vt:lpstr>Starter</vt:lpstr>
      <vt:lpstr>The Elephant and the Blind Men (Buddhism)</vt:lpstr>
      <vt:lpstr>PowerPoint Presentation</vt:lpstr>
      <vt:lpstr>Matthew 1: 18-25 </vt:lpstr>
      <vt:lpstr>Matthew 2: 1-12</vt:lpstr>
      <vt:lpstr>Matthew 2: 13-21</vt:lpstr>
      <vt:lpstr>Luke 1: 26-38</vt:lpstr>
      <vt:lpstr>Luke 1: 39-56</vt:lpstr>
      <vt:lpstr>Luke 2: 1-20</vt:lpstr>
      <vt:lpstr>PowerPoint Presentation</vt:lpstr>
      <vt:lpstr>Activity </vt:lpstr>
      <vt:lpstr>PowerPoint Presentation</vt:lpstr>
      <vt:lpstr>Red Pen</vt:lpstr>
      <vt:lpstr>Wednesday 3rd November 2021</vt:lpstr>
      <vt:lpstr>Starter </vt:lpstr>
      <vt:lpstr>Starter </vt:lpstr>
      <vt:lpstr>PowerPoint Presentation</vt:lpstr>
      <vt:lpstr>PowerPoint Presentation</vt:lpstr>
      <vt:lpstr>Activity </vt:lpstr>
      <vt:lpstr>Thursday 4th November 2021</vt:lpstr>
      <vt:lpstr>PowerPoint Presentation</vt:lpstr>
      <vt:lpstr>PowerPoint Presentation</vt:lpstr>
      <vt:lpstr>What are the features of a playscript?</vt:lpstr>
      <vt:lpstr>PowerPoint Presentation</vt:lpstr>
      <vt:lpstr>PowerPoint Presentation</vt:lpstr>
      <vt:lpstr>PowerPoint Presentation</vt:lpstr>
      <vt:lpstr>Activity 1</vt:lpstr>
      <vt:lpstr>PowerPoint Presentation</vt:lpstr>
      <vt:lpstr>Activity 2</vt:lpstr>
      <vt:lpstr>Use the checklist to help you!</vt:lpstr>
      <vt:lpstr>PowerPoint Presentation</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1st November 2021</dc:title>
  <dc:creator>Emily Fenner</dc:creator>
  <cp:lastModifiedBy>Emily Fenner</cp:lastModifiedBy>
  <cp:revision>12</cp:revision>
  <dcterms:created xsi:type="dcterms:W3CDTF">2021-10-22T06:40:08Z</dcterms:created>
  <dcterms:modified xsi:type="dcterms:W3CDTF">2021-10-22T14:19:03Z</dcterms:modified>
</cp:coreProperties>
</file>