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4" r:id="rId23"/>
    <p:sldId id="262" r:id="rId24"/>
    <p:sldId id="258" r:id="rId25"/>
    <p:sldId id="263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022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5353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37817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920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4013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73100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35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8457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4479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9417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00828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21138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2542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62753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67646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39128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62960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92160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650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RvV23xoZRkI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08478" y="2967335"/>
            <a:ext cx="5375061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Friday 23</a:t>
            </a:r>
            <a:r>
              <a:rPr lang="en-US" sz="4000" baseline="30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rd</a:t>
            </a:r>
            <a:r>
              <a:rPr lang="en-US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October 2020</a:t>
            </a:r>
            <a:endParaRPr lang="en-US" sz="40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LO: To </a:t>
            </a:r>
            <a:r>
              <a:rPr lang="en-US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present writing</a:t>
            </a:r>
            <a:endParaRPr lang="en-US" sz="40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C:Finding Something Tale</a:t>
            </a:r>
            <a:endParaRPr 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69633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1404163"/>
            <a:ext cx="9601196" cy="1303867"/>
          </a:xfrm>
        </p:spPr>
        <p:txBody>
          <a:bodyPr>
            <a:normAutofit/>
          </a:bodyPr>
          <a:lstStyle/>
          <a:p>
            <a:r>
              <a:rPr lang="en-GB" dirty="0" smtClean="0"/>
              <a:t>Let’s Share…</a:t>
            </a:r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295402" y="2637691"/>
            <a:ext cx="9601196" cy="327074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en-GB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447802" y="2790091"/>
            <a:ext cx="9601196" cy="327074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 smtClean="0"/>
              <a:t>KS1 need some new stories to share with their children. The teacher’s have asked if they can borrow our stories.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7046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2032220" y="2328148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  <a:endParaRPr lang="en-GB" sz="1350" dirty="0">
              <a:latin typeface="Twinkl" pitchFamily="50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157629" y="2550169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Aim</a:t>
            </a:r>
            <a:endParaRPr lang="en-US" sz="3600" b="0" dirty="0">
              <a:latin typeface="Twinkl SemiBold" pitchFamily="2" charset="0"/>
            </a:endParaRPr>
          </a:p>
        </p:txBody>
      </p:sp>
      <p:sp>
        <p:nvSpPr>
          <p:cNvPr id="5" name="Content Placeholder 15"/>
          <p:cNvSpPr txBox="1">
            <a:spLocks/>
          </p:cNvSpPr>
          <p:nvPr/>
        </p:nvSpPr>
        <p:spPr>
          <a:xfrm>
            <a:off x="2157631" y="2943144"/>
            <a:ext cx="7886700" cy="1409700"/>
          </a:xfrm>
          <a:prstGeom prst="roundRect">
            <a:avLst>
              <a:gd name="adj" fmla="val 2585"/>
            </a:avLst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  <a:p>
            <a:r>
              <a:rPr lang="en-GB" dirty="0"/>
              <a:t>To know how to read aloud confidently</a:t>
            </a:r>
            <a:r>
              <a:rPr lang="en-GB" dirty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3867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Do I Read Aloud Well?</a:t>
            </a:r>
            <a:endParaRPr lang="en-GB" sz="3600" dirty="0"/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2276892" y="1914800"/>
            <a:ext cx="7632700" cy="483819"/>
          </a:xfrm>
          <a:solidFill>
            <a:srgbClr val="AFDBF5"/>
          </a:solidFill>
        </p:spPr>
        <p:txBody>
          <a:bodyPr vert="horz" lIns="108000" tIns="108000" rIns="108000" bIns="108000" rtlCol="0" anchor="t">
            <a:noAutofit/>
          </a:bodyPr>
          <a:lstStyle/>
          <a:p>
            <a:pPr algn="ctr"/>
            <a:r>
              <a:rPr lang="en-GB" dirty="0"/>
              <a:t>Am I using a clear voice?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4696" y="2755487"/>
            <a:ext cx="1934897" cy="3337338"/>
          </a:xfrm>
          <a:prstGeom prst="rect">
            <a:avLst/>
          </a:prstGeom>
        </p:spPr>
      </p:pic>
      <p:sp>
        <p:nvSpPr>
          <p:cNvPr id="5" name="Content Placeholder 21"/>
          <p:cNvSpPr txBox="1">
            <a:spLocks/>
          </p:cNvSpPr>
          <p:nvPr/>
        </p:nvSpPr>
        <p:spPr>
          <a:xfrm>
            <a:off x="2276892" y="2818520"/>
            <a:ext cx="7632700" cy="483819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/>
              <a:t>Try it…</a:t>
            </a:r>
            <a:endParaRPr lang="en-GB" sz="2400" dirty="0"/>
          </a:p>
        </p:txBody>
      </p:sp>
      <p:sp>
        <p:nvSpPr>
          <p:cNvPr id="6" name="Content Placeholder 21"/>
          <p:cNvSpPr txBox="1">
            <a:spLocks/>
          </p:cNvSpPr>
          <p:nvPr/>
        </p:nvSpPr>
        <p:spPr>
          <a:xfrm>
            <a:off x="2276893" y="3914374"/>
            <a:ext cx="5956021" cy="483819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b="1" dirty="0"/>
              <a:t>She did a beautiful painting.</a:t>
            </a:r>
            <a:endParaRPr lang="en-GB" sz="2800" b="1" dirty="0"/>
          </a:p>
        </p:txBody>
      </p:sp>
      <p:sp>
        <p:nvSpPr>
          <p:cNvPr id="7" name="Content Placeholder 21"/>
          <p:cNvSpPr txBox="1">
            <a:spLocks/>
          </p:cNvSpPr>
          <p:nvPr/>
        </p:nvSpPr>
        <p:spPr>
          <a:xfrm>
            <a:off x="2276892" y="5010229"/>
            <a:ext cx="7632700" cy="483819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/>
              <a:t>Did you read this clearly?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547997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Do I Read Aloud Well?</a:t>
            </a:r>
            <a:endParaRPr lang="en-GB" sz="3600" dirty="0"/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2276892" y="1965810"/>
            <a:ext cx="7632700" cy="483819"/>
          </a:xfrm>
          <a:solidFill>
            <a:srgbClr val="AFDBF5"/>
          </a:solidFill>
        </p:spPr>
        <p:txBody>
          <a:bodyPr vert="horz" lIns="108000" tIns="108000" rIns="108000" bIns="108000" rtlCol="0" anchor="t">
            <a:noAutofit/>
          </a:bodyPr>
          <a:lstStyle/>
          <a:p>
            <a:pPr algn="ctr"/>
            <a:r>
              <a:rPr lang="en-GB" dirty="0"/>
              <a:t>Am I being heard by my audience?</a:t>
            </a:r>
            <a:endParaRPr lang="en-GB" dirty="0"/>
          </a:p>
        </p:txBody>
      </p:sp>
      <p:sp>
        <p:nvSpPr>
          <p:cNvPr id="5" name="Content Placeholder 21"/>
          <p:cNvSpPr txBox="1">
            <a:spLocks/>
          </p:cNvSpPr>
          <p:nvPr/>
        </p:nvSpPr>
        <p:spPr>
          <a:xfrm>
            <a:off x="2276892" y="2818520"/>
            <a:ext cx="7632700" cy="483819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/>
              <a:t>Try it…</a:t>
            </a:r>
            <a:endParaRPr lang="en-GB" sz="2400" dirty="0"/>
          </a:p>
        </p:txBody>
      </p:sp>
      <p:sp>
        <p:nvSpPr>
          <p:cNvPr id="6" name="Content Placeholder 21"/>
          <p:cNvSpPr txBox="1">
            <a:spLocks/>
          </p:cNvSpPr>
          <p:nvPr/>
        </p:nvSpPr>
        <p:spPr>
          <a:xfrm>
            <a:off x="2276893" y="3914374"/>
            <a:ext cx="5737360" cy="483819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/>
              <a:t>The lions roared!</a:t>
            </a:r>
            <a:endParaRPr lang="en-GB" sz="2800" b="1" dirty="0"/>
          </a:p>
        </p:txBody>
      </p:sp>
      <p:sp>
        <p:nvSpPr>
          <p:cNvPr id="7" name="Content Placeholder 21"/>
          <p:cNvSpPr txBox="1">
            <a:spLocks/>
          </p:cNvSpPr>
          <p:nvPr/>
        </p:nvSpPr>
        <p:spPr>
          <a:xfrm>
            <a:off x="2276892" y="5010229"/>
            <a:ext cx="7632700" cy="483819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/>
              <a:t>Did your audience hear you?</a:t>
            </a:r>
            <a:endParaRPr lang="en-GB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04852" y="3776870"/>
            <a:ext cx="2703864" cy="2315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633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Do I Read Aloud Well?</a:t>
            </a:r>
            <a:endParaRPr lang="en-GB" sz="3600" dirty="0"/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2274885" y="1480756"/>
            <a:ext cx="7632700" cy="483819"/>
          </a:xfrm>
          <a:solidFill>
            <a:srgbClr val="AFDBF5"/>
          </a:solidFill>
        </p:spPr>
        <p:txBody>
          <a:bodyPr vert="horz" lIns="108000" tIns="108000" rIns="108000" bIns="108000" rtlCol="0" anchor="t">
            <a:noAutofit/>
          </a:bodyPr>
          <a:lstStyle/>
          <a:p>
            <a:pPr algn="ctr"/>
            <a:r>
              <a:rPr lang="en-GB" sz="2000" dirty="0"/>
              <a:t>Am I using feeling and expression?</a:t>
            </a:r>
            <a:endParaRPr lang="en-GB" sz="2000" dirty="0"/>
          </a:p>
        </p:txBody>
      </p:sp>
      <p:sp>
        <p:nvSpPr>
          <p:cNvPr id="5" name="Content Placeholder 21"/>
          <p:cNvSpPr txBox="1">
            <a:spLocks/>
          </p:cNvSpPr>
          <p:nvPr/>
        </p:nvSpPr>
        <p:spPr>
          <a:xfrm>
            <a:off x="2274885" y="2045482"/>
            <a:ext cx="7632700" cy="483819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Try it…</a:t>
            </a:r>
            <a:endParaRPr lang="en-GB" dirty="0"/>
          </a:p>
        </p:txBody>
      </p:sp>
      <p:sp>
        <p:nvSpPr>
          <p:cNvPr id="6" name="Content Placeholder 21"/>
          <p:cNvSpPr txBox="1">
            <a:spLocks/>
          </p:cNvSpPr>
          <p:nvPr/>
        </p:nvSpPr>
        <p:spPr>
          <a:xfrm>
            <a:off x="2274885" y="2484902"/>
            <a:ext cx="5737360" cy="483819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b="1" dirty="0"/>
              <a:t>I </a:t>
            </a:r>
            <a:r>
              <a:rPr lang="en-GB" sz="2000" b="1" i="1" dirty="0"/>
              <a:t>really</a:t>
            </a:r>
            <a:r>
              <a:rPr lang="en-GB" sz="2000" b="1" dirty="0"/>
              <a:t> want to go outside!</a:t>
            </a:r>
            <a:endParaRPr lang="en-GB" sz="2000" b="1" dirty="0"/>
          </a:p>
        </p:txBody>
      </p:sp>
      <p:sp>
        <p:nvSpPr>
          <p:cNvPr id="11" name="Content Placeholder 21"/>
          <p:cNvSpPr txBox="1">
            <a:spLocks/>
          </p:cNvSpPr>
          <p:nvPr/>
        </p:nvSpPr>
        <p:spPr>
          <a:xfrm>
            <a:off x="2278200" y="4136008"/>
            <a:ext cx="7632700" cy="483819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Try it…</a:t>
            </a:r>
            <a:endParaRPr lang="en-GB" dirty="0"/>
          </a:p>
        </p:txBody>
      </p:sp>
      <p:sp>
        <p:nvSpPr>
          <p:cNvPr id="12" name="Content Placeholder 21"/>
          <p:cNvSpPr txBox="1">
            <a:spLocks/>
          </p:cNvSpPr>
          <p:nvPr/>
        </p:nvSpPr>
        <p:spPr>
          <a:xfrm>
            <a:off x="2278200" y="4784149"/>
            <a:ext cx="5737360" cy="483819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b="1" dirty="0"/>
              <a:t>“Are we nearly there yet?” he moaned.</a:t>
            </a:r>
            <a:endParaRPr lang="en-GB" sz="20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3400" y="3853594"/>
            <a:ext cx="1759226" cy="2234831"/>
          </a:xfrm>
          <a:prstGeom prst="rect">
            <a:avLst/>
          </a:prstGeom>
        </p:spPr>
      </p:pic>
      <p:sp>
        <p:nvSpPr>
          <p:cNvPr id="15" name="Content Placeholder 21"/>
          <p:cNvSpPr txBox="1">
            <a:spLocks/>
          </p:cNvSpPr>
          <p:nvPr/>
        </p:nvSpPr>
        <p:spPr>
          <a:xfrm>
            <a:off x="2276892" y="2932953"/>
            <a:ext cx="7632700" cy="96248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Did you read this in an excited voice? Did you emphasise the word </a:t>
            </a:r>
            <a:r>
              <a:rPr lang="en-GB" b="1" dirty="0"/>
              <a:t>really </a:t>
            </a:r>
            <a:r>
              <a:rPr lang="en-GB" dirty="0"/>
              <a:t>by making it sound a little louder and more powerful than the other words?</a:t>
            </a:r>
            <a:endParaRPr lang="en-GB" dirty="0"/>
          </a:p>
        </p:txBody>
      </p:sp>
      <p:sp>
        <p:nvSpPr>
          <p:cNvPr id="16" name="Content Placeholder 21"/>
          <p:cNvSpPr txBox="1">
            <a:spLocks/>
          </p:cNvSpPr>
          <p:nvPr/>
        </p:nvSpPr>
        <p:spPr>
          <a:xfrm>
            <a:off x="2279650" y="5432775"/>
            <a:ext cx="7632700" cy="457918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Did you read this question in a moany voice?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8242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1" grpId="0"/>
      <p:bldP spid="12" grpId="0"/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Do I Read Aloud Well?</a:t>
            </a:r>
            <a:endParaRPr lang="en-GB" sz="3600" dirty="0"/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2276892" y="1964574"/>
            <a:ext cx="7632700" cy="483819"/>
          </a:xfrm>
          <a:solidFill>
            <a:srgbClr val="AFDBF5"/>
          </a:solidFill>
        </p:spPr>
        <p:txBody>
          <a:bodyPr vert="horz" lIns="108000" tIns="108000" rIns="108000" bIns="108000" rtlCol="0" anchor="t">
            <a:noAutofit/>
          </a:bodyPr>
          <a:lstStyle/>
          <a:p>
            <a:pPr algn="ctr"/>
            <a:r>
              <a:rPr lang="en-GB" dirty="0"/>
              <a:t>Am I moving or gesturing?</a:t>
            </a:r>
            <a:endParaRPr lang="en-GB" dirty="0"/>
          </a:p>
        </p:txBody>
      </p:sp>
      <p:sp>
        <p:nvSpPr>
          <p:cNvPr id="5" name="Content Placeholder 21"/>
          <p:cNvSpPr txBox="1">
            <a:spLocks/>
          </p:cNvSpPr>
          <p:nvPr/>
        </p:nvSpPr>
        <p:spPr>
          <a:xfrm>
            <a:off x="2276892" y="2818520"/>
            <a:ext cx="7632700" cy="483819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/>
              <a:t>Try it…</a:t>
            </a:r>
            <a:endParaRPr lang="en-GB" sz="2400" dirty="0"/>
          </a:p>
        </p:txBody>
      </p:sp>
      <p:sp>
        <p:nvSpPr>
          <p:cNvPr id="6" name="Content Placeholder 21"/>
          <p:cNvSpPr txBox="1">
            <a:spLocks/>
          </p:cNvSpPr>
          <p:nvPr/>
        </p:nvSpPr>
        <p:spPr>
          <a:xfrm>
            <a:off x="2276893" y="3914374"/>
            <a:ext cx="5737360" cy="483819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/>
              <a:t>He’s jumping around everywhere.</a:t>
            </a:r>
            <a:endParaRPr lang="en-GB" sz="2800" b="1" dirty="0"/>
          </a:p>
        </p:txBody>
      </p:sp>
      <p:sp>
        <p:nvSpPr>
          <p:cNvPr id="7" name="Content Placeholder 21"/>
          <p:cNvSpPr txBox="1">
            <a:spLocks/>
          </p:cNvSpPr>
          <p:nvPr/>
        </p:nvSpPr>
        <p:spPr>
          <a:xfrm>
            <a:off x="2276892" y="5010229"/>
            <a:ext cx="7632700" cy="1082597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/>
              <a:t>Did you gesture out to the room to mean</a:t>
            </a:r>
          </a:p>
          <a:p>
            <a:r>
              <a:rPr lang="en-GB" sz="2400" b="1" dirty="0"/>
              <a:t>everywhere</a:t>
            </a:r>
            <a:r>
              <a:rPr lang="en-GB" sz="2400" dirty="0"/>
              <a:t>?</a:t>
            </a:r>
            <a:endParaRPr lang="en-GB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5381" y="2627586"/>
            <a:ext cx="1824211" cy="3465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202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Do I Read Aloud Well?</a:t>
            </a:r>
            <a:endParaRPr lang="en-GB" sz="3600" dirty="0"/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2575330" y="788079"/>
            <a:ext cx="7632700" cy="483819"/>
          </a:xfrm>
          <a:solidFill>
            <a:srgbClr val="AFDBF5"/>
          </a:solidFill>
        </p:spPr>
        <p:txBody>
          <a:bodyPr vert="horz" lIns="108000" tIns="108000" rIns="108000" bIns="108000" rtlCol="0" anchor="t">
            <a:noAutofit/>
          </a:bodyPr>
          <a:lstStyle/>
          <a:p>
            <a:pPr algn="ctr"/>
            <a:r>
              <a:rPr lang="en-GB" sz="2000" dirty="0"/>
              <a:t>Am I reading at the right speed?</a:t>
            </a:r>
            <a:endParaRPr lang="en-GB" sz="2000" dirty="0"/>
          </a:p>
        </p:txBody>
      </p:sp>
      <p:sp>
        <p:nvSpPr>
          <p:cNvPr id="5" name="Content Placeholder 21"/>
          <p:cNvSpPr txBox="1">
            <a:spLocks/>
          </p:cNvSpPr>
          <p:nvPr/>
        </p:nvSpPr>
        <p:spPr>
          <a:xfrm>
            <a:off x="2274885" y="2045482"/>
            <a:ext cx="7632700" cy="483819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Try it…</a:t>
            </a:r>
            <a:endParaRPr lang="en-GB" dirty="0"/>
          </a:p>
        </p:txBody>
      </p:sp>
      <p:sp>
        <p:nvSpPr>
          <p:cNvPr id="6" name="Content Placeholder 21"/>
          <p:cNvSpPr txBox="1">
            <a:spLocks/>
          </p:cNvSpPr>
          <p:nvPr/>
        </p:nvSpPr>
        <p:spPr>
          <a:xfrm>
            <a:off x="2274885" y="2589506"/>
            <a:ext cx="7632700" cy="72056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b="1" dirty="0"/>
              <a:t>He tiptoed quietly down the stairs… then ever so slowly opened the door… </a:t>
            </a:r>
            <a:endParaRPr lang="en-GB" sz="2000" b="1" dirty="0"/>
          </a:p>
        </p:txBody>
      </p:sp>
      <p:sp>
        <p:nvSpPr>
          <p:cNvPr id="11" name="Content Placeholder 21"/>
          <p:cNvSpPr txBox="1">
            <a:spLocks/>
          </p:cNvSpPr>
          <p:nvPr/>
        </p:nvSpPr>
        <p:spPr>
          <a:xfrm>
            <a:off x="2278200" y="4225460"/>
            <a:ext cx="7632700" cy="483819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Try it…</a:t>
            </a:r>
            <a:endParaRPr lang="en-GB" dirty="0"/>
          </a:p>
        </p:txBody>
      </p:sp>
      <p:sp>
        <p:nvSpPr>
          <p:cNvPr id="12" name="Content Placeholder 21"/>
          <p:cNvSpPr txBox="1">
            <a:spLocks/>
          </p:cNvSpPr>
          <p:nvPr/>
        </p:nvSpPr>
        <p:spPr>
          <a:xfrm>
            <a:off x="2278200" y="4802666"/>
            <a:ext cx="5656540" cy="73550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b="1" dirty="0"/>
              <a:t>She rushed into the room, popped the balloon and then ran out!</a:t>
            </a:r>
            <a:endParaRPr lang="en-GB" sz="2000" b="1" dirty="0"/>
          </a:p>
        </p:txBody>
      </p:sp>
      <p:sp>
        <p:nvSpPr>
          <p:cNvPr id="15" name="Content Placeholder 21"/>
          <p:cNvSpPr txBox="1">
            <a:spLocks/>
          </p:cNvSpPr>
          <p:nvPr/>
        </p:nvSpPr>
        <p:spPr>
          <a:xfrm>
            <a:off x="2276892" y="3370270"/>
            <a:ext cx="7632700" cy="475188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Did you read this slowly, pausing at the ellipsis?</a:t>
            </a:r>
            <a:endParaRPr lang="en-GB" dirty="0"/>
          </a:p>
        </p:txBody>
      </p:sp>
      <p:sp>
        <p:nvSpPr>
          <p:cNvPr id="16" name="Content Placeholder 21"/>
          <p:cNvSpPr txBox="1">
            <a:spLocks/>
          </p:cNvSpPr>
          <p:nvPr/>
        </p:nvSpPr>
        <p:spPr>
          <a:xfrm>
            <a:off x="2279650" y="5631555"/>
            <a:ext cx="7632700" cy="457918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Did you read this quickly?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96200" y="3236182"/>
            <a:ext cx="2216149" cy="2858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433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1" grpId="0"/>
      <p:bldP spid="12" grpId="0"/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Do I Read Aloud Well?</a:t>
            </a:r>
            <a:endParaRPr lang="en-GB" sz="3600" dirty="0"/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2274885" y="1480756"/>
            <a:ext cx="7632700" cy="483819"/>
          </a:xfrm>
          <a:solidFill>
            <a:srgbClr val="AFDBF5"/>
          </a:solidFill>
        </p:spPr>
        <p:txBody>
          <a:bodyPr vert="horz" lIns="108000" tIns="108000" rIns="108000" bIns="108000" rtlCol="0" anchor="t">
            <a:noAutofit/>
          </a:bodyPr>
          <a:lstStyle/>
          <a:p>
            <a:pPr algn="ctr"/>
            <a:r>
              <a:rPr lang="en-GB" sz="2000" dirty="0"/>
              <a:t>Am I reading with the correct tone in my voice?</a:t>
            </a:r>
            <a:endParaRPr lang="en-GB" sz="2000" dirty="0"/>
          </a:p>
        </p:txBody>
      </p:sp>
      <p:sp>
        <p:nvSpPr>
          <p:cNvPr id="5" name="Content Placeholder 21"/>
          <p:cNvSpPr txBox="1">
            <a:spLocks/>
          </p:cNvSpPr>
          <p:nvPr/>
        </p:nvSpPr>
        <p:spPr>
          <a:xfrm>
            <a:off x="2274885" y="2045482"/>
            <a:ext cx="7632700" cy="483819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Try it…</a:t>
            </a:r>
            <a:endParaRPr lang="en-GB" dirty="0"/>
          </a:p>
        </p:txBody>
      </p:sp>
      <p:sp>
        <p:nvSpPr>
          <p:cNvPr id="6" name="Content Placeholder 21"/>
          <p:cNvSpPr txBox="1">
            <a:spLocks/>
          </p:cNvSpPr>
          <p:nvPr/>
        </p:nvSpPr>
        <p:spPr>
          <a:xfrm>
            <a:off x="2274885" y="2589506"/>
            <a:ext cx="7632700" cy="72056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b="1" dirty="0"/>
              <a:t>“I said be quiet!” she snapped.</a:t>
            </a:r>
            <a:endParaRPr lang="en-GB" sz="2000" b="1" dirty="0"/>
          </a:p>
        </p:txBody>
      </p:sp>
      <p:sp>
        <p:nvSpPr>
          <p:cNvPr id="11" name="Content Placeholder 21"/>
          <p:cNvSpPr txBox="1">
            <a:spLocks/>
          </p:cNvSpPr>
          <p:nvPr/>
        </p:nvSpPr>
        <p:spPr>
          <a:xfrm>
            <a:off x="2278200" y="4225460"/>
            <a:ext cx="7632700" cy="483819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Try it…</a:t>
            </a:r>
            <a:endParaRPr lang="en-GB" dirty="0"/>
          </a:p>
        </p:txBody>
      </p:sp>
      <p:sp>
        <p:nvSpPr>
          <p:cNvPr id="12" name="Content Placeholder 21"/>
          <p:cNvSpPr txBox="1">
            <a:spLocks/>
          </p:cNvSpPr>
          <p:nvPr/>
        </p:nvSpPr>
        <p:spPr>
          <a:xfrm>
            <a:off x="2278200" y="4802666"/>
            <a:ext cx="5656540" cy="73550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b="1" dirty="0"/>
              <a:t>“This is lovely,” purred the cat.</a:t>
            </a:r>
            <a:endParaRPr lang="en-GB" sz="2000" b="1" dirty="0"/>
          </a:p>
        </p:txBody>
      </p:sp>
      <p:sp>
        <p:nvSpPr>
          <p:cNvPr id="15" name="Content Placeholder 21"/>
          <p:cNvSpPr txBox="1">
            <a:spLocks/>
          </p:cNvSpPr>
          <p:nvPr/>
        </p:nvSpPr>
        <p:spPr>
          <a:xfrm>
            <a:off x="2276892" y="3370270"/>
            <a:ext cx="7632700" cy="475188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Did you read the speech in a snappy voice?</a:t>
            </a:r>
            <a:endParaRPr lang="en-GB" dirty="0"/>
          </a:p>
        </p:txBody>
      </p:sp>
      <p:sp>
        <p:nvSpPr>
          <p:cNvPr id="16" name="Content Placeholder 21"/>
          <p:cNvSpPr txBox="1">
            <a:spLocks/>
          </p:cNvSpPr>
          <p:nvPr/>
        </p:nvSpPr>
        <p:spPr>
          <a:xfrm>
            <a:off x="2279650" y="5631555"/>
            <a:ext cx="7632700" cy="457918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Did you read this in a happy (maybe </a:t>
            </a:r>
            <a:r>
              <a:rPr lang="en-GB" dirty="0" err="1"/>
              <a:t>purry</a:t>
            </a:r>
            <a:r>
              <a:rPr lang="en-GB" dirty="0"/>
              <a:t>) voice?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6154" y="3439769"/>
            <a:ext cx="2541370" cy="1913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411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1" grpId="0"/>
      <p:bldP spid="12" grpId="0"/>
      <p:bldP spid="15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Do I Read Aloud Well?</a:t>
            </a:r>
            <a:endParaRPr lang="en-GB" sz="3600" dirty="0"/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2276892" y="1925181"/>
            <a:ext cx="7632700" cy="483819"/>
          </a:xfrm>
          <a:solidFill>
            <a:srgbClr val="AFDBF5"/>
          </a:solidFill>
        </p:spPr>
        <p:txBody>
          <a:bodyPr vert="horz" lIns="108000" tIns="108000" rIns="108000" bIns="108000" rtlCol="0" anchor="t">
            <a:noAutofit/>
          </a:bodyPr>
          <a:lstStyle/>
          <a:p>
            <a:pPr algn="ctr"/>
            <a:r>
              <a:rPr lang="en-GB" dirty="0"/>
              <a:t>Am I following the rhythm?</a:t>
            </a:r>
            <a:endParaRPr lang="en-GB" dirty="0"/>
          </a:p>
        </p:txBody>
      </p:sp>
      <p:sp>
        <p:nvSpPr>
          <p:cNvPr id="5" name="Content Placeholder 21"/>
          <p:cNvSpPr txBox="1">
            <a:spLocks/>
          </p:cNvSpPr>
          <p:nvPr/>
        </p:nvSpPr>
        <p:spPr>
          <a:xfrm>
            <a:off x="2276892" y="2671376"/>
            <a:ext cx="7632700" cy="483819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/>
              <a:t>Try it…</a:t>
            </a:r>
            <a:endParaRPr lang="en-GB" sz="2400" dirty="0"/>
          </a:p>
        </p:txBody>
      </p:sp>
      <p:sp>
        <p:nvSpPr>
          <p:cNvPr id="6" name="Content Placeholder 21"/>
          <p:cNvSpPr txBox="1">
            <a:spLocks/>
          </p:cNvSpPr>
          <p:nvPr/>
        </p:nvSpPr>
        <p:spPr>
          <a:xfrm>
            <a:off x="2279650" y="3294571"/>
            <a:ext cx="7635458" cy="483819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/>
              <a:t>Hi </a:t>
            </a:r>
            <a:r>
              <a:rPr lang="en-GB" sz="2800" b="1" dirty="0" err="1"/>
              <a:t>ho</a:t>
            </a:r>
            <a:r>
              <a:rPr lang="en-GB" sz="2800" b="1" dirty="0"/>
              <a:t>, hi </a:t>
            </a:r>
            <a:r>
              <a:rPr lang="en-GB" sz="2800" b="1" dirty="0" err="1"/>
              <a:t>ho</a:t>
            </a:r>
            <a:r>
              <a:rPr lang="en-GB" sz="2800" b="1" dirty="0"/>
              <a:t>, it’s off to work we go.</a:t>
            </a:r>
            <a:endParaRPr lang="en-GB" sz="28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5552" y="4227225"/>
            <a:ext cx="4120896" cy="1865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892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Do I Read Aloud Well?</a:t>
            </a:r>
            <a:endParaRPr lang="en-GB" sz="3600" dirty="0"/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2274885" y="1480756"/>
            <a:ext cx="7632700" cy="483819"/>
          </a:xfrm>
          <a:solidFill>
            <a:srgbClr val="AFDBF5"/>
          </a:solidFill>
        </p:spPr>
        <p:txBody>
          <a:bodyPr vert="horz" lIns="108000" tIns="108000" rIns="108000" bIns="108000" rtlCol="0" anchor="t">
            <a:noAutofit/>
          </a:bodyPr>
          <a:lstStyle/>
          <a:p>
            <a:pPr algn="ctr"/>
            <a:r>
              <a:rPr lang="en-GB" sz="2000" dirty="0"/>
              <a:t>Am I using different voices for different characters?</a:t>
            </a:r>
            <a:endParaRPr lang="en-GB" sz="2000" dirty="0"/>
          </a:p>
        </p:txBody>
      </p:sp>
      <p:sp>
        <p:nvSpPr>
          <p:cNvPr id="5" name="Content Placeholder 21"/>
          <p:cNvSpPr txBox="1">
            <a:spLocks/>
          </p:cNvSpPr>
          <p:nvPr/>
        </p:nvSpPr>
        <p:spPr>
          <a:xfrm>
            <a:off x="2274885" y="2045482"/>
            <a:ext cx="7632700" cy="483819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Try it…</a:t>
            </a:r>
            <a:endParaRPr lang="en-GB" dirty="0"/>
          </a:p>
        </p:txBody>
      </p:sp>
      <p:sp>
        <p:nvSpPr>
          <p:cNvPr id="6" name="Content Placeholder 21"/>
          <p:cNvSpPr txBox="1">
            <a:spLocks/>
          </p:cNvSpPr>
          <p:nvPr/>
        </p:nvSpPr>
        <p:spPr>
          <a:xfrm>
            <a:off x="2279651" y="2708092"/>
            <a:ext cx="5635211" cy="214152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b="1" dirty="0"/>
              <a:t>The big bad wolf followed the little pig to the house made of sticks. “Little pig, little pig, let me in,” he snarled.</a:t>
            </a:r>
          </a:p>
          <a:p>
            <a:r>
              <a:rPr lang="en-GB" sz="2000" b="1" dirty="0"/>
              <a:t>“Not by the hair on my </a:t>
            </a:r>
            <a:r>
              <a:rPr lang="en-GB" sz="2000" b="1" dirty="0" err="1"/>
              <a:t>chinny</a:t>
            </a:r>
            <a:r>
              <a:rPr lang="en-GB" sz="2000" b="1" dirty="0"/>
              <a:t>, chin, chin, I will not let you in!” cried the second little pig.</a:t>
            </a:r>
          </a:p>
          <a:p>
            <a:r>
              <a:rPr lang="en-GB" sz="2000" b="1" dirty="0"/>
              <a:t>“Then I’ll huff and I’ll puff and I’ll blow your house down!” growled the big bad wolf.</a:t>
            </a:r>
            <a:endParaRPr lang="en-GB" sz="2000" b="1" dirty="0"/>
          </a:p>
        </p:txBody>
      </p:sp>
      <p:sp>
        <p:nvSpPr>
          <p:cNvPr id="16" name="Content Placeholder 21"/>
          <p:cNvSpPr txBox="1">
            <a:spLocks/>
          </p:cNvSpPr>
          <p:nvPr/>
        </p:nvSpPr>
        <p:spPr>
          <a:xfrm>
            <a:off x="2279650" y="5414339"/>
            <a:ext cx="7632700" cy="678487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Did you use a growly voice for the big bad wolf and a squeaky voice for the little pig?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5997" y="2340042"/>
            <a:ext cx="2322916" cy="2949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921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Do I Read Aloud Well?</a:t>
            </a:r>
            <a:endParaRPr lang="en-GB" sz="3600" dirty="0"/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2276892" y="1964574"/>
            <a:ext cx="7632700" cy="483819"/>
          </a:xfrm>
          <a:solidFill>
            <a:srgbClr val="AFDBF5"/>
          </a:solidFill>
        </p:spPr>
        <p:txBody>
          <a:bodyPr vert="horz" lIns="108000" tIns="108000" rIns="108000" bIns="108000" rtlCol="0" anchor="t">
            <a:noAutofit/>
          </a:bodyPr>
          <a:lstStyle/>
          <a:p>
            <a:pPr algn="ctr"/>
            <a:r>
              <a:rPr lang="en-GB" dirty="0"/>
              <a:t>Am I speaking confidently?</a:t>
            </a:r>
            <a:endParaRPr lang="en-GB" dirty="0"/>
          </a:p>
        </p:txBody>
      </p:sp>
      <p:sp>
        <p:nvSpPr>
          <p:cNvPr id="5" name="Content Placeholder 21"/>
          <p:cNvSpPr txBox="1">
            <a:spLocks/>
          </p:cNvSpPr>
          <p:nvPr/>
        </p:nvSpPr>
        <p:spPr>
          <a:xfrm>
            <a:off x="2276892" y="2818520"/>
            <a:ext cx="7632700" cy="483819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/>
              <a:t>Try it…</a:t>
            </a:r>
            <a:endParaRPr lang="en-GB" sz="2400" dirty="0"/>
          </a:p>
        </p:txBody>
      </p:sp>
      <p:sp>
        <p:nvSpPr>
          <p:cNvPr id="6" name="Content Placeholder 21"/>
          <p:cNvSpPr txBox="1">
            <a:spLocks/>
          </p:cNvSpPr>
          <p:nvPr/>
        </p:nvSpPr>
        <p:spPr>
          <a:xfrm>
            <a:off x="2276893" y="3914374"/>
            <a:ext cx="5737360" cy="483819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b="1" dirty="0"/>
              <a:t>Welcome to our class assembly.</a:t>
            </a:r>
            <a:endParaRPr lang="en-GB" sz="2800" b="1" dirty="0"/>
          </a:p>
        </p:txBody>
      </p:sp>
      <p:sp>
        <p:nvSpPr>
          <p:cNvPr id="7" name="Content Placeholder 21"/>
          <p:cNvSpPr txBox="1">
            <a:spLocks/>
          </p:cNvSpPr>
          <p:nvPr/>
        </p:nvSpPr>
        <p:spPr>
          <a:xfrm>
            <a:off x="2276892" y="5010229"/>
            <a:ext cx="7632700" cy="535807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/>
              <a:t>Did you sound proud?</a:t>
            </a:r>
            <a:endParaRPr lang="en-GB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2946" y="3302338"/>
            <a:ext cx="1946646" cy="2790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906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Top Tips</a:t>
            </a:r>
            <a:endParaRPr lang="en-GB" sz="3600" dirty="0"/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2381984" y="1964575"/>
            <a:ext cx="7632700" cy="483819"/>
          </a:xfrm>
          <a:solidFill>
            <a:srgbClr val="AFDBF5"/>
          </a:solidFill>
        </p:spPr>
        <p:txBody>
          <a:bodyPr vert="horz" lIns="108000" tIns="108000" rIns="108000" bIns="108000" rtlCol="0" anchor="t">
            <a:noAutofit/>
          </a:bodyPr>
          <a:lstStyle/>
          <a:p>
            <a:r>
              <a:rPr lang="en-GB" b="1" dirty="0">
                <a:solidFill>
                  <a:schemeClr val="tx1"/>
                </a:solidFill>
              </a:rPr>
              <a:t>Practise, practise, practise!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5" name="Content Placeholder 21"/>
          <p:cNvSpPr txBox="1">
            <a:spLocks/>
          </p:cNvSpPr>
          <p:nvPr/>
        </p:nvSpPr>
        <p:spPr>
          <a:xfrm>
            <a:off x="2279650" y="2448394"/>
            <a:ext cx="7632700" cy="122251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/>
              <a:t>Practising a favourite story or page over and over to become more familiar with it builds up your confidence.</a:t>
            </a:r>
            <a:endParaRPr lang="en-GB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49236" y="3787703"/>
            <a:ext cx="2480030" cy="230512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226" y="3438939"/>
            <a:ext cx="2873108" cy="2653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245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Top Tips</a:t>
            </a:r>
            <a:endParaRPr lang="en-GB" sz="3600" dirty="0"/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2276891" y="1911510"/>
            <a:ext cx="7632700" cy="483819"/>
          </a:xfrm>
          <a:solidFill>
            <a:srgbClr val="AFDBF5"/>
          </a:solidFill>
        </p:spPr>
        <p:txBody>
          <a:bodyPr vert="horz" lIns="108000" tIns="108000" rIns="108000" bIns="108000" rtlCol="0" anchor="t">
            <a:noAutofit/>
          </a:bodyPr>
          <a:lstStyle/>
          <a:p>
            <a:r>
              <a:rPr lang="en-GB" b="1" dirty="0"/>
              <a:t>Read aloud on your own.</a:t>
            </a:r>
            <a:endParaRPr lang="en-GB" b="1" dirty="0"/>
          </a:p>
        </p:txBody>
      </p:sp>
      <p:sp>
        <p:nvSpPr>
          <p:cNvPr id="5" name="Content Placeholder 21"/>
          <p:cNvSpPr txBox="1">
            <a:spLocks/>
          </p:cNvSpPr>
          <p:nvPr/>
        </p:nvSpPr>
        <p:spPr>
          <a:xfrm>
            <a:off x="2276891" y="2423431"/>
            <a:ext cx="7632700" cy="874646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/>
              <a:t>Try it on your own first when you can be as silly or loud as you like!</a:t>
            </a:r>
            <a:endParaRPr lang="en-GB" sz="2400" dirty="0"/>
          </a:p>
        </p:txBody>
      </p:sp>
      <p:sp>
        <p:nvSpPr>
          <p:cNvPr id="7" name="Content Placeholder 21"/>
          <p:cNvSpPr txBox="1">
            <a:spLocks/>
          </p:cNvSpPr>
          <p:nvPr/>
        </p:nvSpPr>
        <p:spPr>
          <a:xfrm>
            <a:off x="2280207" y="3435509"/>
            <a:ext cx="7632700" cy="483819"/>
          </a:xfrm>
          <a:prstGeom prst="roundRect">
            <a:avLst>
              <a:gd name="adj" fmla="val 2585"/>
            </a:avLst>
          </a:prstGeom>
          <a:solidFill>
            <a:srgbClr val="AFDBF5"/>
          </a:solidFill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/>
              <a:t>Read aloud to an audience.</a:t>
            </a:r>
            <a:endParaRPr lang="en-GB" sz="2400" b="1" dirty="0"/>
          </a:p>
        </p:txBody>
      </p:sp>
      <p:sp>
        <p:nvSpPr>
          <p:cNvPr id="8" name="Content Placeholder 21"/>
          <p:cNvSpPr txBox="1">
            <a:spLocks/>
          </p:cNvSpPr>
          <p:nvPr/>
        </p:nvSpPr>
        <p:spPr>
          <a:xfrm>
            <a:off x="2280207" y="4028658"/>
            <a:ext cx="4104028" cy="56322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/>
              <a:t>Start with your family or a good friend.</a:t>
            </a:r>
            <a:endParaRPr lang="en-GB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1235" y="3435509"/>
            <a:ext cx="2968356" cy="2657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468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Top Tips</a:t>
            </a:r>
            <a:endParaRPr lang="en-GB" sz="3600" dirty="0"/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2276892" y="1961914"/>
            <a:ext cx="7632700" cy="483819"/>
          </a:xfrm>
          <a:solidFill>
            <a:srgbClr val="AFDBF5"/>
          </a:solidFill>
        </p:spPr>
        <p:txBody>
          <a:bodyPr vert="horz" lIns="108000" tIns="108000" rIns="108000" bIns="108000" rtlCol="0" anchor="t">
            <a:noAutofit/>
          </a:bodyPr>
          <a:lstStyle/>
          <a:p>
            <a:r>
              <a:rPr lang="en-GB" b="1" dirty="0"/>
              <a:t>Copy cat!</a:t>
            </a:r>
            <a:endParaRPr lang="en-GB" b="1" dirty="0"/>
          </a:p>
        </p:txBody>
      </p:sp>
      <p:sp>
        <p:nvSpPr>
          <p:cNvPr id="5" name="Content Placeholder 21"/>
          <p:cNvSpPr txBox="1">
            <a:spLocks/>
          </p:cNvSpPr>
          <p:nvPr/>
        </p:nvSpPr>
        <p:spPr>
          <a:xfrm>
            <a:off x="2276892" y="2445733"/>
            <a:ext cx="7632700" cy="122251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/>
              <a:t>Copy a friend or someone in your family, mimic the way they talk with expression.</a:t>
            </a:r>
            <a:endParaRPr lang="en-GB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907" y="3607048"/>
            <a:ext cx="3402670" cy="2658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32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Top Tips</a:t>
            </a:r>
            <a:endParaRPr lang="en-GB" sz="3600" dirty="0"/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2276892" y="1964575"/>
            <a:ext cx="7632700" cy="483819"/>
          </a:xfrm>
          <a:solidFill>
            <a:srgbClr val="AFDBF5"/>
          </a:solidFill>
        </p:spPr>
        <p:txBody>
          <a:bodyPr vert="horz" lIns="108000" tIns="108000" rIns="108000" bIns="108000" rtlCol="0" anchor="t">
            <a:noAutofit/>
          </a:bodyPr>
          <a:lstStyle/>
          <a:p>
            <a:r>
              <a:rPr lang="en-GB" b="1" dirty="0"/>
              <a:t>Have fun!</a:t>
            </a:r>
            <a:endParaRPr lang="en-GB" b="1" dirty="0"/>
          </a:p>
        </p:txBody>
      </p:sp>
      <p:sp>
        <p:nvSpPr>
          <p:cNvPr id="5" name="Content Placeholder 21"/>
          <p:cNvSpPr txBox="1">
            <a:spLocks/>
          </p:cNvSpPr>
          <p:nvPr/>
        </p:nvSpPr>
        <p:spPr>
          <a:xfrm>
            <a:off x="2276892" y="2566130"/>
            <a:ext cx="7632700" cy="864707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/>
              <a:t>Try some of our fun reading activities to help practise reading in different voices…</a:t>
            </a:r>
            <a:endParaRPr lang="en-GB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4073" y="3505086"/>
            <a:ext cx="1334379" cy="258567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0143" y="3505081"/>
            <a:ext cx="1334207" cy="258561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23" y="3505080"/>
            <a:ext cx="1325977" cy="2585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60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Fun Reading Aloud Activities</a:t>
            </a:r>
            <a:endParaRPr lang="en-GB" sz="3600" dirty="0"/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5241235" y="2000853"/>
            <a:ext cx="4671115" cy="1222905"/>
          </a:xfrm>
        </p:spPr>
        <p:txBody>
          <a:bodyPr vert="horz" lIns="108000" tIns="108000" rIns="108000" bIns="108000" rtlCol="0" anchor="t">
            <a:noAutofit/>
          </a:bodyPr>
          <a:lstStyle/>
          <a:p>
            <a:pPr algn="ctr"/>
            <a:r>
              <a:rPr lang="en-GB" b="1" dirty="0"/>
              <a:t>Game on! </a:t>
            </a:r>
            <a:br>
              <a:rPr lang="en-GB" b="1" dirty="0"/>
            </a:br>
            <a:r>
              <a:rPr lang="en-GB" dirty="0"/>
              <a:t>Shoot, swing, catch and throw as you read each word.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590" y="1651553"/>
            <a:ext cx="2385115" cy="1921505"/>
          </a:xfrm>
          <a:prstGeom prst="rect">
            <a:avLst/>
          </a:prstGeom>
        </p:spPr>
      </p:pic>
      <p:sp>
        <p:nvSpPr>
          <p:cNvPr id="9" name="Content Placeholder 21"/>
          <p:cNvSpPr txBox="1">
            <a:spLocks/>
          </p:cNvSpPr>
          <p:nvPr/>
        </p:nvSpPr>
        <p:spPr>
          <a:xfrm>
            <a:off x="2289590" y="4246251"/>
            <a:ext cx="4690993" cy="119440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dirty="0"/>
              <a:t>There’s a mouse in the house! </a:t>
            </a:r>
            <a:r>
              <a:rPr lang="en-GB" sz="2400" dirty="0"/>
              <a:t>Read in a tiny squeaky </a:t>
            </a:r>
            <a:br>
              <a:rPr lang="en-GB" sz="2400" dirty="0"/>
            </a:br>
            <a:r>
              <a:rPr lang="en-GB" sz="2400" dirty="0"/>
              <a:t>mouse voice.</a:t>
            </a:r>
            <a:endParaRPr lang="en-GB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96810" y="3594077"/>
            <a:ext cx="2315541" cy="2498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214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uild="p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Fun Reading Aloud Activities</a:t>
            </a:r>
            <a:endParaRPr lang="en-GB" sz="3600" dirty="0"/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4048539" y="2065283"/>
            <a:ext cx="5863811" cy="1566260"/>
          </a:xfrm>
        </p:spPr>
        <p:txBody>
          <a:bodyPr vert="horz" lIns="108000" tIns="108000" rIns="108000" bIns="108000" rtlCol="0" anchor="t">
            <a:noAutofit/>
          </a:bodyPr>
          <a:lstStyle/>
          <a:p>
            <a:pPr algn="ctr"/>
            <a:r>
              <a:rPr lang="en-GB" b="1" dirty="0"/>
              <a:t>Crescendo!                                        </a:t>
            </a:r>
            <a:endParaRPr lang="en-GB" b="1" dirty="0" smtClean="0"/>
          </a:p>
          <a:p>
            <a:pPr algn="ctr"/>
            <a:r>
              <a:rPr lang="en-GB" b="1" dirty="0" smtClean="0"/>
              <a:t>  </a:t>
            </a:r>
            <a:r>
              <a:rPr lang="en-GB" dirty="0"/>
              <a:t>Start each line with a whisper, getting louder until you reach the end of the line.</a:t>
            </a:r>
            <a:endParaRPr lang="en-GB" dirty="0"/>
          </a:p>
        </p:txBody>
      </p:sp>
      <p:sp>
        <p:nvSpPr>
          <p:cNvPr id="9" name="Content Placeholder 21"/>
          <p:cNvSpPr txBox="1">
            <a:spLocks/>
          </p:cNvSpPr>
          <p:nvPr/>
        </p:nvSpPr>
        <p:spPr>
          <a:xfrm>
            <a:off x="2289590" y="4162792"/>
            <a:ext cx="4690993" cy="119440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dirty="0"/>
              <a:t>Talk like an animal!                        </a:t>
            </a:r>
            <a:r>
              <a:rPr lang="en-GB" sz="2400" dirty="0"/>
              <a:t>Read (and act) like you imagine your favourite animal would.</a:t>
            </a:r>
            <a:endParaRPr lang="en-GB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2420" y="3786809"/>
            <a:ext cx="2839930" cy="23043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3794" y="1562785"/>
            <a:ext cx="932118" cy="2224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922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uild="p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Fun Reading Aloud Activities</a:t>
            </a:r>
            <a:endParaRPr lang="en-GB" sz="3600" dirty="0"/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5131904" y="1772363"/>
            <a:ext cx="4780446" cy="1191554"/>
          </a:xfrm>
        </p:spPr>
        <p:txBody>
          <a:bodyPr vert="horz" lIns="108000" tIns="108000" rIns="108000" bIns="108000" rtlCol="0" anchor="t">
            <a:noAutofit/>
          </a:bodyPr>
          <a:lstStyle/>
          <a:p>
            <a:pPr algn="ctr"/>
            <a:r>
              <a:rPr lang="en-GB" b="1" dirty="0"/>
              <a:t>Monsters!                                         </a:t>
            </a:r>
            <a:r>
              <a:rPr lang="en-GB" dirty="0"/>
              <a:t>Read in your silliest monster voice.</a:t>
            </a:r>
            <a:endParaRPr lang="en-GB" dirty="0"/>
          </a:p>
        </p:txBody>
      </p:sp>
      <p:sp>
        <p:nvSpPr>
          <p:cNvPr id="9" name="Content Placeholder 21"/>
          <p:cNvSpPr txBox="1">
            <a:spLocks/>
          </p:cNvSpPr>
          <p:nvPr/>
        </p:nvSpPr>
        <p:spPr>
          <a:xfrm>
            <a:off x="2289590" y="4282060"/>
            <a:ext cx="4690993" cy="124638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dirty="0"/>
              <a:t>Robots!                                              </a:t>
            </a:r>
            <a:r>
              <a:rPr lang="en-GB" sz="2400" dirty="0"/>
              <a:t>Read like the computerised voice of a robot.</a:t>
            </a:r>
            <a:endParaRPr lang="en-GB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590" y="1702123"/>
            <a:ext cx="2744667" cy="19032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8255" y="3384657"/>
            <a:ext cx="2176807" cy="2924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335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uild="p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Fun Reading Aloud Activities</a:t>
            </a:r>
            <a:endParaRPr lang="en-GB" sz="3600" dirty="0"/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4436166" y="1793383"/>
            <a:ext cx="5476185" cy="1229254"/>
          </a:xfrm>
        </p:spPr>
        <p:txBody>
          <a:bodyPr vert="horz" lIns="108000" tIns="108000" rIns="108000" bIns="108000" rtlCol="0" anchor="t">
            <a:noAutofit/>
          </a:bodyPr>
          <a:lstStyle/>
          <a:p>
            <a:pPr algn="ctr"/>
            <a:r>
              <a:rPr lang="en-GB" b="1" dirty="0" err="1"/>
              <a:t>Arrrr</a:t>
            </a:r>
            <a:r>
              <a:rPr lang="en-GB" b="1" dirty="0"/>
              <a:t>!                                                       </a:t>
            </a:r>
            <a:r>
              <a:rPr lang="en-GB" dirty="0"/>
              <a:t>Read like a pirate and say ‘</a:t>
            </a:r>
            <a:r>
              <a:rPr lang="en-GB" dirty="0" err="1"/>
              <a:t>Arrrr</a:t>
            </a:r>
            <a:r>
              <a:rPr lang="en-GB" dirty="0"/>
              <a:t>!’ at the end of every sentence or phrase.</a:t>
            </a:r>
            <a:endParaRPr lang="en-GB" dirty="0"/>
          </a:p>
        </p:txBody>
      </p:sp>
      <p:sp>
        <p:nvSpPr>
          <p:cNvPr id="9" name="Content Placeholder 21"/>
          <p:cNvSpPr txBox="1">
            <a:spLocks/>
          </p:cNvSpPr>
          <p:nvPr/>
        </p:nvSpPr>
        <p:spPr>
          <a:xfrm>
            <a:off x="2279651" y="4540478"/>
            <a:ext cx="5128315" cy="945922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dirty="0"/>
              <a:t>Farmer Giles!                                         </a:t>
            </a:r>
            <a:r>
              <a:rPr lang="en-GB" sz="2400" dirty="0"/>
              <a:t>Read in a Somerset accent.</a:t>
            </a:r>
            <a:endParaRPr lang="en-GB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9086" y="1573075"/>
            <a:ext cx="1161637" cy="241365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1563" y="3200539"/>
            <a:ext cx="958494" cy="28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760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uild="p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Fun Reading Aloud Activities</a:t>
            </a:r>
            <a:endParaRPr lang="en-GB" sz="3600" dirty="0"/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4406348" y="1952637"/>
            <a:ext cx="5506002" cy="881385"/>
          </a:xfrm>
        </p:spPr>
        <p:txBody>
          <a:bodyPr vert="horz" lIns="108000" tIns="108000" rIns="108000" bIns="108000" rtlCol="0" anchor="t">
            <a:noAutofit/>
          </a:bodyPr>
          <a:lstStyle/>
          <a:p>
            <a:pPr algn="ctr"/>
            <a:r>
              <a:rPr lang="en-GB" b="1" dirty="0"/>
              <a:t>Star jumps!                                                   </a:t>
            </a:r>
            <a:r>
              <a:rPr lang="en-GB" dirty="0"/>
              <a:t>Do a star jump for each word.</a:t>
            </a:r>
            <a:endParaRPr lang="en-GB" dirty="0"/>
          </a:p>
        </p:txBody>
      </p:sp>
      <p:sp>
        <p:nvSpPr>
          <p:cNvPr id="9" name="Content Placeholder 21"/>
          <p:cNvSpPr txBox="1">
            <a:spLocks/>
          </p:cNvSpPr>
          <p:nvPr/>
        </p:nvSpPr>
        <p:spPr>
          <a:xfrm>
            <a:off x="2279651" y="4580234"/>
            <a:ext cx="4690993" cy="945922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dirty="0"/>
              <a:t>A night at the Opera!                        </a:t>
            </a:r>
            <a:r>
              <a:rPr lang="en-GB" sz="2400" dirty="0"/>
              <a:t>Read like an </a:t>
            </a:r>
            <a:r>
              <a:rPr lang="en-GB" sz="2400" dirty="0"/>
              <a:t>o</a:t>
            </a:r>
            <a:r>
              <a:rPr lang="en-GB" sz="2400" dirty="0"/>
              <a:t>pera singer.</a:t>
            </a:r>
            <a:endParaRPr lang="en-GB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677" y="426488"/>
            <a:ext cx="1522551" cy="201271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6322" y="3045697"/>
            <a:ext cx="1395006" cy="3047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268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uild="p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Fun Reading Aloud Activities</a:t>
            </a:r>
            <a:endParaRPr lang="en-GB" sz="3600" dirty="0"/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4754217" y="2404981"/>
            <a:ext cx="5158133" cy="846317"/>
          </a:xfrm>
        </p:spPr>
        <p:txBody>
          <a:bodyPr vert="horz" lIns="108000" tIns="108000" rIns="108000" bIns="108000" rtlCol="0" anchor="t">
            <a:noAutofit/>
          </a:bodyPr>
          <a:lstStyle/>
          <a:p>
            <a:pPr algn="ctr"/>
            <a:r>
              <a:rPr lang="en-GB" b="1" dirty="0"/>
              <a:t>Baby face!                                            </a:t>
            </a:r>
            <a:r>
              <a:rPr lang="en-GB" dirty="0"/>
              <a:t>Read like a little baby.</a:t>
            </a:r>
            <a:endParaRPr lang="en-GB" dirty="0"/>
          </a:p>
        </p:txBody>
      </p:sp>
      <p:sp>
        <p:nvSpPr>
          <p:cNvPr id="9" name="Content Placeholder 21"/>
          <p:cNvSpPr txBox="1">
            <a:spLocks/>
          </p:cNvSpPr>
          <p:nvPr/>
        </p:nvSpPr>
        <p:spPr>
          <a:xfrm>
            <a:off x="2279651" y="4530539"/>
            <a:ext cx="4690993" cy="945922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dirty="0"/>
              <a:t>Royalty!                                            </a:t>
            </a:r>
            <a:r>
              <a:rPr lang="en-GB" sz="2400" dirty="0"/>
              <a:t>Read like a king or queen.</a:t>
            </a:r>
            <a:endParaRPr lang="en-GB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4033" y="2899821"/>
            <a:ext cx="1749287" cy="101689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1742" y="3558209"/>
            <a:ext cx="1652381" cy="243508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3416" y="3558209"/>
            <a:ext cx="960120" cy="2435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284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uild="p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295402" y="1404163"/>
            <a:ext cx="9601196" cy="1303867"/>
          </a:xfrm>
        </p:spPr>
        <p:txBody>
          <a:bodyPr>
            <a:normAutofit/>
          </a:bodyPr>
          <a:lstStyle/>
          <a:p>
            <a:r>
              <a:rPr lang="en-GB" dirty="0" smtClean="0"/>
              <a:t>Now let’s hear from an expert…</a:t>
            </a:r>
            <a:endParaRPr lang="en-GB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295402" y="3281454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u="sng" dirty="0">
                <a:hlinkClick r:id="rId2"/>
              </a:rPr>
              <a:t>https://</a:t>
            </a:r>
            <a:r>
              <a:rPr lang="en-US" u="sng" dirty="0" smtClean="0">
                <a:hlinkClick r:id="rId2"/>
              </a:rPr>
              <a:t>www.youtube.com/watch?v=RvV23xoZRkI</a:t>
            </a:r>
            <a:endParaRPr lang="en-US" u="sng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5000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1295402" y="1404163"/>
            <a:ext cx="9601196" cy="1303867"/>
          </a:xfrm>
        </p:spPr>
        <p:txBody>
          <a:bodyPr>
            <a:normAutofit/>
          </a:bodyPr>
          <a:lstStyle/>
          <a:p>
            <a:r>
              <a:rPr lang="en-GB" dirty="0" smtClean="0"/>
              <a:t>Practise and Perform</a:t>
            </a:r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295402" y="2536277"/>
            <a:ext cx="9601196" cy="208797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 smtClean="0"/>
              <a:t>With your partner, practise reading your story out loud. </a:t>
            </a:r>
          </a:p>
          <a:p>
            <a:endParaRPr lang="en-GB" dirty="0"/>
          </a:p>
          <a:p>
            <a:r>
              <a:rPr lang="en-GB" dirty="0" smtClean="0"/>
              <a:t>Once you are happy with how you sound, record </a:t>
            </a:r>
            <a:r>
              <a:rPr lang="en-GB" smtClean="0"/>
              <a:t>it for KS1!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295568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40772"/>
          <a:stretch/>
        </p:blipFill>
        <p:spPr>
          <a:xfrm>
            <a:off x="737807" y="715286"/>
            <a:ext cx="5552961" cy="42094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60033"/>
          <a:stretch/>
        </p:blipFill>
        <p:spPr>
          <a:xfrm>
            <a:off x="5775716" y="715286"/>
            <a:ext cx="5828488" cy="2981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7975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28</TotalTime>
  <Words>849</Words>
  <Application>Microsoft Office PowerPoint</Application>
  <PresentationFormat>Widescreen</PresentationFormat>
  <Paragraphs>104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Arial</vt:lpstr>
      <vt:lpstr>Garamond</vt:lpstr>
      <vt:lpstr>Sassoon Infant Rg</vt:lpstr>
      <vt:lpstr>Twinkl</vt:lpstr>
      <vt:lpstr>Twinkl SemiBold</vt:lpstr>
      <vt:lpstr>Organic</vt:lpstr>
      <vt:lpstr>PowerPoint Presentation</vt:lpstr>
      <vt:lpstr>Let’s Share…</vt:lpstr>
      <vt:lpstr>PowerPoint Presentation</vt:lpstr>
      <vt:lpstr>How Do I Read Aloud Well?</vt:lpstr>
      <vt:lpstr>How Do I Read Aloud Well?</vt:lpstr>
      <vt:lpstr>How Do I Read Aloud Well?</vt:lpstr>
      <vt:lpstr>How Do I Read Aloud Well?</vt:lpstr>
      <vt:lpstr>How Do I Read Aloud Well?</vt:lpstr>
      <vt:lpstr>How Do I Read Aloud Well?</vt:lpstr>
      <vt:lpstr>How Do I Read Aloud Well?</vt:lpstr>
      <vt:lpstr>How Do I Read Aloud Well?</vt:lpstr>
      <vt:lpstr>How Do I Read Aloud Well?</vt:lpstr>
      <vt:lpstr>Top Tips</vt:lpstr>
      <vt:lpstr>Top Tips</vt:lpstr>
      <vt:lpstr>Top Tips</vt:lpstr>
      <vt:lpstr>Top Tips</vt:lpstr>
      <vt:lpstr>Fun Reading Aloud Activities</vt:lpstr>
      <vt:lpstr>Fun Reading Aloud Activities</vt:lpstr>
      <vt:lpstr>Fun Reading Aloud Activities</vt:lpstr>
      <vt:lpstr>Fun Reading Aloud Activities</vt:lpstr>
      <vt:lpstr>Fun Reading Aloud Activities</vt:lpstr>
      <vt:lpstr>Fun Reading Aloud Activities</vt:lpstr>
      <vt:lpstr>Now let’s hear from an expert…</vt:lpstr>
      <vt:lpstr>Practise and Perform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George</dc:creator>
  <cp:lastModifiedBy>Sophie George</cp:lastModifiedBy>
  <cp:revision>5</cp:revision>
  <dcterms:created xsi:type="dcterms:W3CDTF">2020-10-18T12:18:10Z</dcterms:created>
  <dcterms:modified xsi:type="dcterms:W3CDTF">2020-10-18T12:48:57Z</dcterms:modified>
</cp:coreProperties>
</file>