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25"/>
  </p:notesMasterIdLst>
  <p:sldIdLst>
    <p:sldId id="257" r:id="rId5"/>
    <p:sldId id="269" r:id="rId6"/>
    <p:sldId id="270" r:id="rId7"/>
    <p:sldId id="271" r:id="rId8"/>
    <p:sldId id="273" r:id="rId9"/>
    <p:sldId id="274" r:id="rId10"/>
    <p:sldId id="275" r:id="rId11"/>
    <p:sldId id="279" r:id="rId12"/>
    <p:sldId id="280" r:id="rId13"/>
    <p:sldId id="281" r:id="rId14"/>
    <p:sldId id="282" r:id="rId15"/>
    <p:sldId id="283" r:id="rId16"/>
    <p:sldId id="284" r:id="rId17"/>
    <p:sldId id="285" r:id="rId18"/>
    <p:sldId id="286" r:id="rId19"/>
    <p:sldId id="287" r:id="rId20"/>
    <p:sldId id="288" r:id="rId21"/>
    <p:sldId id="289" r:id="rId22"/>
    <p:sldId id="290" r:id="rId23"/>
    <p:sldId id="278"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53EE2C3-8D67-5AC9-8F25-226AC5A08112}" v="26" dt="2022-02-09T16:18:40.612"/>
    <p1510:client id="{DA555021-AEA0-97B8-614E-C06D85C4A96F}" v="12" dt="2022-02-09T16:23:00.43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C3625DE-CA92-4693-96D8-046BB2B3B1B8}" type="datetimeFigureOut">
              <a:rPr lang="en-GB" smtClean="0"/>
              <a:t>26/02/2022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9FFDB0-1970-4580-AEA1-9DC11DC66B37}" type="slidenum">
              <a:rPr lang="en-GB" smtClean="0"/>
              <a:t>‹#›</a:t>
            </a:fld>
            <a:endParaRPr lang="en-GB"/>
          </a:p>
        </p:txBody>
      </p:sp>
    </p:spTree>
    <p:extLst>
      <p:ext uri="{BB962C8B-B14F-4D97-AF65-F5344CB8AC3E}">
        <p14:creationId xmlns:p14="http://schemas.microsoft.com/office/powerpoint/2010/main" val="41234535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685858B4-06FC-4512-856A-F93B0075BF61}" type="datetimeFigureOut">
              <a:rPr lang="en-GB" smtClean="0"/>
              <a:t>26/02/2022</a:t>
            </a:fld>
            <a:endParaRPr lang="en-GB"/>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GB"/>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FC082144-E55F-4DF2-BE0A-D18A44F15486}" type="slidenum">
              <a:rPr lang="en-GB" smtClean="0"/>
              <a:t>‹#›</a:t>
            </a:fld>
            <a:endParaRPr lang="en-GB"/>
          </a:p>
        </p:txBody>
      </p:sp>
    </p:spTree>
    <p:extLst>
      <p:ext uri="{BB962C8B-B14F-4D97-AF65-F5344CB8AC3E}">
        <p14:creationId xmlns:p14="http://schemas.microsoft.com/office/powerpoint/2010/main" val="38718945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85858B4-06FC-4512-856A-F93B0075BF61}" type="datetimeFigureOut">
              <a:rPr lang="en-GB" smtClean="0"/>
              <a:t>26/02/2022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558300" y="5956137"/>
            <a:ext cx="1052508" cy="365125"/>
          </a:xfrm>
        </p:spPr>
        <p:txBody>
          <a:bodyPr/>
          <a:lstStyle/>
          <a:p>
            <a:fld id="{FC082144-E55F-4DF2-BE0A-D18A44F15486}" type="slidenum">
              <a:rPr lang="en-GB" smtClean="0"/>
              <a:t>‹#›</a:t>
            </a:fld>
            <a:endParaRPr lang="en-GB"/>
          </a:p>
        </p:txBody>
      </p:sp>
    </p:spTree>
    <p:extLst>
      <p:ext uri="{BB962C8B-B14F-4D97-AF65-F5344CB8AC3E}">
        <p14:creationId xmlns:p14="http://schemas.microsoft.com/office/powerpoint/2010/main" val="402338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685858B4-06FC-4512-856A-F93B0075BF61}" type="datetimeFigureOut">
              <a:rPr lang="en-GB" smtClean="0"/>
              <a:t>26/02/2022</a:t>
            </a:fld>
            <a:endParaRPr lang="en-GB"/>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FC082144-E55F-4DF2-BE0A-D18A44F15486}" type="slidenum">
              <a:rPr lang="en-GB" smtClean="0"/>
              <a:t>‹#›</a:t>
            </a:fld>
            <a:endParaRPr lang="en-GB"/>
          </a:p>
        </p:txBody>
      </p:sp>
    </p:spTree>
    <p:extLst>
      <p:ext uri="{BB962C8B-B14F-4D97-AF65-F5344CB8AC3E}">
        <p14:creationId xmlns:p14="http://schemas.microsoft.com/office/powerpoint/2010/main" val="29070116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85858B4-06FC-4512-856A-F93B0075BF61}" type="datetimeFigureOut">
              <a:rPr lang="en-GB" smtClean="0"/>
              <a:t>26/02/2022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082144-E55F-4DF2-BE0A-D18A44F15486}" type="slidenum">
              <a:rPr lang="en-GB" smtClean="0"/>
              <a:t>‹#›</a:t>
            </a:fld>
            <a:endParaRPr lang="en-GB"/>
          </a:p>
        </p:txBody>
      </p:sp>
    </p:spTree>
    <p:extLst>
      <p:ext uri="{BB962C8B-B14F-4D97-AF65-F5344CB8AC3E}">
        <p14:creationId xmlns:p14="http://schemas.microsoft.com/office/powerpoint/2010/main" val="6256045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85858B4-06FC-4512-856A-F93B0075BF61}" type="datetimeFigureOut">
              <a:rPr lang="en-GB" smtClean="0"/>
              <a:t>26/02/2022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C082144-E55F-4DF2-BE0A-D18A44F15486}" type="slidenum">
              <a:rPr lang="en-GB" smtClean="0"/>
              <a:t>‹#›</a:t>
            </a:fld>
            <a:endParaRPr lang="en-GB"/>
          </a:p>
        </p:txBody>
      </p:sp>
    </p:spTree>
    <p:extLst>
      <p:ext uri="{BB962C8B-B14F-4D97-AF65-F5344CB8AC3E}">
        <p14:creationId xmlns:p14="http://schemas.microsoft.com/office/powerpoint/2010/main" val="1761963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85858B4-06FC-4512-856A-F93B0075BF61}" type="datetimeFigureOut">
              <a:rPr lang="en-GB" smtClean="0"/>
              <a:t>26/02/2022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C082144-E55F-4DF2-BE0A-D18A44F15486}" type="slidenum">
              <a:rPr lang="en-GB" smtClean="0"/>
              <a:t>‹#›</a:t>
            </a:fld>
            <a:endParaRPr lang="en-GB"/>
          </a:p>
        </p:txBody>
      </p:sp>
    </p:spTree>
    <p:extLst>
      <p:ext uri="{BB962C8B-B14F-4D97-AF65-F5344CB8AC3E}">
        <p14:creationId xmlns:p14="http://schemas.microsoft.com/office/powerpoint/2010/main" val="9642388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5858B4-06FC-4512-856A-F93B0075BF61}" type="datetimeFigureOut">
              <a:rPr lang="en-GB" smtClean="0"/>
              <a:t>26/02/2022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C082144-E55F-4DF2-BE0A-D18A44F15486}" type="slidenum">
              <a:rPr lang="en-GB" smtClean="0"/>
              <a:t>‹#›</a:t>
            </a:fld>
            <a:endParaRPr lang="en-GB"/>
          </a:p>
        </p:txBody>
      </p:sp>
    </p:spTree>
    <p:extLst>
      <p:ext uri="{BB962C8B-B14F-4D97-AF65-F5344CB8AC3E}">
        <p14:creationId xmlns:p14="http://schemas.microsoft.com/office/powerpoint/2010/main" val="1090642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685858B4-06FC-4512-856A-F93B0075BF61}" type="datetimeFigureOut">
              <a:rPr lang="en-GB" smtClean="0"/>
              <a:t>26/02/2022</a:t>
            </a:fld>
            <a:endParaRPr lang="en-GB"/>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FC082144-E55F-4DF2-BE0A-D18A44F15486}" type="slidenum">
              <a:rPr lang="en-GB" smtClean="0"/>
              <a:t>‹#›</a:t>
            </a:fld>
            <a:endParaRPr lang="en-GB"/>
          </a:p>
        </p:txBody>
      </p:sp>
    </p:spTree>
    <p:extLst>
      <p:ext uri="{BB962C8B-B14F-4D97-AF65-F5344CB8AC3E}">
        <p14:creationId xmlns:p14="http://schemas.microsoft.com/office/powerpoint/2010/main" val="8358825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685858B4-06FC-4512-856A-F93B0075BF61}" type="datetimeFigureOut">
              <a:rPr lang="en-GB" smtClean="0"/>
              <a:t>26/02/2022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082144-E55F-4DF2-BE0A-D18A44F15486}" type="slidenum">
              <a:rPr lang="en-GB" smtClean="0"/>
              <a:t>‹#›</a:t>
            </a:fld>
            <a:endParaRPr lang="en-GB"/>
          </a:p>
        </p:txBody>
      </p:sp>
    </p:spTree>
    <p:extLst>
      <p:ext uri="{BB962C8B-B14F-4D97-AF65-F5344CB8AC3E}">
        <p14:creationId xmlns:p14="http://schemas.microsoft.com/office/powerpoint/2010/main" val="2783340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85858B4-06FC-4512-856A-F93B0075BF61}" type="datetimeFigureOut">
              <a:rPr lang="en-GB" smtClean="0"/>
              <a:t>26/02/2022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082144-E55F-4DF2-BE0A-D18A44F15486}" type="slidenum">
              <a:rPr lang="en-GB" smtClean="0"/>
              <a:t>‹#›</a:t>
            </a:fld>
            <a:endParaRPr lang="en-GB"/>
          </a:p>
        </p:txBody>
      </p:sp>
    </p:spTree>
    <p:extLst>
      <p:ext uri="{BB962C8B-B14F-4D97-AF65-F5344CB8AC3E}">
        <p14:creationId xmlns:p14="http://schemas.microsoft.com/office/powerpoint/2010/main" val="1821316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685858B4-06FC-4512-856A-F93B0075BF61}" type="datetimeFigureOut">
              <a:rPr lang="en-GB" smtClean="0"/>
              <a:t>26/02/2022</a:t>
            </a:fld>
            <a:endParaRPr lang="en-GB"/>
          </a:p>
        </p:txBody>
      </p:sp>
      <p:sp>
        <p:nvSpPr>
          <p:cNvPr id="5" name="Footer Placeholder 4"/>
          <p:cNvSpPr>
            <a:spLocks noGrp="1"/>
          </p:cNvSpPr>
          <p:nvPr>
            <p:ph type="ftr" sz="quarter" idx="11"/>
          </p:nvPr>
        </p:nvSpPr>
        <p:spPr>
          <a:xfrm>
            <a:off x="774923" y="5951811"/>
            <a:ext cx="7896279" cy="365125"/>
          </a:xfrm>
        </p:spPr>
        <p:txBody>
          <a:bodyPr/>
          <a:lstStyle/>
          <a:p>
            <a:endParaRPr lang="en-GB"/>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FC082144-E55F-4DF2-BE0A-D18A44F15486}" type="slidenum">
              <a:rPr lang="en-GB" smtClean="0"/>
              <a:t>‹#›</a:t>
            </a:fld>
            <a:endParaRPr lang="en-GB"/>
          </a:p>
        </p:txBody>
      </p:sp>
    </p:spTree>
    <p:extLst>
      <p:ext uri="{BB962C8B-B14F-4D97-AF65-F5344CB8AC3E}">
        <p14:creationId xmlns:p14="http://schemas.microsoft.com/office/powerpoint/2010/main" val="16620884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685858B4-06FC-4512-856A-F93B0075BF61}" type="datetimeFigureOut">
              <a:rPr lang="en-GB" smtClean="0"/>
              <a:t>26/02/2022</a:t>
            </a:fld>
            <a:endParaRPr lang="en-GB"/>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GB"/>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FC082144-E55F-4DF2-BE0A-D18A44F15486}" type="slidenum">
              <a:rPr lang="en-GB" smtClean="0"/>
              <a:t>‹#›</a:t>
            </a:fld>
            <a:endParaRPr lang="en-GB"/>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10812419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bbc.co.uk/bitesize/topics/zvhhvcw/articles/zxg7y4j"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81191" y="1020431"/>
            <a:ext cx="10993549" cy="782243"/>
          </a:xfrm>
        </p:spPr>
        <p:txBody>
          <a:bodyPr>
            <a:normAutofit/>
          </a:bodyPr>
          <a:lstStyle/>
          <a:p>
            <a:pPr algn="ctr"/>
            <a:r>
              <a:rPr lang="en-GB" sz="4400" cap="none" dirty="0">
                <a:latin typeface="Comic Sans MS"/>
              </a:rPr>
              <a:t>Thursday </a:t>
            </a:r>
            <a:r>
              <a:rPr lang="en-GB" sz="4400" cap="none" dirty="0" smtClean="0">
                <a:latin typeface="Comic Sans MS"/>
              </a:rPr>
              <a:t>3</a:t>
            </a:r>
            <a:r>
              <a:rPr lang="en-GB" sz="4400" cap="none" baseline="30000" dirty="0" smtClean="0">
                <a:latin typeface="Comic Sans MS"/>
              </a:rPr>
              <a:t>rd</a:t>
            </a:r>
            <a:r>
              <a:rPr lang="en-GB" sz="4400" cap="none" dirty="0" smtClean="0">
                <a:latin typeface="Comic Sans MS"/>
              </a:rPr>
              <a:t> March</a:t>
            </a:r>
            <a:endParaRPr lang="en-GB" sz="4400" cap="none" dirty="0">
              <a:latin typeface="Comic Sans MS"/>
            </a:endParaRPr>
          </a:p>
        </p:txBody>
      </p:sp>
      <p:sp>
        <p:nvSpPr>
          <p:cNvPr id="3" name="Subtitle 2"/>
          <p:cNvSpPr>
            <a:spLocks noGrp="1"/>
          </p:cNvSpPr>
          <p:nvPr>
            <p:ph type="subTitle" idx="1"/>
          </p:nvPr>
        </p:nvSpPr>
        <p:spPr>
          <a:xfrm>
            <a:off x="581194" y="3187777"/>
            <a:ext cx="10993546" cy="1462601"/>
          </a:xfrm>
        </p:spPr>
        <p:txBody>
          <a:bodyPr>
            <a:noAutofit/>
          </a:bodyPr>
          <a:lstStyle/>
          <a:p>
            <a:pPr algn="ctr"/>
            <a:r>
              <a:rPr lang="en-GB" sz="2600" cap="none" dirty="0">
                <a:latin typeface="Comic Sans MS" panose="030F0702030302020204" pitchFamily="66" charset="0"/>
              </a:rPr>
              <a:t>LO: To identify how plants and animals are suited to and adapt to their environment in different ways</a:t>
            </a:r>
            <a:br>
              <a:rPr lang="en-GB" sz="2600" cap="none" dirty="0">
                <a:latin typeface="Comic Sans MS" panose="030F0702030302020204" pitchFamily="66" charset="0"/>
              </a:rPr>
            </a:br>
            <a:r>
              <a:rPr lang="en-GB" sz="2600" cap="none" dirty="0">
                <a:latin typeface="Comic Sans MS" panose="030F0702030302020204" pitchFamily="66" charset="0"/>
              </a:rPr>
              <a:t>C: Living Things and their Habitats</a:t>
            </a:r>
          </a:p>
        </p:txBody>
      </p:sp>
    </p:spTree>
    <p:extLst>
      <p:ext uri="{BB962C8B-B14F-4D97-AF65-F5344CB8AC3E}">
        <p14:creationId xmlns:p14="http://schemas.microsoft.com/office/powerpoint/2010/main" val="41700870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Starter: What would you do….?</a:t>
            </a:r>
          </a:p>
        </p:txBody>
      </p:sp>
      <p:sp>
        <p:nvSpPr>
          <p:cNvPr id="3" name="Content Placeholder 2"/>
          <p:cNvSpPr>
            <a:spLocks noGrp="1"/>
          </p:cNvSpPr>
          <p:nvPr>
            <p:ph idx="1"/>
          </p:nvPr>
        </p:nvSpPr>
        <p:spPr>
          <a:xfrm>
            <a:off x="581192" y="1894114"/>
            <a:ext cx="11029615" cy="1632857"/>
          </a:xfrm>
        </p:spPr>
        <p:txBody>
          <a:bodyPr>
            <a:normAutofit/>
          </a:bodyPr>
          <a:lstStyle/>
          <a:p>
            <a:r>
              <a:rPr lang="en-GB" sz="2800" dirty="0">
                <a:latin typeface="Comic Sans MS" panose="030F0702030302020204" pitchFamily="66" charset="0"/>
              </a:rPr>
              <a:t>When the weather gets cold?</a:t>
            </a:r>
          </a:p>
          <a:p>
            <a:r>
              <a:rPr lang="en-GB" sz="2800" dirty="0">
                <a:latin typeface="Comic Sans MS" panose="030F0702030302020204" pitchFamily="66" charset="0"/>
              </a:rPr>
              <a:t>When the weather gets hot?</a:t>
            </a:r>
          </a:p>
        </p:txBody>
      </p:sp>
      <p:pic>
        <p:nvPicPr>
          <p:cNvPr id="1026" name="Picture 2" descr="Image result for think pair sha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4753" y="2568801"/>
            <a:ext cx="4795067" cy="375453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hot vs cold weathe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7647" y="3367702"/>
            <a:ext cx="4794067" cy="33727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4478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581192" y="1893114"/>
            <a:ext cx="11029615" cy="2783390"/>
          </a:xfrm>
        </p:spPr>
        <p:txBody>
          <a:bodyPr>
            <a:normAutofit/>
          </a:bodyPr>
          <a:lstStyle/>
          <a:p>
            <a:r>
              <a:rPr lang="en-GB" sz="2800" dirty="0">
                <a:latin typeface="Comic Sans MS" panose="030F0702030302020204" pitchFamily="66" charset="0"/>
              </a:rPr>
              <a:t>You may put a coat on to keep warm or wear a sunhat to cool down.</a:t>
            </a:r>
          </a:p>
          <a:p>
            <a:r>
              <a:rPr lang="en-GB" sz="2800" dirty="0">
                <a:latin typeface="Comic Sans MS" panose="030F0702030302020204" pitchFamily="66" charset="0"/>
              </a:rPr>
              <a:t>Your suggestions are all ways of adapting or changing to your habitat or environment.</a:t>
            </a:r>
          </a:p>
          <a:p>
            <a:endParaRPr lang="en-GB" sz="2800" dirty="0">
              <a:latin typeface="Comic Sans MS" panose="030F0702030302020204" pitchFamily="66" charset="0"/>
            </a:endParaRPr>
          </a:p>
        </p:txBody>
      </p:sp>
      <p:pic>
        <p:nvPicPr>
          <p:cNvPr id="2050" name="Picture 2" descr="Image result for staying war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68343" y="4042228"/>
            <a:ext cx="4223657" cy="281577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coolign down in summ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042228"/>
            <a:ext cx="4232366" cy="28187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0416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pPr marL="305435" indent="-305435"/>
            <a:r>
              <a:rPr lang="en-GB" sz="2800" dirty="0">
                <a:latin typeface="Comic Sans MS" panose="030F0702030302020204" pitchFamily="66" charset="0"/>
              </a:rPr>
              <a:t>Animals adapt to their habitats too.</a:t>
            </a:r>
            <a:endParaRPr lang="en-US"/>
          </a:p>
          <a:p>
            <a:pPr marL="305435" indent="-305435"/>
            <a:r>
              <a:rPr lang="en-GB" sz="2800" dirty="0">
                <a:latin typeface="Comic Sans MS" panose="030F0702030302020204" pitchFamily="66" charset="0"/>
              </a:rPr>
              <a:t>While animals don’t have clothes, they do have built-in ways of keeping the right temperature and protecting themselves in the habitat they life in. </a:t>
            </a:r>
          </a:p>
          <a:p>
            <a:pPr marL="305435" indent="-305435"/>
            <a:endParaRPr lang="en-GB" sz="2800" dirty="0">
              <a:latin typeface="Comic Sans MS" panose="030F0702030302020204" pitchFamily="66" charset="0"/>
            </a:endParaRPr>
          </a:p>
          <a:p>
            <a:pPr marL="305435" indent="-305435"/>
            <a:r>
              <a:rPr lang="en-GB" sz="2800" cap="all" dirty="0">
                <a:ea typeface="+mn-lt"/>
                <a:cs typeface="+mn-lt"/>
                <a:hlinkClick r:id="rId2"/>
              </a:rPr>
              <a:t>https://www.bbc.co.uk/bitesize/topics/zvhhvcw/articles/zxg7y4j</a:t>
            </a:r>
          </a:p>
          <a:p>
            <a:pPr marL="305435" indent="-305435"/>
            <a:endParaRPr lang="en-GB" sz="2800" cap="all" dirty="0">
              <a:latin typeface="Gill Sans MT"/>
            </a:endParaRPr>
          </a:p>
          <a:p>
            <a:pPr marL="305435" indent="-305435"/>
            <a:endParaRPr lang="en-GB" sz="2800" cap="all" dirty="0">
              <a:latin typeface="Gill Sans MT"/>
            </a:endParaRPr>
          </a:p>
        </p:txBody>
      </p:sp>
    </p:spTree>
    <p:extLst>
      <p:ext uri="{BB962C8B-B14F-4D97-AF65-F5344CB8AC3E}">
        <p14:creationId xmlns:p14="http://schemas.microsoft.com/office/powerpoint/2010/main" val="25702038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581192" y="2415627"/>
            <a:ext cx="11029615" cy="3678303"/>
          </a:xfrm>
        </p:spPr>
        <p:txBody>
          <a:bodyPr>
            <a:noAutofit/>
          </a:bodyPr>
          <a:lstStyle/>
          <a:p>
            <a:r>
              <a:rPr lang="en-GB" sz="2100" dirty="0">
                <a:latin typeface="Comic Sans MS" panose="030F0702030302020204" pitchFamily="66" charset="0"/>
              </a:rPr>
              <a:t>Over many years and generations, animals and plants have changed in order to survive and thrive in the environments they live in. this process is called adaptation.</a:t>
            </a:r>
          </a:p>
          <a:p>
            <a:r>
              <a:rPr lang="en-GB" sz="2100" dirty="0">
                <a:latin typeface="Comic Sans MS" panose="030F0702030302020204" pitchFamily="66" charset="0"/>
              </a:rPr>
              <a:t>There are a number of ways that animals adapt – these can be inside or outside their bodies, in ways that they act or even ways that they work with other animals in their habitat.</a:t>
            </a:r>
          </a:p>
          <a:p>
            <a:r>
              <a:rPr lang="en-GB" sz="2100" dirty="0">
                <a:latin typeface="Comic Sans MS" panose="030F0702030302020204" pitchFamily="66" charset="0"/>
              </a:rPr>
              <a:t>If you suddenly took an animal outside its habitat into something completely different, all those adaptations wouldn’t work anymore, and it wouldn’t be good for the animal.</a:t>
            </a:r>
          </a:p>
          <a:p>
            <a:r>
              <a:rPr lang="en-GB" sz="2100" dirty="0">
                <a:latin typeface="Comic Sans MS" panose="030F0702030302020204" pitchFamily="66" charset="0"/>
              </a:rPr>
              <a:t>It’s the same as if you dressed in your warmest coat and woolly hat and scarf in the middle of August – you’d be much too hot!</a:t>
            </a:r>
          </a:p>
          <a:p>
            <a:r>
              <a:rPr lang="en-GB" sz="2100" dirty="0">
                <a:latin typeface="Comic Sans MS" panose="030F0702030302020204" pitchFamily="66" charset="0"/>
              </a:rPr>
              <a:t>Every habitat on our planet is home to different animals and plants who are uniquely adapted to live there. </a:t>
            </a:r>
          </a:p>
        </p:txBody>
      </p:sp>
    </p:spTree>
    <p:extLst>
      <p:ext uri="{BB962C8B-B14F-4D97-AF65-F5344CB8AC3E}">
        <p14:creationId xmlns:p14="http://schemas.microsoft.com/office/powerpoint/2010/main" val="31892172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1183" y="4724035"/>
            <a:ext cx="11769634" cy="1639496"/>
          </a:xfrm>
        </p:spPr>
        <p:txBody>
          <a:bodyPr>
            <a:noAutofit/>
          </a:bodyPr>
          <a:lstStyle/>
          <a:p>
            <a:r>
              <a:rPr lang="en-GB" dirty="0">
                <a:latin typeface="Comic Sans MS" panose="030F0702030302020204" pitchFamily="66" charset="0"/>
              </a:rPr>
              <a:t>We are going to be looking at how plants and animals have adapted to live in the rainforest environment.</a:t>
            </a:r>
          </a:p>
          <a:p>
            <a:r>
              <a:rPr lang="en-GB" dirty="0">
                <a:latin typeface="Comic Sans MS" panose="030F0702030302020204" pitchFamily="66" charset="0"/>
              </a:rPr>
              <a:t>Adaptation is a change in a living thing that helps it live in its environment.</a:t>
            </a:r>
          </a:p>
          <a:p>
            <a:r>
              <a:rPr lang="en-GB" dirty="0">
                <a:latin typeface="Comic Sans MS" panose="030F0702030302020204" pitchFamily="66" charset="0"/>
              </a:rPr>
              <a:t>Plants, animals, and humans all have special adaptations that allow them to survive.</a:t>
            </a:r>
          </a:p>
          <a:p>
            <a:r>
              <a:rPr lang="en-GB" dirty="0">
                <a:latin typeface="Comic Sans MS" panose="030F0702030302020204" pitchFamily="66" charset="0"/>
              </a:rPr>
              <a:t>The rainforest is a specific type of forest that has an extreme amount of rainfall.</a:t>
            </a:r>
          </a:p>
          <a:p>
            <a:r>
              <a:rPr lang="en-GB" dirty="0">
                <a:latin typeface="Comic Sans MS" panose="030F0702030302020204" pitchFamily="66" charset="0"/>
              </a:rPr>
              <a:t>Rainforests are warm and humid all year long.</a:t>
            </a:r>
          </a:p>
          <a:p>
            <a:r>
              <a:rPr lang="en-GB" dirty="0">
                <a:latin typeface="Comic Sans MS" panose="030F0702030302020204" pitchFamily="66" charset="0"/>
              </a:rPr>
              <a:t>They also have many plants and thick trees.</a:t>
            </a:r>
          </a:p>
        </p:txBody>
      </p:sp>
      <p:pic>
        <p:nvPicPr>
          <p:cNvPr id="3074" name="Picture 2" descr="Image result for rainfore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41"/>
            <a:ext cx="12192000" cy="4267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16676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1192" y="4267840"/>
            <a:ext cx="11029615" cy="2590159"/>
          </a:xfrm>
        </p:spPr>
        <p:txBody>
          <a:bodyPr>
            <a:noAutofit/>
          </a:bodyPr>
          <a:lstStyle/>
          <a:p>
            <a:r>
              <a:rPr lang="en-GB" dirty="0">
                <a:latin typeface="Comic Sans MS" panose="030F0702030302020204" pitchFamily="66" charset="0"/>
              </a:rPr>
              <a:t>Adaptations are extremely important in the rainforest because it is such a unique environment.</a:t>
            </a:r>
          </a:p>
          <a:p>
            <a:r>
              <a:rPr lang="en-GB" dirty="0">
                <a:latin typeface="Comic Sans MS" panose="030F0702030302020204" pitchFamily="66" charset="0"/>
              </a:rPr>
              <a:t>Rainforests get hundreds of inches of rain every year, so the plants and animals that live there must be able to deal with tat.</a:t>
            </a:r>
          </a:p>
          <a:p>
            <a:r>
              <a:rPr lang="en-GB" dirty="0">
                <a:latin typeface="Comic Sans MS" panose="030F0702030302020204" pitchFamily="66" charset="0"/>
              </a:rPr>
              <a:t>They must also be able to handle hot, humid weather.</a:t>
            </a:r>
          </a:p>
          <a:p>
            <a:r>
              <a:rPr lang="en-GB" dirty="0">
                <a:latin typeface="Comic Sans MS" panose="030F0702030302020204" pitchFamily="66" charset="0"/>
              </a:rPr>
              <a:t>Because of the thick, dense trees, the ground level in a rainforest does not get much sunlight.</a:t>
            </a:r>
          </a:p>
          <a:p>
            <a:r>
              <a:rPr lang="en-GB" dirty="0">
                <a:latin typeface="Comic Sans MS" panose="030F0702030302020204" pitchFamily="66" charset="0"/>
              </a:rPr>
              <a:t>Over time, the animals that call rainforests home have adapted, or changed, in order to survive. </a:t>
            </a:r>
          </a:p>
        </p:txBody>
      </p:sp>
      <p:pic>
        <p:nvPicPr>
          <p:cNvPr id="5" name="Picture 2" descr="Image result for rainfore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41"/>
            <a:ext cx="12192000" cy="4267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37782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Plant Adaptations</a:t>
            </a:r>
          </a:p>
        </p:txBody>
      </p:sp>
      <p:sp>
        <p:nvSpPr>
          <p:cNvPr id="3" name="Content Placeholder 2"/>
          <p:cNvSpPr>
            <a:spLocks noGrp="1"/>
          </p:cNvSpPr>
          <p:nvPr>
            <p:ph idx="1"/>
          </p:nvPr>
        </p:nvSpPr>
        <p:spPr>
          <a:xfrm>
            <a:off x="581192" y="2794760"/>
            <a:ext cx="4539447" cy="3678303"/>
          </a:xfrm>
        </p:spPr>
        <p:txBody>
          <a:bodyPr>
            <a:normAutofit/>
          </a:bodyPr>
          <a:lstStyle/>
          <a:p>
            <a:r>
              <a:rPr lang="en-GB" sz="2800" dirty="0">
                <a:latin typeface="Comic Sans MS" panose="030F0702030302020204" pitchFamily="66" charset="0"/>
              </a:rPr>
              <a:t>Lianas - these are woody vines that have roots in the ground but climb up the trees to reach the sunlight. Their leaves and flowers grow in the canopy.</a:t>
            </a:r>
          </a:p>
          <a:p>
            <a:endParaRPr lang="en-GB" sz="2800" dirty="0">
              <a:latin typeface="Comic Sans MS" panose="030F0702030302020204" pitchFamily="66" charset="0"/>
            </a:endParaRPr>
          </a:p>
        </p:txBody>
      </p:sp>
      <p:pic>
        <p:nvPicPr>
          <p:cNvPr id="4100" name="Picture 4" descr="Image result for lian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24500" y="2409825"/>
            <a:ext cx="6667500" cy="4448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32868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Plant Adaptations</a:t>
            </a:r>
          </a:p>
        </p:txBody>
      </p:sp>
      <p:sp>
        <p:nvSpPr>
          <p:cNvPr id="3" name="Content Placeholder 2"/>
          <p:cNvSpPr>
            <a:spLocks noGrp="1"/>
          </p:cNvSpPr>
          <p:nvPr>
            <p:ph idx="1"/>
          </p:nvPr>
        </p:nvSpPr>
        <p:spPr>
          <a:xfrm>
            <a:off x="581192" y="2602291"/>
            <a:ext cx="4539447" cy="3678303"/>
          </a:xfrm>
        </p:spPr>
        <p:txBody>
          <a:bodyPr>
            <a:normAutofit/>
          </a:bodyPr>
          <a:lstStyle/>
          <a:p>
            <a:r>
              <a:rPr lang="en-GB" sz="2800" dirty="0">
                <a:latin typeface="Comic Sans MS" panose="030F0702030302020204" pitchFamily="66" charset="0"/>
              </a:rPr>
              <a:t>Tree trunks - these are tall and thin to allow trees to reach the sunlight. The bark on these trees is smooth to allow water to flow down to the roots easily.</a:t>
            </a:r>
          </a:p>
        </p:txBody>
      </p:sp>
      <p:pic>
        <p:nvPicPr>
          <p:cNvPr id="6146" name="Picture 2" descr="Image result for rainforest tree trunk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84481" y="2409823"/>
            <a:ext cx="7207519" cy="4063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34461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Plant Adaptations</a:t>
            </a:r>
          </a:p>
        </p:txBody>
      </p:sp>
      <p:sp>
        <p:nvSpPr>
          <p:cNvPr id="3" name="Content Placeholder 2"/>
          <p:cNvSpPr>
            <a:spLocks noGrp="1"/>
          </p:cNvSpPr>
          <p:nvPr>
            <p:ph idx="1"/>
          </p:nvPr>
        </p:nvSpPr>
        <p:spPr>
          <a:xfrm>
            <a:off x="581192" y="2602291"/>
            <a:ext cx="4539447" cy="3678303"/>
          </a:xfrm>
        </p:spPr>
        <p:txBody>
          <a:bodyPr>
            <a:normAutofit/>
          </a:bodyPr>
          <a:lstStyle/>
          <a:p>
            <a:r>
              <a:rPr lang="en-GB" sz="2800" dirty="0">
                <a:latin typeface="Comic Sans MS" panose="030F0702030302020204" pitchFamily="66" charset="0"/>
              </a:rPr>
              <a:t>Drip tips - plants have leaves with pointy tips. This allows water to run off the leaves quickly without damaging or breaking them.</a:t>
            </a:r>
          </a:p>
        </p:txBody>
      </p:sp>
      <p:pic>
        <p:nvPicPr>
          <p:cNvPr id="7170" name="Picture 2" descr="Image result for rainforest drip tip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24500" y="2333625"/>
            <a:ext cx="6667500" cy="4524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9534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Plant Adaptations</a:t>
            </a:r>
          </a:p>
        </p:txBody>
      </p:sp>
      <p:sp>
        <p:nvSpPr>
          <p:cNvPr id="3" name="Content Placeholder 2"/>
          <p:cNvSpPr>
            <a:spLocks noGrp="1"/>
          </p:cNvSpPr>
          <p:nvPr>
            <p:ph idx="1"/>
          </p:nvPr>
        </p:nvSpPr>
        <p:spPr>
          <a:xfrm>
            <a:off x="581192" y="2090057"/>
            <a:ext cx="4539447" cy="4637314"/>
          </a:xfrm>
        </p:spPr>
        <p:txBody>
          <a:bodyPr>
            <a:normAutofit/>
          </a:bodyPr>
          <a:lstStyle/>
          <a:p>
            <a:r>
              <a:rPr lang="en-GB" sz="2800" dirty="0">
                <a:latin typeface="Comic Sans MS" panose="030F0702030302020204" pitchFamily="66" charset="0"/>
              </a:rPr>
              <a:t>Buttress roots - large roots have ridges which create a large surface area that help to support large trees.</a:t>
            </a:r>
            <a:br>
              <a:rPr lang="en-GB" sz="2800" dirty="0">
                <a:latin typeface="Comic Sans MS" panose="030F0702030302020204" pitchFamily="66" charset="0"/>
              </a:rPr>
            </a:br>
            <a:endParaRPr lang="en-GB" sz="2800" dirty="0">
              <a:latin typeface="Comic Sans MS" panose="030F0702030302020204" pitchFamily="66" charset="0"/>
            </a:endParaRPr>
          </a:p>
        </p:txBody>
      </p:sp>
      <p:pic>
        <p:nvPicPr>
          <p:cNvPr id="8194" name="Picture 2" descr="Image result for rainforest buttress roo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90903" y="1907177"/>
            <a:ext cx="6601097" cy="49508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15277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Plant Adaptations</a:t>
            </a:r>
          </a:p>
        </p:txBody>
      </p:sp>
      <p:sp>
        <p:nvSpPr>
          <p:cNvPr id="3" name="Content Placeholder 2"/>
          <p:cNvSpPr>
            <a:spLocks noGrp="1"/>
          </p:cNvSpPr>
          <p:nvPr>
            <p:ph idx="1"/>
          </p:nvPr>
        </p:nvSpPr>
        <p:spPr>
          <a:xfrm>
            <a:off x="581192" y="2090057"/>
            <a:ext cx="4539447" cy="4637314"/>
          </a:xfrm>
        </p:spPr>
        <p:txBody>
          <a:bodyPr>
            <a:normAutofit/>
          </a:bodyPr>
          <a:lstStyle/>
          <a:p>
            <a:r>
              <a:rPr lang="en-GB" sz="2800" dirty="0">
                <a:latin typeface="Comic Sans MS" panose="030F0702030302020204" pitchFamily="66" charset="0"/>
              </a:rPr>
              <a:t>Epiphytes - these are plants which live on the branches of trees high up in the canopy. They get their nutrients from the air and water, not from the soil.</a:t>
            </a:r>
          </a:p>
        </p:txBody>
      </p:sp>
      <p:pic>
        <p:nvPicPr>
          <p:cNvPr id="9218" name="Picture 2" descr="Image result for rainforest epiphyt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54794" y="2429691"/>
            <a:ext cx="7127681" cy="44283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63416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Animal Adaptations</a:t>
            </a:r>
          </a:p>
        </p:txBody>
      </p:sp>
      <p:sp>
        <p:nvSpPr>
          <p:cNvPr id="3" name="Content Placeholder 2"/>
          <p:cNvSpPr>
            <a:spLocks noGrp="1"/>
          </p:cNvSpPr>
          <p:nvPr>
            <p:ph idx="1"/>
          </p:nvPr>
        </p:nvSpPr>
        <p:spPr>
          <a:xfrm>
            <a:off x="581192" y="2090057"/>
            <a:ext cx="4539447" cy="4637314"/>
          </a:xfrm>
        </p:spPr>
        <p:txBody>
          <a:bodyPr>
            <a:normAutofit fontScale="92500" lnSpcReduction="10000"/>
          </a:bodyPr>
          <a:lstStyle/>
          <a:p>
            <a:r>
              <a:rPr lang="en-GB" sz="2800" dirty="0">
                <a:latin typeface="Comic Sans MS" panose="030F0702030302020204" pitchFamily="66" charset="0"/>
              </a:rPr>
              <a:t>Toucans have very long beaks which have blood vessels in them and release body heat, helping to keep them cool. Toucans keep balanced on trees in the rainforest by using their claws – two on the front and two on the back – to get a good grip that keeps them from falling down.</a:t>
            </a:r>
          </a:p>
        </p:txBody>
      </p:sp>
      <p:pic>
        <p:nvPicPr>
          <p:cNvPr id="10242" name="Picture 2" descr="Image result for rainforest toucan"/>
          <p:cNvPicPr>
            <a:picLocks noChangeAspect="1" noChangeArrowheads="1"/>
          </p:cNvPicPr>
          <p:nvPr/>
        </p:nvPicPr>
        <p:blipFill rotWithShape="1">
          <a:blip r:embed="rId2">
            <a:extLst>
              <a:ext uri="{28A0092B-C50C-407E-A947-70E740481C1C}">
                <a14:useLocalDpi xmlns:a14="http://schemas.microsoft.com/office/drawing/2010/main" val="0"/>
              </a:ext>
            </a:extLst>
          </a:blip>
          <a:srcRect l="29906"/>
          <a:stretch/>
        </p:blipFill>
        <p:spPr bwMode="auto">
          <a:xfrm>
            <a:off x="6309360" y="2317976"/>
            <a:ext cx="5207636" cy="4181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95060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Animal Adaptations</a:t>
            </a:r>
          </a:p>
        </p:txBody>
      </p:sp>
      <p:sp>
        <p:nvSpPr>
          <p:cNvPr id="3" name="Content Placeholder 2"/>
          <p:cNvSpPr>
            <a:spLocks noGrp="1"/>
          </p:cNvSpPr>
          <p:nvPr>
            <p:ph idx="1"/>
          </p:nvPr>
        </p:nvSpPr>
        <p:spPr>
          <a:xfrm>
            <a:off x="209006" y="2090057"/>
            <a:ext cx="6035040" cy="4637314"/>
          </a:xfrm>
        </p:spPr>
        <p:txBody>
          <a:bodyPr>
            <a:noAutofit/>
          </a:bodyPr>
          <a:lstStyle/>
          <a:p>
            <a:r>
              <a:rPr lang="en-GB" sz="2000" dirty="0">
                <a:latin typeface="Comic Sans MS" panose="030F0702030302020204" pitchFamily="66" charset="0"/>
              </a:rPr>
              <a:t>Howler monkeys are one of the loudest animals on earth, which is how they get their name! They live up in the rainforest canopy, where it can be difficult to see very far around because there are lots of leaves and branches in the way. So, they use their loud voice to call out to other howler monkeys, and to make sure other animals know where their territory is. They need to communicate with other howler monkeys because they all live in large communities – howler monkeys don’t move around very quickly, so they need friends to help protect each other from predators. Howler monkeys also wrap their tails around tree branches to keep from falling down.</a:t>
            </a:r>
          </a:p>
        </p:txBody>
      </p:sp>
      <p:pic>
        <p:nvPicPr>
          <p:cNvPr id="11266" name="Picture 2" descr="Image result for rainforest howler monke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46075" y="2314486"/>
            <a:ext cx="5721933" cy="4188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96618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Animal Adaptations</a:t>
            </a:r>
          </a:p>
        </p:txBody>
      </p:sp>
      <p:sp>
        <p:nvSpPr>
          <p:cNvPr id="3" name="Content Placeholder 2"/>
          <p:cNvSpPr>
            <a:spLocks noGrp="1"/>
          </p:cNvSpPr>
          <p:nvPr>
            <p:ph idx="1"/>
          </p:nvPr>
        </p:nvSpPr>
        <p:spPr>
          <a:xfrm>
            <a:off x="255494" y="2090057"/>
            <a:ext cx="5053664" cy="4637314"/>
          </a:xfrm>
        </p:spPr>
        <p:txBody>
          <a:bodyPr>
            <a:normAutofit fontScale="77500" lnSpcReduction="20000"/>
          </a:bodyPr>
          <a:lstStyle/>
          <a:p>
            <a:r>
              <a:rPr lang="en-GB" sz="2800" dirty="0">
                <a:latin typeface="Comic Sans MS" panose="030F0702030302020204" pitchFamily="66" charset="0"/>
              </a:rPr>
              <a:t>Tapirs are larger rainforest animals that live on the forest floor. They are herbivores, so it’s easy for them to find leaves, twigs and fruits to eat as they wander around. They have sloped shoulders that allow them to move around under bushes and shrubs, and small eyes deep in sockets that protect them from insects and bits of trees getting in. Tapirs have a long, flexible nose that can root into trees and bushes to grab food. They can go into shallow water, and use their noses as a snorkel to breathe!</a:t>
            </a:r>
          </a:p>
        </p:txBody>
      </p:sp>
      <p:pic>
        <p:nvPicPr>
          <p:cNvPr id="12290" name="Picture 2" descr="Image result for rainforest tapi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09158" y="2090057"/>
            <a:ext cx="6657741" cy="44370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9945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Animal Adaptations</a:t>
            </a:r>
          </a:p>
        </p:txBody>
      </p:sp>
      <p:sp>
        <p:nvSpPr>
          <p:cNvPr id="3" name="Content Placeholder 2"/>
          <p:cNvSpPr>
            <a:spLocks noGrp="1"/>
          </p:cNvSpPr>
          <p:nvPr>
            <p:ph idx="1"/>
          </p:nvPr>
        </p:nvSpPr>
        <p:spPr>
          <a:xfrm>
            <a:off x="431075" y="1867988"/>
            <a:ext cx="11286308" cy="1423852"/>
          </a:xfrm>
        </p:spPr>
        <p:txBody>
          <a:bodyPr>
            <a:normAutofit fontScale="92500"/>
          </a:bodyPr>
          <a:lstStyle/>
          <a:p>
            <a:r>
              <a:rPr lang="en-GB" sz="2800" dirty="0">
                <a:latin typeface="Comic Sans MS" panose="030F0702030302020204" pitchFamily="66" charset="0"/>
              </a:rPr>
              <a:t>Jaguars have colouring that is perfectly adapted for their rainforest home. The dark spots on their coats allow them to blend in with the shadowy forest so that they can hunt for food without being seen.</a:t>
            </a:r>
          </a:p>
        </p:txBody>
      </p:sp>
      <p:pic>
        <p:nvPicPr>
          <p:cNvPr id="13314" name="Picture 2" descr="Image result for rainforest jagua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3443873"/>
            <a:ext cx="12192001" cy="34141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70330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Animal Adaptations</a:t>
            </a:r>
          </a:p>
        </p:txBody>
      </p:sp>
      <p:sp>
        <p:nvSpPr>
          <p:cNvPr id="3" name="Content Placeholder 2"/>
          <p:cNvSpPr>
            <a:spLocks noGrp="1"/>
          </p:cNvSpPr>
          <p:nvPr>
            <p:ph idx="1"/>
          </p:nvPr>
        </p:nvSpPr>
        <p:spPr>
          <a:xfrm>
            <a:off x="255494" y="2090057"/>
            <a:ext cx="11448826" cy="1828800"/>
          </a:xfrm>
        </p:spPr>
        <p:txBody>
          <a:bodyPr>
            <a:normAutofit fontScale="92500" lnSpcReduction="20000"/>
          </a:bodyPr>
          <a:lstStyle/>
          <a:p>
            <a:r>
              <a:rPr lang="en-GB" sz="2800" dirty="0">
                <a:latin typeface="Comic Sans MS" panose="030F0702030302020204" pitchFamily="66" charset="0"/>
              </a:rPr>
              <a:t>The basilisk is a special lizard that is found in tropical rainforests. Like many lizards, they can climb through trees. The basilisk is also incredibly fast. In fact, it's so fast that it can run across water when it needs to escape danger! This special adaptation allows it to stay safe in its tropical home. </a:t>
            </a:r>
          </a:p>
        </p:txBody>
      </p:sp>
      <p:pic>
        <p:nvPicPr>
          <p:cNvPr id="14338" name="Picture 2" descr="Image result for rainforest basilis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62102" y="3592286"/>
            <a:ext cx="8429897" cy="32657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60905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Animal Adaptations</a:t>
            </a:r>
          </a:p>
        </p:txBody>
      </p:sp>
      <p:sp>
        <p:nvSpPr>
          <p:cNvPr id="3" name="Content Placeholder 2"/>
          <p:cNvSpPr>
            <a:spLocks noGrp="1"/>
          </p:cNvSpPr>
          <p:nvPr>
            <p:ph idx="1"/>
          </p:nvPr>
        </p:nvSpPr>
        <p:spPr>
          <a:xfrm>
            <a:off x="581192" y="2018857"/>
            <a:ext cx="5053664" cy="4637314"/>
          </a:xfrm>
        </p:spPr>
        <p:txBody>
          <a:bodyPr>
            <a:normAutofit/>
          </a:bodyPr>
          <a:lstStyle/>
          <a:p>
            <a:r>
              <a:rPr lang="en-GB" sz="2800" dirty="0">
                <a:latin typeface="Comic Sans MS" panose="030F0702030302020204" pitchFamily="66" charset="0"/>
              </a:rPr>
              <a:t>The sloth uses camouflage and moves very slowly to make it difficult for predators to spot.</a:t>
            </a:r>
          </a:p>
        </p:txBody>
      </p:sp>
      <p:pic>
        <p:nvPicPr>
          <p:cNvPr id="15362" name="Picture 2" descr="Image result for rainforest slot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2583" y="1817031"/>
            <a:ext cx="4132217" cy="50409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50345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cap="none" dirty="0">
                <a:latin typeface="Comic Sans MS" panose="030F0702030302020204" pitchFamily="66" charset="0"/>
              </a:rPr>
              <a:t>Animal Adaptations</a:t>
            </a:r>
          </a:p>
        </p:txBody>
      </p:sp>
      <p:sp>
        <p:nvSpPr>
          <p:cNvPr id="3" name="Content Placeholder 2"/>
          <p:cNvSpPr>
            <a:spLocks noGrp="1"/>
          </p:cNvSpPr>
          <p:nvPr>
            <p:ph idx="1"/>
          </p:nvPr>
        </p:nvSpPr>
        <p:spPr>
          <a:xfrm>
            <a:off x="581192" y="2018857"/>
            <a:ext cx="4512144" cy="4637314"/>
          </a:xfrm>
        </p:spPr>
        <p:txBody>
          <a:bodyPr>
            <a:normAutofit/>
          </a:bodyPr>
          <a:lstStyle/>
          <a:p>
            <a:r>
              <a:rPr lang="en-GB" sz="2800" dirty="0">
                <a:latin typeface="Comic Sans MS" panose="030F0702030302020204" pitchFamily="66" charset="0"/>
              </a:rPr>
              <a:t>The spider monkey has long, strong limbs to help it to climb through the rainforest trees.</a:t>
            </a:r>
          </a:p>
        </p:txBody>
      </p:sp>
      <p:pic>
        <p:nvPicPr>
          <p:cNvPr id="16386" name="Picture 2" descr="Image result for rainforest spider monke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93336" y="2379445"/>
            <a:ext cx="6791325" cy="42767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06938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half" idx="1"/>
          </p:nvPr>
        </p:nvSpPr>
        <p:spPr>
          <a:xfrm>
            <a:off x="581193" y="2228003"/>
            <a:ext cx="5422390" cy="4447117"/>
          </a:xfrm>
        </p:spPr>
        <p:txBody>
          <a:bodyPr>
            <a:noAutofit/>
          </a:bodyPr>
          <a:lstStyle/>
          <a:p>
            <a:r>
              <a:rPr lang="en-GB" sz="1700" dirty="0">
                <a:solidFill>
                  <a:schemeClr val="tx1"/>
                </a:solidFill>
                <a:latin typeface="Comic Sans MS" panose="030F0702030302020204" pitchFamily="66" charset="0"/>
              </a:rPr>
              <a:t>In groups:</a:t>
            </a:r>
          </a:p>
          <a:p>
            <a:r>
              <a:rPr lang="en-GB" sz="1700" dirty="0">
                <a:solidFill>
                  <a:schemeClr val="tx1"/>
                </a:solidFill>
                <a:latin typeface="Comic Sans MS" panose="030F0702030302020204" pitchFamily="66" charset="0"/>
              </a:rPr>
              <a:t>Create a plant or animal that you think would be well adapted to life in the rainforest.</a:t>
            </a:r>
          </a:p>
          <a:p>
            <a:r>
              <a:rPr lang="en-GB" sz="1700" dirty="0">
                <a:solidFill>
                  <a:schemeClr val="tx1"/>
                </a:solidFill>
                <a:latin typeface="Comic Sans MS" panose="030F0702030302020204" pitchFamily="66" charset="0"/>
              </a:rPr>
              <a:t>You should label your organism with how it is adapted to the rainforest.</a:t>
            </a:r>
          </a:p>
          <a:p>
            <a:endParaRPr lang="en-GB" sz="1700" dirty="0">
              <a:solidFill>
                <a:schemeClr val="tx1"/>
              </a:solidFill>
              <a:latin typeface="Comic Sans MS" panose="030F0702030302020204" pitchFamily="66" charset="0"/>
            </a:endParaRPr>
          </a:p>
          <a:p>
            <a:r>
              <a:rPr lang="en-GB" sz="1700" b="1" dirty="0">
                <a:solidFill>
                  <a:srgbClr val="FF0000"/>
                </a:solidFill>
                <a:latin typeface="Comic Sans MS" panose="030F0702030302020204" pitchFamily="66" charset="0"/>
              </a:rPr>
              <a:t>Red Pen:</a:t>
            </a:r>
            <a:endParaRPr lang="en-GB" sz="1700" dirty="0">
              <a:solidFill>
                <a:srgbClr val="FF0000"/>
              </a:solidFill>
              <a:latin typeface="Comic Sans MS" panose="030F0702030302020204" pitchFamily="66" charset="0"/>
            </a:endParaRPr>
          </a:p>
          <a:p>
            <a:r>
              <a:rPr lang="en-GB" sz="1700" b="1" dirty="0">
                <a:solidFill>
                  <a:srgbClr val="FF0000"/>
                </a:solidFill>
                <a:latin typeface="Comic Sans MS" panose="030F0702030302020204" pitchFamily="66" charset="0"/>
              </a:rPr>
              <a:t>Paddling – H</a:t>
            </a:r>
            <a:r>
              <a:rPr lang="en-GB" sz="1700" dirty="0">
                <a:solidFill>
                  <a:srgbClr val="FF0000"/>
                </a:solidFill>
                <a:latin typeface="Comic Sans MS" panose="030F0702030302020204" pitchFamily="66" charset="0"/>
              </a:rPr>
              <a:t>ow would you need to adapt in order to live in the rainforest?</a:t>
            </a:r>
          </a:p>
          <a:p>
            <a:r>
              <a:rPr lang="en-GB" sz="1700" b="1" dirty="0">
                <a:solidFill>
                  <a:srgbClr val="FF0000"/>
                </a:solidFill>
                <a:latin typeface="Comic Sans MS" panose="030F0702030302020204" pitchFamily="66" charset="0"/>
              </a:rPr>
              <a:t>Snorkelling</a:t>
            </a:r>
            <a:r>
              <a:rPr lang="en-GB" sz="1700" dirty="0">
                <a:solidFill>
                  <a:srgbClr val="FF0000"/>
                </a:solidFill>
                <a:latin typeface="Comic Sans MS" panose="030F0702030302020204" pitchFamily="66" charset="0"/>
              </a:rPr>
              <a:t> – Imagine a sunflower has moved to the rainforest. How would it need to adapt to survive?</a:t>
            </a:r>
          </a:p>
          <a:p>
            <a:r>
              <a:rPr lang="en-GB" sz="1700" b="1" dirty="0">
                <a:solidFill>
                  <a:srgbClr val="FF0000"/>
                </a:solidFill>
                <a:latin typeface="Comic Sans MS" panose="030F0702030302020204" pitchFamily="66" charset="0"/>
              </a:rPr>
              <a:t>Diving</a:t>
            </a:r>
            <a:r>
              <a:rPr lang="en-GB" sz="1700" dirty="0">
                <a:solidFill>
                  <a:srgbClr val="FF0000"/>
                </a:solidFill>
                <a:latin typeface="Comic Sans MS" panose="030F0702030302020204" pitchFamily="66" charset="0"/>
              </a:rPr>
              <a:t> – Some plants are carnivorous in tropical rainforests. Why has this adaptation evolved? </a:t>
            </a:r>
          </a:p>
          <a:p>
            <a:endParaRPr lang="en-GB" sz="1700" dirty="0">
              <a:solidFill>
                <a:schemeClr val="tx1"/>
              </a:solidFill>
              <a:latin typeface="Comic Sans MS" panose="030F0702030302020204" pitchFamily="66" charset="0"/>
            </a:endParaRPr>
          </a:p>
        </p:txBody>
      </p:sp>
      <p:sp>
        <p:nvSpPr>
          <p:cNvPr id="4" name="Content Placeholder 3"/>
          <p:cNvSpPr>
            <a:spLocks noGrp="1"/>
          </p:cNvSpPr>
          <p:nvPr>
            <p:ph sz="half" idx="2"/>
          </p:nvPr>
        </p:nvSpPr>
        <p:spPr>
          <a:xfrm>
            <a:off x="6188417" y="2228003"/>
            <a:ext cx="5422392" cy="4238111"/>
          </a:xfrm>
          <a:solidFill>
            <a:srgbClr val="FFFF00"/>
          </a:solidFill>
        </p:spPr>
        <p:txBody>
          <a:bodyPr>
            <a:normAutofit/>
          </a:bodyPr>
          <a:lstStyle/>
          <a:p>
            <a:r>
              <a:rPr lang="en-GB" sz="2000" b="1" i="1" u="sng" dirty="0">
                <a:latin typeface="Comic Sans MS" panose="030F0702030302020204" pitchFamily="66" charset="0"/>
              </a:rPr>
              <a:t>Things to consider:</a:t>
            </a:r>
          </a:p>
          <a:p>
            <a:r>
              <a:rPr lang="en-GB" sz="2000" b="1" i="1" dirty="0">
                <a:latin typeface="Comic Sans MS" panose="030F0702030302020204" pitchFamily="66" charset="0"/>
              </a:rPr>
              <a:t>Where does it live in the rainforest?</a:t>
            </a:r>
          </a:p>
          <a:p>
            <a:r>
              <a:rPr lang="en-GB" sz="2000" b="1" i="1" dirty="0">
                <a:latin typeface="Comic Sans MS" panose="030F0702030302020204" pitchFamily="66" charset="0"/>
              </a:rPr>
              <a:t>Remember, the challenges on the forest floor will be different to those found higher up in the understory, canopy and emergent layer.</a:t>
            </a:r>
          </a:p>
          <a:p>
            <a:r>
              <a:rPr lang="en-GB" sz="2000" b="1" i="1" dirty="0">
                <a:latin typeface="Comic Sans MS" panose="030F0702030302020204" pitchFamily="66" charset="0"/>
              </a:rPr>
              <a:t>What are the conditions like there? What are the main challenges?</a:t>
            </a:r>
          </a:p>
          <a:p>
            <a:r>
              <a:rPr lang="en-GB" sz="2000" b="1" i="1" dirty="0">
                <a:latin typeface="Comic Sans MS" panose="030F0702030302020204" pitchFamily="66" charset="0"/>
              </a:rPr>
              <a:t>What adaptations has it evolved to meet these challenges?</a:t>
            </a:r>
          </a:p>
        </p:txBody>
      </p:sp>
    </p:spTree>
    <p:extLst>
      <p:ext uri="{BB962C8B-B14F-4D97-AF65-F5344CB8AC3E}">
        <p14:creationId xmlns:p14="http://schemas.microsoft.com/office/powerpoint/2010/main" val="3002174008"/>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366658"/>
      </a:accent1>
      <a:accent2>
        <a:srgbClr val="8CB64A"/>
      </a:accent2>
      <a:accent3>
        <a:srgbClr val="88D5A9"/>
      </a:accent3>
      <a:accent4>
        <a:srgbClr val="969FA7"/>
      </a:accent4>
      <a:accent5>
        <a:srgbClr val="E8A844"/>
      </a:accent5>
      <a:accent6>
        <a:srgbClr val="A1561F"/>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4BEC0EAF-CF86-4D49-B83B-56CC62D3CFF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0B04DCF-2CD3-45E5-9A8D-C9EE3F655E79}">
  <ds:schemaRefs>
    <ds:schemaRef ds:uri="http://schemas.microsoft.com/sharepoint/v3/contenttype/forms"/>
  </ds:schemaRefs>
</ds:datastoreItem>
</file>

<file path=customXml/itemProps2.xml><?xml version="1.0" encoding="utf-8"?>
<ds:datastoreItem xmlns:ds="http://schemas.openxmlformats.org/officeDocument/2006/customXml" ds:itemID="{A01E9A6E-FF71-4116-BAB3-AC81CB481289}">
  <ds:schemaRefs>
    <ds:schemaRef ds:uri="http://purl.org/dc/terms/"/>
    <ds:schemaRef ds:uri="http://purl.org/dc/elements/1.1/"/>
    <ds:schemaRef ds:uri="http://purl.org/dc/dcmitype/"/>
    <ds:schemaRef ds:uri="http://schemas.microsoft.com/office/infopath/2007/PartnerControls"/>
    <ds:schemaRef ds:uri="http://schemas.microsoft.com/office/2006/metadata/properties"/>
    <ds:schemaRef ds:uri="933c73ff-1f47-478d-836a-52d41c4c8390"/>
    <ds:schemaRef ds:uri="http://schemas.microsoft.com/office/2006/documentManagement/types"/>
    <ds:schemaRef ds:uri="http://schemas.openxmlformats.org/package/2006/metadata/core-properties"/>
    <ds:schemaRef ds:uri="b7193443-4924-4c98-83f1-322a08f13154"/>
    <ds:schemaRef ds:uri="http://www.w3.org/XML/1998/namespace"/>
  </ds:schemaRefs>
</ds:datastoreItem>
</file>

<file path=customXml/itemProps3.xml><?xml version="1.0" encoding="utf-8"?>
<ds:datastoreItem xmlns:ds="http://schemas.openxmlformats.org/officeDocument/2006/customXml" ds:itemID="{8F7BD7FF-D123-4A63-A664-6BF83BEF0E1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Dividend</Template>
  <TotalTime>4128</TotalTime>
  <Words>889</Words>
  <Application>Microsoft Office PowerPoint</Application>
  <PresentationFormat>Widescreen</PresentationFormat>
  <Paragraphs>64</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Calibri</vt:lpstr>
      <vt:lpstr>Comic Sans MS</vt:lpstr>
      <vt:lpstr>Gill Sans MT</vt:lpstr>
      <vt:lpstr>Wingdings 2</vt:lpstr>
      <vt:lpstr>Dividend</vt:lpstr>
      <vt:lpstr>Thursday 3rd March</vt:lpstr>
      <vt:lpstr>Starter: What would you do….?</vt:lpstr>
      <vt:lpstr>PowerPoint Presentation</vt:lpstr>
      <vt:lpstr>PowerPoint Presentation</vt:lpstr>
      <vt:lpstr>PowerPoint Presentation</vt:lpstr>
      <vt:lpstr>PowerPoint Presentation</vt:lpstr>
      <vt:lpstr>PowerPoint Presentation</vt:lpstr>
      <vt:lpstr>Plant Adaptations</vt:lpstr>
      <vt:lpstr>Plant Adaptations</vt:lpstr>
      <vt:lpstr>Plant Adaptations</vt:lpstr>
      <vt:lpstr>Plant Adaptations</vt:lpstr>
      <vt:lpstr>Plant Adaptations</vt:lpstr>
      <vt:lpstr>Animal Adaptations</vt:lpstr>
      <vt:lpstr>Animal Adaptations</vt:lpstr>
      <vt:lpstr>Animal Adaptations</vt:lpstr>
      <vt:lpstr>Animal Adaptations</vt:lpstr>
      <vt:lpstr>Animal Adaptations</vt:lpstr>
      <vt:lpstr>Animal Adaptations</vt:lpstr>
      <vt:lpstr>Animal Adaptations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Wednesday 12th February 2020</dc:title>
  <dc:creator>Emily Fenner</dc:creator>
  <cp:lastModifiedBy>Rachael Norman</cp:lastModifiedBy>
  <cp:revision>35</cp:revision>
  <dcterms:created xsi:type="dcterms:W3CDTF">2020-02-03T07:48:11Z</dcterms:created>
  <dcterms:modified xsi:type="dcterms:W3CDTF">2022-02-26T12:24:02Z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