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9" r:id="rId4"/>
  </p:sldMasterIdLst>
  <p:sldIdLst>
    <p:sldId id="256" r:id="rId5"/>
    <p:sldId id="257" r:id="rId6"/>
    <p:sldId id="258" r:id="rId7"/>
    <p:sldId id="259" r:id="rId8"/>
    <p:sldId id="292" r:id="rId9"/>
    <p:sldId id="281" r:id="rId10"/>
    <p:sldId id="283" r:id="rId11"/>
    <p:sldId id="288" r:id="rId12"/>
    <p:sldId id="289" r:id="rId13"/>
    <p:sldId id="261" r:id="rId14"/>
    <p:sldId id="262" r:id="rId15"/>
    <p:sldId id="282" r:id="rId16"/>
    <p:sldId id="290" r:id="rId17"/>
    <p:sldId id="263" r:id="rId18"/>
    <p:sldId id="264" r:id="rId19"/>
    <p:sldId id="265" r:id="rId20"/>
    <p:sldId id="266" r:id="rId21"/>
    <p:sldId id="267" r:id="rId22"/>
    <p:sldId id="268" r:id="rId23"/>
    <p:sldId id="269" r:id="rId24"/>
    <p:sldId id="270" r:id="rId25"/>
    <p:sldId id="271" r:id="rId26"/>
    <p:sldId id="272" r:id="rId27"/>
    <p:sldId id="293" r:id="rId28"/>
    <p:sldId id="285" r:id="rId29"/>
    <p:sldId id="286" r:id="rId30"/>
    <p:sldId id="287" r:id="rId31"/>
    <p:sldId id="274" r:id="rId3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562" autoAdjust="0"/>
    <p:restoredTop sz="94660"/>
  </p:normalViewPr>
  <p:slideViewPr>
    <p:cSldViewPr snapToGrid="0">
      <p:cViewPr varScale="1">
        <p:scale>
          <a:sx n="69" d="100"/>
          <a:sy n="69" d="100"/>
        </p:scale>
        <p:origin x="504"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9D978CE-4991-485F-B4E5-5EBB62CE1ACB}" type="datetimeFigureOut">
              <a:rPr lang="en-GB" smtClean="0"/>
              <a:t>16/11/2021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9768B9-EFBB-4A6A-8094-A89AA897D73D}"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313649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9D978CE-4991-485F-B4E5-5EBB62CE1ACB}" type="datetimeFigureOut">
              <a:rPr lang="en-GB" smtClean="0"/>
              <a:t>16/11/2021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9768B9-EFBB-4A6A-8094-A89AA897D73D}" type="slidenum">
              <a:rPr lang="en-GB" smtClean="0"/>
              <a:t>‹#›</a:t>
            </a:fld>
            <a:endParaRPr lang="en-GB"/>
          </a:p>
        </p:txBody>
      </p:sp>
    </p:spTree>
    <p:extLst>
      <p:ext uri="{BB962C8B-B14F-4D97-AF65-F5344CB8AC3E}">
        <p14:creationId xmlns:p14="http://schemas.microsoft.com/office/powerpoint/2010/main" val="36241535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9D978CE-4991-485F-B4E5-5EBB62CE1ACB}" type="datetimeFigureOut">
              <a:rPr lang="en-GB" smtClean="0"/>
              <a:t>16/11/2021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9768B9-EFBB-4A6A-8094-A89AA897D73D}"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999972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8" y="1845734"/>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9D978CE-4991-485F-B4E5-5EBB62CE1ACB}" type="datetimeFigureOut">
              <a:rPr lang="en-GB" smtClean="0"/>
              <a:t>16/11/2021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9768B9-EFBB-4A6A-8094-A89AA897D73D}" type="slidenum">
              <a:rPr lang="en-GB" smtClean="0"/>
              <a:t>‹#›</a:t>
            </a:fld>
            <a:endParaRPr lang="en-GB"/>
          </a:p>
        </p:txBody>
      </p:sp>
    </p:spTree>
    <p:extLst>
      <p:ext uri="{BB962C8B-B14F-4D97-AF65-F5344CB8AC3E}">
        <p14:creationId xmlns:p14="http://schemas.microsoft.com/office/powerpoint/2010/main" val="7614055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9D978CE-4991-485F-B4E5-5EBB62CE1ACB}" type="datetimeFigureOut">
              <a:rPr lang="en-GB" smtClean="0"/>
              <a:t>16/11/2021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C9768B9-EFBB-4A6A-8094-A89AA897D73D}" type="slidenum">
              <a:rPr lang="en-GB" smtClean="0"/>
              <a:t>‹#›</a:t>
            </a:fld>
            <a:endParaRPr lang="en-GB"/>
          </a:p>
        </p:txBody>
      </p:sp>
    </p:spTree>
    <p:extLst>
      <p:ext uri="{BB962C8B-B14F-4D97-AF65-F5344CB8AC3E}">
        <p14:creationId xmlns:p14="http://schemas.microsoft.com/office/powerpoint/2010/main" val="11763678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9D978CE-4991-485F-B4E5-5EBB62CE1ACB}" type="datetimeFigureOut">
              <a:rPr lang="en-GB" smtClean="0"/>
              <a:t>16/11/2021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C9768B9-EFBB-4A6A-8094-A89AA897D73D}" type="slidenum">
              <a:rPr lang="en-GB" smtClean="0"/>
              <a:t>‹#›</a:t>
            </a:fld>
            <a:endParaRPr lang="en-GB"/>
          </a:p>
        </p:txBody>
      </p:sp>
    </p:spTree>
    <p:extLst>
      <p:ext uri="{BB962C8B-B14F-4D97-AF65-F5344CB8AC3E}">
        <p14:creationId xmlns:p14="http://schemas.microsoft.com/office/powerpoint/2010/main" val="35241816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C9D978CE-4991-485F-B4E5-5EBB62CE1ACB}" type="datetimeFigureOut">
              <a:rPr lang="en-GB" smtClean="0"/>
              <a:t>16/11/2021</a:t>
            </a:fld>
            <a:endParaRPr lang="en-GB"/>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GB"/>
          </a:p>
        </p:txBody>
      </p:sp>
      <p:sp>
        <p:nvSpPr>
          <p:cNvPr id="9" name="Slide Number Placeholder 8"/>
          <p:cNvSpPr>
            <a:spLocks noGrp="1"/>
          </p:cNvSpPr>
          <p:nvPr>
            <p:ph type="sldNum" sz="quarter" idx="12"/>
          </p:nvPr>
        </p:nvSpPr>
        <p:spPr/>
        <p:txBody>
          <a:bodyPr/>
          <a:lstStyle/>
          <a:p>
            <a:fld id="{9C9768B9-EFBB-4A6A-8094-A89AA897D73D}" type="slidenum">
              <a:rPr lang="en-GB" smtClean="0"/>
              <a:t>‹#›</a:t>
            </a:fld>
            <a:endParaRPr lang="en-GB"/>
          </a:p>
        </p:txBody>
      </p:sp>
    </p:spTree>
    <p:extLst>
      <p:ext uri="{BB962C8B-B14F-4D97-AF65-F5344CB8AC3E}">
        <p14:creationId xmlns:p14="http://schemas.microsoft.com/office/powerpoint/2010/main" val="41193455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C9D978CE-4991-485F-B4E5-5EBB62CE1ACB}" type="datetimeFigureOut">
              <a:rPr lang="en-GB" smtClean="0"/>
              <a:t>16/11/2021</a:t>
            </a:fld>
            <a:endParaRPr lang="en-GB"/>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GB"/>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9C9768B9-EFBB-4A6A-8094-A89AA897D73D}" type="slidenum">
              <a:rPr lang="en-GB" smtClean="0"/>
              <a:t>‹#›</a:t>
            </a:fld>
            <a:endParaRPr lang="en-GB"/>
          </a:p>
        </p:txBody>
      </p:sp>
    </p:spTree>
    <p:extLst>
      <p:ext uri="{BB962C8B-B14F-4D97-AF65-F5344CB8AC3E}">
        <p14:creationId xmlns:p14="http://schemas.microsoft.com/office/powerpoint/2010/main" val="38317023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C9D978CE-4991-485F-B4E5-5EBB62CE1ACB}" type="datetimeFigureOut">
              <a:rPr lang="en-GB" smtClean="0"/>
              <a:t>16/11/2021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9768B9-EFBB-4A6A-8094-A89AA897D73D}" type="slidenum">
              <a:rPr lang="en-GB" smtClean="0"/>
              <a:t>‹#›</a:t>
            </a:fld>
            <a:endParaRPr lang="en-GB"/>
          </a:p>
        </p:txBody>
      </p:sp>
    </p:spTree>
    <p:extLst>
      <p:ext uri="{BB962C8B-B14F-4D97-AF65-F5344CB8AC3E}">
        <p14:creationId xmlns:p14="http://schemas.microsoft.com/office/powerpoint/2010/main" val="37654796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9D978CE-4991-485F-B4E5-5EBB62CE1ACB}" type="datetimeFigureOut">
              <a:rPr lang="en-GB" smtClean="0"/>
              <a:t>16/11/2021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9768B9-EFBB-4A6A-8094-A89AA897D73D}" type="slidenum">
              <a:rPr lang="en-GB" smtClean="0"/>
              <a:t>‹#›</a:t>
            </a:fld>
            <a:endParaRPr lang="en-GB"/>
          </a:p>
        </p:txBody>
      </p:sp>
    </p:spTree>
    <p:extLst>
      <p:ext uri="{BB962C8B-B14F-4D97-AF65-F5344CB8AC3E}">
        <p14:creationId xmlns:p14="http://schemas.microsoft.com/office/powerpoint/2010/main" val="14504103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9D978CE-4991-485F-B4E5-5EBB62CE1ACB}" type="datetimeFigureOut">
              <a:rPr lang="en-GB" smtClean="0"/>
              <a:t>16/11/2021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9768B9-EFBB-4A6A-8094-A89AA897D73D}" type="slidenum">
              <a:rPr lang="en-GB" smtClean="0"/>
              <a:t>‹#›</a:t>
            </a:fld>
            <a:endParaRPr lang="en-GB"/>
          </a:p>
        </p:txBody>
      </p:sp>
    </p:spTree>
    <p:extLst>
      <p:ext uri="{BB962C8B-B14F-4D97-AF65-F5344CB8AC3E}">
        <p14:creationId xmlns:p14="http://schemas.microsoft.com/office/powerpoint/2010/main" val="197634404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39"/>
            <a:ext cx="10972800" cy="58515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3" name="Rectangle 4">
            <a:extLst>
              <a:ext uri="{FF2B5EF4-FFF2-40B4-BE49-F238E27FC236}">
                <a16:creationId xmlns:a16="http://schemas.microsoft.com/office/drawing/2014/main" id="{EFE84A4C-7707-4584-BE32-3DAF4FC4EB2E}"/>
              </a:ext>
            </a:extLst>
          </p:cNvPr>
          <p:cNvSpPr>
            <a:spLocks noGrp="1" noChangeArrowheads="1"/>
          </p:cNvSpPr>
          <p:nvPr>
            <p:ph type="dt" sz="half" idx="10"/>
          </p:nvPr>
        </p:nvSpPr>
        <p:spPr>
          <a:ln/>
        </p:spPr>
        <p:txBody>
          <a:bodyPr/>
          <a:lstStyle>
            <a:lvl1pPr>
              <a:defRPr/>
            </a:lvl1pPr>
          </a:lstStyle>
          <a:p>
            <a:pPr>
              <a:defRPr/>
            </a:pPr>
            <a:endParaRPr lang="en-US"/>
          </a:p>
        </p:txBody>
      </p:sp>
      <p:sp>
        <p:nvSpPr>
          <p:cNvPr id="4" name="Rectangle 5">
            <a:extLst>
              <a:ext uri="{FF2B5EF4-FFF2-40B4-BE49-F238E27FC236}">
                <a16:creationId xmlns:a16="http://schemas.microsoft.com/office/drawing/2014/main" id="{856DF8EB-8750-461A-9ED3-61CC2895F3B6}"/>
              </a:ext>
            </a:extLst>
          </p:cNvPr>
          <p:cNvSpPr>
            <a:spLocks noGrp="1" noChangeArrowheads="1"/>
          </p:cNvSpPr>
          <p:nvPr>
            <p:ph type="ftr" sz="quarter" idx="11"/>
          </p:nvPr>
        </p:nvSpPr>
        <p:spPr>
          <a:ln/>
        </p:spPr>
        <p:txBody>
          <a:bodyPr/>
          <a:lstStyle>
            <a:lvl1pPr>
              <a:defRPr/>
            </a:lvl1pPr>
          </a:lstStyle>
          <a:p>
            <a:pPr>
              <a:defRPr/>
            </a:pPr>
            <a:endParaRPr lang="en-US"/>
          </a:p>
        </p:txBody>
      </p:sp>
      <p:sp>
        <p:nvSpPr>
          <p:cNvPr id="5" name="Rectangle 6">
            <a:extLst>
              <a:ext uri="{FF2B5EF4-FFF2-40B4-BE49-F238E27FC236}">
                <a16:creationId xmlns:a16="http://schemas.microsoft.com/office/drawing/2014/main" id="{36E23AB3-C50E-4405-928D-C8F7462BDE0A}"/>
              </a:ext>
            </a:extLst>
          </p:cNvPr>
          <p:cNvSpPr>
            <a:spLocks noGrp="1" noChangeArrowheads="1"/>
          </p:cNvSpPr>
          <p:nvPr>
            <p:ph type="sldNum" sz="quarter" idx="12"/>
          </p:nvPr>
        </p:nvSpPr>
        <p:spPr>
          <a:ln/>
        </p:spPr>
        <p:txBody>
          <a:bodyPr/>
          <a:lstStyle>
            <a:lvl1pPr>
              <a:defRPr/>
            </a:lvl1pPr>
          </a:lstStyle>
          <a:p>
            <a:fld id="{0A6AAD25-9559-4853-998B-E9BF7F07F91A}" type="slidenum">
              <a:rPr lang="en-US" altLang="en-US"/>
              <a:pPr/>
              <a:t>‹#›</a:t>
            </a:fld>
            <a:endParaRPr lang="en-US" altLang="en-US"/>
          </a:p>
        </p:txBody>
      </p:sp>
    </p:spTree>
    <p:extLst>
      <p:ext uri="{BB962C8B-B14F-4D97-AF65-F5344CB8AC3E}">
        <p14:creationId xmlns:p14="http://schemas.microsoft.com/office/powerpoint/2010/main" val="78084554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31B6FC7E-2604-4CE7-A126-109CF1993523}"/>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42172047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C9D978CE-4991-485F-B4E5-5EBB62CE1ACB}" type="datetimeFigureOut">
              <a:rPr lang="en-GB" smtClean="0"/>
              <a:t>16/11/2021</a:t>
            </a:fld>
            <a:endParaRPr lang="en-GB"/>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GB"/>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9C9768B9-EFBB-4A6A-8094-A89AA897D73D}" type="slidenum">
              <a:rPr lang="en-GB" smtClean="0"/>
              <a:t>‹#›</a:t>
            </a:fld>
            <a:endParaRPr lang="en-GB"/>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38572506"/>
      </p:ext>
    </p:extLst>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697" r:id="rId8"/>
    <p:sldLayoutId id="2147483698" r:id="rId9"/>
    <p:sldLayoutId id="2147483699" r:id="rId10"/>
    <p:sldLayoutId id="2147483700" r:id="rId11"/>
    <p:sldLayoutId id="2147483701" r:id="rId12"/>
    <p:sldLayoutId id="2147483702" r:id="rId13"/>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98FBF0-FDEB-4F27-8FF0-DFA6ACB36516}"/>
              </a:ext>
            </a:extLst>
          </p:cNvPr>
          <p:cNvSpPr>
            <a:spLocks noGrp="1"/>
          </p:cNvSpPr>
          <p:nvPr>
            <p:ph type="ctrTitle"/>
          </p:nvPr>
        </p:nvSpPr>
        <p:spPr/>
        <p:txBody>
          <a:bodyPr>
            <a:normAutofit/>
          </a:bodyPr>
          <a:lstStyle/>
          <a:p>
            <a:r>
              <a:rPr lang="en-GB" sz="5400" dirty="0" smtClean="0">
                <a:latin typeface="Comic Sans MS" panose="030F0702030302020204" pitchFamily="66" charset="0"/>
              </a:rPr>
              <a:t>Thursday 18 November 2021</a:t>
            </a:r>
            <a:endParaRPr lang="en-GB" sz="5400" dirty="0">
              <a:latin typeface="Comic Sans MS" panose="030F0702030302020204" pitchFamily="66" charset="0"/>
            </a:endParaRPr>
          </a:p>
        </p:txBody>
      </p:sp>
      <p:sp>
        <p:nvSpPr>
          <p:cNvPr id="3" name="Subtitle 2">
            <a:extLst>
              <a:ext uri="{FF2B5EF4-FFF2-40B4-BE49-F238E27FC236}">
                <a16:creationId xmlns:a16="http://schemas.microsoft.com/office/drawing/2014/main" id="{F34086EB-366B-4B7F-BC23-A081B3651E8A}"/>
              </a:ext>
            </a:extLst>
          </p:cNvPr>
          <p:cNvSpPr>
            <a:spLocks noGrp="1"/>
          </p:cNvSpPr>
          <p:nvPr>
            <p:ph type="subTitle" idx="1"/>
          </p:nvPr>
        </p:nvSpPr>
        <p:spPr/>
        <p:txBody>
          <a:bodyPr>
            <a:normAutofit fontScale="85000" lnSpcReduction="20000"/>
          </a:bodyPr>
          <a:lstStyle/>
          <a:p>
            <a:r>
              <a:rPr lang="en-GB" cap="none" dirty="0">
                <a:latin typeface="Comic Sans MS" panose="030F0702030302020204" pitchFamily="66" charset="0"/>
              </a:rPr>
              <a:t>LO: To write with purpose</a:t>
            </a:r>
          </a:p>
          <a:p>
            <a:r>
              <a:rPr lang="en-GB" cap="none" dirty="0">
                <a:latin typeface="Comic Sans MS" panose="030F0702030302020204" pitchFamily="66" charset="0"/>
              </a:rPr>
              <a:t>      To organise writing appropriately</a:t>
            </a:r>
          </a:p>
          <a:p>
            <a:r>
              <a:rPr lang="en-GB" cap="none" dirty="0">
                <a:latin typeface="Comic Sans MS" panose="030F0702030302020204" pitchFamily="66" charset="0"/>
              </a:rPr>
              <a:t>C: Formal Recount</a:t>
            </a:r>
          </a:p>
        </p:txBody>
      </p:sp>
    </p:spTree>
    <p:extLst>
      <p:ext uri="{BB962C8B-B14F-4D97-AF65-F5344CB8AC3E}">
        <p14:creationId xmlns:p14="http://schemas.microsoft.com/office/powerpoint/2010/main" val="39748664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5B0BEC-0545-4BBE-819D-88BFB80EBA31}"/>
              </a:ext>
            </a:extLst>
          </p:cNvPr>
          <p:cNvSpPr>
            <a:spLocks noGrp="1"/>
          </p:cNvSpPr>
          <p:nvPr>
            <p:ph type="title"/>
          </p:nvPr>
        </p:nvSpPr>
        <p:spPr>
          <a:xfrm>
            <a:off x="1202636" y="223771"/>
            <a:ext cx="3240156" cy="1450757"/>
          </a:xfrm>
        </p:spPr>
        <p:txBody>
          <a:bodyPr>
            <a:normAutofit/>
          </a:bodyPr>
          <a:lstStyle/>
          <a:p>
            <a:pPr algn="ctr"/>
            <a:r>
              <a:rPr lang="en-GB" sz="4500" dirty="0">
                <a:latin typeface="Comic Sans MS" panose="030F0702030302020204" pitchFamily="66" charset="0"/>
              </a:rPr>
              <a:t>Starter </a:t>
            </a:r>
          </a:p>
        </p:txBody>
      </p:sp>
      <p:sp>
        <p:nvSpPr>
          <p:cNvPr id="3" name="Content Placeholder 2">
            <a:extLst>
              <a:ext uri="{FF2B5EF4-FFF2-40B4-BE49-F238E27FC236}">
                <a16:creationId xmlns:a16="http://schemas.microsoft.com/office/drawing/2014/main" id="{F1C362E0-205A-47CE-9B14-320DE467708E}"/>
              </a:ext>
            </a:extLst>
          </p:cNvPr>
          <p:cNvSpPr>
            <a:spLocks noGrp="1"/>
          </p:cNvSpPr>
          <p:nvPr>
            <p:ph idx="1"/>
          </p:nvPr>
        </p:nvSpPr>
        <p:spPr>
          <a:xfrm>
            <a:off x="1202634" y="1970379"/>
            <a:ext cx="3240156" cy="4023360"/>
          </a:xfrm>
        </p:spPr>
        <p:txBody>
          <a:bodyPr/>
          <a:lstStyle/>
          <a:p>
            <a:pPr algn="ctr"/>
            <a:r>
              <a:rPr lang="en-GB" dirty="0">
                <a:latin typeface="Comic Sans MS" panose="030F0702030302020204" pitchFamily="66" charset="0"/>
              </a:rPr>
              <a:t>What features of writing can you identify in this text? </a:t>
            </a:r>
          </a:p>
          <a:p>
            <a:pPr algn="ctr"/>
            <a:r>
              <a:rPr lang="en-GB" dirty="0">
                <a:latin typeface="Comic Sans MS" panose="030F0702030302020204" pitchFamily="66" charset="0"/>
              </a:rPr>
              <a:t>Let’s create a bubble map on the board!</a:t>
            </a:r>
          </a:p>
          <a:p>
            <a:pPr algn="ctr"/>
            <a:endParaRPr lang="en-GB" dirty="0">
              <a:latin typeface="Comic Sans MS" panose="030F0702030302020204" pitchFamily="66" charset="0"/>
            </a:endParaRPr>
          </a:p>
          <a:p>
            <a:pPr algn="ctr"/>
            <a:r>
              <a:rPr lang="en-GB" dirty="0">
                <a:latin typeface="Comic Sans MS" panose="030F0702030302020204" pitchFamily="66" charset="0"/>
              </a:rPr>
              <a:t>What type of writing do you think this is?</a:t>
            </a:r>
          </a:p>
        </p:txBody>
      </p:sp>
      <p:pic>
        <p:nvPicPr>
          <p:cNvPr id="6" name="Picture 5">
            <a:extLst>
              <a:ext uri="{FF2B5EF4-FFF2-40B4-BE49-F238E27FC236}">
                <a16:creationId xmlns:a16="http://schemas.microsoft.com/office/drawing/2014/main" id="{546E4DEF-3F4D-4346-ACC5-FCB7E5995E78}"/>
              </a:ext>
            </a:extLst>
          </p:cNvPr>
          <p:cNvPicPr>
            <a:picLocks noChangeAspect="1"/>
          </p:cNvPicPr>
          <p:nvPr/>
        </p:nvPicPr>
        <p:blipFill rotWithShape="1">
          <a:blip r:embed="rId2"/>
          <a:srcRect l="43614" t="17826" r="8451" b="12899"/>
          <a:stretch/>
        </p:blipFill>
        <p:spPr>
          <a:xfrm>
            <a:off x="4442791" y="0"/>
            <a:ext cx="7749209" cy="6299529"/>
          </a:xfrm>
          <a:prstGeom prst="rect">
            <a:avLst/>
          </a:prstGeom>
        </p:spPr>
      </p:pic>
    </p:spTree>
    <p:extLst>
      <p:ext uri="{BB962C8B-B14F-4D97-AF65-F5344CB8AC3E}">
        <p14:creationId xmlns:p14="http://schemas.microsoft.com/office/powerpoint/2010/main" val="39214990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D90C77-7F39-416E-BC3D-2F05BB113347}"/>
              </a:ext>
            </a:extLst>
          </p:cNvPr>
          <p:cNvSpPr>
            <a:spLocks noGrp="1"/>
          </p:cNvSpPr>
          <p:nvPr>
            <p:ph type="title"/>
          </p:nvPr>
        </p:nvSpPr>
        <p:spPr/>
        <p:txBody>
          <a:bodyPr/>
          <a:lstStyle/>
          <a:p>
            <a:r>
              <a:rPr lang="en-GB" dirty="0">
                <a:latin typeface="Comic Sans MS" panose="030F0702030302020204" pitchFamily="66" charset="0"/>
              </a:rPr>
              <a:t>It is a formal recount!</a:t>
            </a:r>
          </a:p>
        </p:txBody>
      </p:sp>
      <p:sp>
        <p:nvSpPr>
          <p:cNvPr id="3" name="Content Placeholder 2">
            <a:extLst>
              <a:ext uri="{FF2B5EF4-FFF2-40B4-BE49-F238E27FC236}">
                <a16:creationId xmlns:a16="http://schemas.microsoft.com/office/drawing/2014/main" id="{5CEB74F3-A244-4FAF-98A8-26D1B9DB4CB1}"/>
              </a:ext>
            </a:extLst>
          </p:cNvPr>
          <p:cNvSpPr>
            <a:spLocks noGrp="1"/>
          </p:cNvSpPr>
          <p:nvPr>
            <p:ph idx="1"/>
          </p:nvPr>
        </p:nvSpPr>
        <p:spPr/>
        <p:txBody>
          <a:bodyPr/>
          <a:lstStyle/>
          <a:p>
            <a:r>
              <a:rPr lang="en-GB" dirty="0">
                <a:latin typeface="Comic Sans MS" panose="030F0702030302020204" pitchFamily="66" charset="0"/>
              </a:rPr>
              <a:t>A recount retells an experience or an event that happened in the past.</a:t>
            </a:r>
          </a:p>
          <a:p>
            <a:r>
              <a:rPr lang="en-GB" dirty="0">
                <a:latin typeface="Comic Sans MS" panose="030F0702030302020204" pitchFamily="66" charset="0"/>
              </a:rPr>
              <a:t>The purpose of a recount can be to inform, entertain or to reflect an evaluate.</a:t>
            </a:r>
          </a:p>
          <a:p>
            <a:r>
              <a:rPr lang="en-GB" dirty="0">
                <a:latin typeface="Comic Sans MS" panose="030F0702030302020204" pitchFamily="66" charset="0"/>
              </a:rPr>
              <a:t>A recount can focus on a specific section of an event or retell the entire story.</a:t>
            </a:r>
          </a:p>
        </p:txBody>
      </p:sp>
      <p:pic>
        <p:nvPicPr>
          <p:cNvPr id="1026" name="Picture 2" descr="Recounts | English | KS2">
            <a:extLst>
              <a:ext uri="{FF2B5EF4-FFF2-40B4-BE49-F238E27FC236}">
                <a16:creationId xmlns:a16="http://schemas.microsoft.com/office/drawing/2014/main" id="{96902716-80CD-4F8A-B678-71BA819FD8C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995" t="16956" r="2946" b="16812"/>
          <a:stretch/>
        </p:blipFill>
        <p:spPr bwMode="auto">
          <a:xfrm>
            <a:off x="3891832" y="3142381"/>
            <a:ext cx="4469296" cy="31471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363293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DFCCF9B-BA06-409C-9D79-4F84A3B462C6}"/>
              </a:ext>
            </a:extLst>
          </p:cNvPr>
          <p:cNvSpPr>
            <a:spLocks noGrp="1"/>
          </p:cNvSpPr>
          <p:nvPr>
            <p:ph idx="1"/>
          </p:nvPr>
        </p:nvSpPr>
        <p:spPr>
          <a:xfrm>
            <a:off x="1097280" y="1845734"/>
            <a:ext cx="3971677" cy="4023360"/>
          </a:xfrm>
        </p:spPr>
        <p:txBody>
          <a:bodyPr/>
          <a:lstStyle/>
          <a:p>
            <a:pPr algn="ctr"/>
            <a:r>
              <a:rPr lang="en-GB" dirty="0">
                <a:latin typeface="Comic Sans MS" panose="030F0702030302020204" pitchFamily="66" charset="0"/>
              </a:rPr>
              <a:t>Can you identify any additional features of formal recounts?</a:t>
            </a:r>
          </a:p>
          <a:p>
            <a:pPr algn="ctr"/>
            <a:r>
              <a:rPr lang="en-GB" dirty="0">
                <a:latin typeface="Comic Sans MS" panose="030F0702030302020204" pitchFamily="66" charset="0"/>
              </a:rPr>
              <a:t>Let’s add them to our bubble map!</a:t>
            </a:r>
          </a:p>
          <a:p>
            <a:pPr algn="ctr"/>
            <a:endParaRPr lang="en-GB" dirty="0">
              <a:latin typeface="Comic Sans MS" panose="030F0702030302020204" pitchFamily="66" charset="0"/>
            </a:endParaRPr>
          </a:p>
        </p:txBody>
      </p:sp>
      <p:pic>
        <p:nvPicPr>
          <p:cNvPr id="6" name="Picture 5">
            <a:extLst>
              <a:ext uri="{FF2B5EF4-FFF2-40B4-BE49-F238E27FC236}">
                <a16:creationId xmlns:a16="http://schemas.microsoft.com/office/drawing/2014/main" id="{E057ABBA-F4E4-4F5D-B9B8-BA84A1ECFE45}"/>
              </a:ext>
            </a:extLst>
          </p:cNvPr>
          <p:cNvPicPr>
            <a:picLocks noChangeAspect="1"/>
          </p:cNvPicPr>
          <p:nvPr/>
        </p:nvPicPr>
        <p:blipFill rotWithShape="1">
          <a:blip r:embed="rId2"/>
          <a:srcRect l="47038" t="19710" r="13587" b="13044"/>
          <a:stretch/>
        </p:blipFill>
        <p:spPr>
          <a:xfrm>
            <a:off x="5068957" y="-1"/>
            <a:ext cx="7123043" cy="6842839"/>
          </a:xfrm>
          <a:prstGeom prst="rect">
            <a:avLst/>
          </a:prstGeom>
        </p:spPr>
      </p:pic>
    </p:spTree>
    <p:extLst>
      <p:ext uri="{BB962C8B-B14F-4D97-AF65-F5344CB8AC3E}">
        <p14:creationId xmlns:p14="http://schemas.microsoft.com/office/powerpoint/2010/main" val="33954222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DFCCF9B-BA06-409C-9D79-4F84A3B462C6}"/>
              </a:ext>
            </a:extLst>
          </p:cNvPr>
          <p:cNvSpPr>
            <a:spLocks noGrp="1"/>
          </p:cNvSpPr>
          <p:nvPr>
            <p:ph idx="1"/>
          </p:nvPr>
        </p:nvSpPr>
        <p:spPr>
          <a:xfrm>
            <a:off x="1097280" y="1845734"/>
            <a:ext cx="4498450" cy="4023360"/>
          </a:xfrm>
        </p:spPr>
        <p:txBody>
          <a:bodyPr/>
          <a:lstStyle/>
          <a:p>
            <a:pPr algn="ctr"/>
            <a:r>
              <a:rPr lang="en-GB" dirty="0">
                <a:latin typeface="Comic Sans MS" panose="030F0702030302020204" pitchFamily="66" charset="0"/>
              </a:rPr>
              <a:t>Can you identify any additional features of formal recounts?</a:t>
            </a:r>
          </a:p>
          <a:p>
            <a:pPr algn="ctr"/>
            <a:r>
              <a:rPr lang="en-GB" dirty="0">
                <a:latin typeface="Comic Sans MS" panose="030F0702030302020204" pitchFamily="66" charset="0"/>
              </a:rPr>
              <a:t>Let’s add them to our bubble map!</a:t>
            </a:r>
          </a:p>
          <a:p>
            <a:pPr algn="ctr"/>
            <a:endParaRPr lang="en-GB" dirty="0">
              <a:latin typeface="Comic Sans MS" panose="030F0702030302020204" pitchFamily="66" charset="0"/>
            </a:endParaRPr>
          </a:p>
        </p:txBody>
      </p:sp>
      <p:pic>
        <p:nvPicPr>
          <p:cNvPr id="2" name="Picture 1">
            <a:extLst>
              <a:ext uri="{FF2B5EF4-FFF2-40B4-BE49-F238E27FC236}">
                <a16:creationId xmlns:a16="http://schemas.microsoft.com/office/drawing/2014/main" id="{7C6A43D0-303E-441D-9137-A14E7BBD26BE}"/>
              </a:ext>
            </a:extLst>
          </p:cNvPr>
          <p:cNvPicPr>
            <a:picLocks noChangeAspect="1"/>
          </p:cNvPicPr>
          <p:nvPr/>
        </p:nvPicPr>
        <p:blipFill rotWithShape="1">
          <a:blip r:embed="rId2"/>
          <a:srcRect l="50000" t="18695" r="16033" b="13783"/>
          <a:stretch/>
        </p:blipFill>
        <p:spPr>
          <a:xfrm>
            <a:off x="6058746" y="0"/>
            <a:ext cx="6133254" cy="6858000"/>
          </a:xfrm>
          <a:prstGeom prst="rect">
            <a:avLst/>
          </a:prstGeom>
        </p:spPr>
      </p:pic>
    </p:spTree>
    <p:extLst>
      <p:ext uri="{BB962C8B-B14F-4D97-AF65-F5344CB8AC3E}">
        <p14:creationId xmlns:p14="http://schemas.microsoft.com/office/powerpoint/2010/main" val="35197269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https://i.pinimg.com/originals/a9/79/f7/a979f70214c5ccb8e865a70e265a9972.jpg">
            <a:extLst>
              <a:ext uri="{FF2B5EF4-FFF2-40B4-BE49-F238E27FC236}">
                <a16:creationId xmlns:a16="http://schemas.microsoft.com/office/drawing/2014/main" id="{16E2CBE7-F7F6-4F56-84FD-43C5E01D760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46914" y="0"/>
            <a:ext cx="8898172" cy="62958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192480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27E8BEA9-C15B-47D9-9DFE-7B5D55B56DB1}"/>
              </a:ext>
            </a:extLst>
          </p:cNvPr>
          <p:cNvGrpSpPr/>
          <p:nvPr/>
        </p:nvGrpSpPr>
        <p:grpSpPr>
          <a:xfrm>
            <a:off x="0" y="178904"/>
            <a:ext cx="12192000" cy="5923722"/>
            <a:chOff x="0" y="0"/>
            <a:chExt cx="12192000" cy="5923722"/>
          </a:xfrm>
        </p:grpSpPr>
        <p:pic>
          <p:nvPicPr>
            <p:cNvPr id="2" name="Picture 1">
              <a:extLst>
                <a:ext uri="{FF2B5EF4-FFF2-40B4-BE49-F238E27FC236}">
                  <a16:creationId xmlns:a16="http://schemas.microsoft.com/office/drawing/2014/main" id="{39E7B35B-F1C7-4C30-A345-1E6F09CD2A52}"/>
                </a:ext>
              </a:extLst>
            </p:cNvPr>
            <p:cNvPicPr>
              <a:picLocks noChangeAspect="1"/>
            </p:cNvPicPr>
            <p:nvPr/>
          </p:nvPicPr>
          <p:blipFill rotWithShape="1">
            <a:blip r:embed="rId2"/>
            <a:srcRect l="12065" t="21622" r="15381" b="16522"/>
            <a:stretch/>
          </p:blipFill>
          <p:spPr>
            <a:xfrm>
              <a:off x="0" y="0"/>
              <a:ext cx="12192000" cy="5846741"/>
            </a:xfrm>
            <a:prstGeom prst="rect">
              <a:avLst/>
            </a:prstGeom>
          </p:spPr>
        </p:pic>
        <p:sp>
          <p:nvSpPr>
            <p:cNvPr id="3" name="Rectangle 2">
              <a:extLst>
                <a:ext uri="{FF2B5EF4-FFF2-40B4-BE49-F238E27FC236}">
                  <a16:creationId xmlns:a16="http://schemas.microsoft.com/office/drawing/2014/main" id="{F4AE369C-20CE-42D9-AA39-6248887A84DD}"/>
                </a:ext>
              </a:extLst>
            </p:cNvPr>
            <p:cNvSpPr/>
            <p:nvPr/>
          </p:nvSpPr>
          <p:spPr>
            <a:xfrm>
              <a:off x="3935896" y="5625548"/>
              <a:ext cx="8080513" cy="29817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5" name="Title 4">
            <a:extLst>
              <a:ext uri="{FF2B5EF4-FFF2-40B4-BE49-F238E27FC236}">
                <a16:creationId xmlns:a16="http://schemas.microsoft.com/office/drawing/2014/main" id="{642CE6B2-120B-4523-84F6-F162F96484D9}"/>
              </a:ext>
            </a:extLst>
          </p:cNvPr>
          <p:cNvSpPr>
            <a:spLocks noGrp="1"/>
          </p:cNvSpPr>
          <p:nvPr>
            <p:ph type="title"/>
          </p:nvPr>
        </p:nvSpPr>
        <p:spPr>
          <a:xfrm>
            <a:off x="1066800" y="5407243"/>
            <a:ext cx="10058400" cy="1450757"/>
          </a:xfrm>
        </p:spPr>
        <p:txBody>
          <a:bodyPr/>
          <a:lstStyle/>
          <a:p>
            <a:pPr algn="ctr"/>
            <a:r>
              <a:rPr lang="en-GB" dirty="0">
                <a:solidFill>
                  <a:schemeClr val="tx1"/>
                </a:solidFill>
                <a:latin typeface="Comic Sans MS" panose="030F0702030302020204" pitchFamily="66" charset="0"/>
              </a:rPr>
              <a:t>Structure of Formal Recounts</a:t>
            </a:r>
          </a:p>
        </p:txBody>
      </p:sp>
    </p:spTree>
    <p:extLst>
      <p:ext uri="{BB962C8B-B14F-4D97-AF65-F5344CB8AC3E}">
        <p14:creationId xmlns:p14="http://schemas.microsoft.com/office/powerpoint/2010/main" val="22770939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a:extLst>
              <a:ext uri="{FF2B5EF4-FFF2-40B4-BE49-F238E27FC236}">
                <a16:creationId xmlns:a16="http://schemas.microsoft.com/office/drawing/2014/main" id="{3D1CCC42-6669-4914-8145-92C78E150829}"/>
              </a:ext>
            </a:extLst>
          </p:cNvPr>
          <p:cNvSpPr>
            <a:spLocks noGrp="1"/>
          </p:cNvSpPr>
          <p:nvPr>
            <p:ph type="title"/>
          </p:nvPr>
        </p:nvSpPr>
        <p:spPr>
          <a:xfrm>
            <a:off x="3452192" y="716793"/>
            <a:ext cx="8220075" cy="993775"/>
          </a:xfrm>
        </p:spPr>
        <p:txBody>
          <a:bodyPr/>
          <a:lstStyle/>
          <a:p>
            <a:pPr algn="ctr">
              <a:defRPr/>
            </a:pPr>
            <a:r>
              <a:rPr lang="en-GB" sz="3600" dirty="0">
                <a:latin typeface="Comic Sans MS" panose="030F0702030302020204" pitchFamily="66" charset="0"/>
              </a:rPr>
              <a:t>What is Formal </a:t>
            </a:r>
            <a:br>
              <a:rPr lang="en-GB" sz="3600" dirty="0">
                <a:latin typeface="Comic Sans MS" panose="030F0702030302020204" pitchFamily="66" charset="0"/>
              </a:rPr>
            </a:br>
            <a:r>
              <a:rPr lang="en-GB" sz="3600" dirty="0">
                <a:latin typeface="Comic Sans MS" panose="030F0702030302020204" pitchFamily="66" charset="0"/>
              </a:rPr>
              <a:t>and Informal Language?</a:t>
            </a:r>
          </a:p>
        </p:txBody>
      </p:sp>
      <p:sp>
        <p:nvSpPr>
          <p:cNvPr id="34819" name="Rectangle 4">
            <a:extLst>
              <a:ext uri="{FF2B5EF4-FFF2-40B4-BE49-F238E27FC236}">
                <a16:creationId xmlns:a16="http://schemas.microsoft.com/office/drawing/2014/main" id="{27578F3E-0578-47CE-A012-BC160F707282}"/>
              </a:ext>
            </a:extLst>
          </p:cNvPr>
          <p:cNvSpPr>
            <a:spLocks noChangeArrowheads="1"/>
          </p:cNvSpPr>
          <p:nvPr/>
        </p:nvSpPr>
        <p:spPr bwMode="auto">
          <a:xfrm>
            <a:off x="3750641" y="2047118"/>
            <a:ext cx="7632700"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eaLnBrk="1" hangingPunct="1"/>
            <a:r>
              <a:rPr lang="en-GB" altLang="en-US">
                <a:latin typeface="Comic Sans MS" panose="030F0702030302020204" pitchFamily="66" charset="0"/>
                <a:cs typeface="Twinkl" pitchFamily="2" charset="0"/>
              </a:rPr>
              <a:t>Do you know what the difference between formal and informal </a:t>
            </a:r>
          </a:p>
          <a:p>
            <a:pPr eaLnBrk="1" hangingPunct="1"/>
            <a:r>
              <a:rPr lang="en-GB" altLang="en-US">
                <a:latin typeface="Comic Sans MS" panose="030F0702030302020204" pitchFamily="66" charset="0"/>
                <a:cs typeface="Twinkl" pitchFamily="2" charset="0"/>
              </a:rPr>
              <a:t>language is?</a:t>
            </a:r>
          </a:p>
        </p:txBody>
      </p:sp>
      <p:sp>
        <p:nvSpPr>
          <p:cNvPr id="34820" name="TextBox 1">
            <a:extLst>
              <a:ext uri="{FF2B5EF4-FFF2-40B4-BE49-F238E27FC236}">
                <a16:creationId xmlns:a16="http://schemas.microsoft.com/office/drawing/2014/main" id="{8BD52790-D882-452C-8D8F-2A3321BD69C5}"/>
              </a:ext>
            </a:extLst>
          </p:cNvPr>
          <p:cNvSpPr txBox="1">
            <a:spLocks noChangeArrowheads="1"/>
          </p:cNvSpPr>
          <p:nvPr/>
        </p:nvSpPr>
        <p:spPr bwMode="auto">
          <a:xfrm>
            <a:off x="3750641" y="2942467"/>
            <a:ext cx="7632700" cy="1327150"/>
          </a:xfrm>
          <a:prstGeom prst="rect">
            <a:avLst/>
          </a:prstGeom>
          <a:solidFill>
            <a:srgbClr val="EEBCD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eaLnBrk="1" hangingPunct="1"/>
            <a:r>
              <a:rPr lang="en-GB" altLang="en-US" b="1">
                <a:latin typeface="Comic Sans MS" panose="030F0702030302020204" pitchFamily="66" charset="0"/>
                <a:cs typeface="Twinkl" pitchFamily="2" charset="0"/>
              </a:rPr>
              <a:t>Formal Language</a:t>
            </a:r>
          </a:p>
          <a:p>
            <a:pPr eaLnBrk="1" hangingPunct="1"/>
            <a:r>
              <a:rPr lang="en-GB" altLang="en-US">
                <a:latin typeface="Comic Sans MS" panose="030F0702030302020204" pitchFamily="66" charset="0"/>
                <a:cs typeface="Twinkl" pitchFamily="2" charset="0"/>
              </a:rPr>
              <a:t>Formal language is used for more official and serious purposes. </a:t>
            </a:r>
            <a:br>
              <a:rPr lang="en-GB" altLang="en-US">
                <a:latin typeface="Comic Sans MS" panose="030F0702030302020204" pitchFamily="66" charset="0"/>
                <a:cs typeface="Twinkl" pitchFamily="2" charset="0"/>
              </a:rPr>
            </a:br>
            <a:r>
              <a:rPr lang="en-GB" altLang="en-US">
                <a:latin typeface="Comic Sans MS" panose="030F0702030302020204" pitchFamily="66" charset="0"/>
                <a:cs typeface="Twinkl" pitchFamily="2" charset="0"/>
              </a:rPr>
              <a:t>The correct grammar and standard English should always</a:t>
            </a:r>
            <a:br>
              <a:rPr lang="en-GB" altLang="en-US">
                <a:latin typeface="Comic Sans MS" panose="030F0702030302020204" pitchFamily="66" charset="0"/>
                <a:cs typeface="Twinkl" pitchFamily="2" charset="0"/>
              </a:rPr>
            </a:br>
            <a:r>
              <a:rPr lang="en-GB" altLang="en-US">
                <a:latin typeface="Comic Sans MS" panose="030F0702030302020204" pitchFamily="66" charset="0"/>
                <a:cs typeface="Twinkl" pitchFamily="2" charset="0"/>
              </a:rPr>
              <a:t>be used.</a:t>
            </a:r>
          </a:p>
        </p:txBody>
      </p:sp>
      <p:sp>
        <p:nvSpPr>
          <p:cNvPr id="34821" name="TextBox 6">
            <a:extLst>
              <a:ext uri="{FF2B5EF4-FFF2-40B4-BE49-F238E27FC236}">
                <a16:creationId xmlns:a16="http://schemas.microsoft.com/office/drawing/2014/main" id="{852A4643-B0D3-41CD-8B9D-D84EFE23B214}"/>
              </a:ext>
            </a:extLst>
          </p:cNvPr>
          <p:cNvSpPr txBox="1">
            <a:spLocks noChangeArrowheads="1"/>
          </p:cNvSpPr>
          <p:nvPr/>
        </p:nvSpPr>
        <p:spPr bwMode="auto">
          <a:xfrm>
            <a:off x="3750641" y="4687129"/>
            <a:ext cx="7632700" cy="1327150"/>
          </a:xfrm>
          <a:prstGeom prst="rect">
            <a:avLst/>
          </a:prstGeom>
          <a:solidFill>
            <a:srgbClr val="EEBCD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eaLnBrk="1" hangingPunct="1"/>
            <a:r>
              <a:rPr lang="en-GB" altLang="en-US" b="1">
                <a:latin typeface="Comic Sans MS" panose="030F0702030302020204" pitchFamily="66" charset="0"/>
                <a:cs typeface="Twinkl" pitchFamily="2" charset="0"/>
              </a:rPr>
              <a:t>Informal Language</a:t>
            </a:r>
          </a:p>
          <a:p>
            <a:pPr eaLnBrk="1" hangingPunct="1"/>
            <a:r>
              <a:rPr lang="en-GB" altLang="en-US">
                <a:latin typeface="Comic Sans MS" panose="030F0702030302020204" pitchFamily="66" charset="0"/>
                <a:cs typeface="Twinkl" pitchFamily="2" charset="0"/>
              </a:rPr>
              <a:t>Informal language is used for more casual and less </a:t>
            </a:r>
            <a:br>
              <a:rPr lang="en-GB" altLang="en-US">
                <a:latin typeface="Comic Sans MS" panose="030F0702030302020204" pitchFamily="66" charset="0"/>
                <a:cs typeface="Twinkl" pitchFamily="2" charset="0"/>
              </a:rPr>
            </a:br>
            <a:r>
              <a:rPr lang="en-GB" altLang="en-US">
                <a:latin typeface="Comic Sans MS" panose="030F0702030302020204" pitchFamily="66" charset="0"/>
                <a:cs typeface="Twinkl" pitchFamily="2" charset="0"/>
              </a:rPr>
              <a:t>serious purposes. Slang words and chatty language </a:t>
            </a:r>
            <a:br>
              <a:rPr lang="en-GB" altLang="en-US">
                <a:latin typeface="Comic Sans MS" panose="030F0702030302020204" pitchFamily="66" charset="0"/>
                <a:cs typeface="Twinkl" pitchFamily="2" charset="0"/>
              </a:rPr>
            </a:br>
            <a:r>
              <a:rPr lang="en-GB" altLang="en-US">
                <a:latin typeface="Comic Sans MS" panose="030F0702030302020204" pitchFamily="66" charset="0"/>
                <a:cs typeface="Twinkl" pitchFamily="2" charset="0"/>
              </a:rPr>
              <a:t>can be used.</a:t>
            </a:r>
          </a:p>
        </p:txBody>
      </p:sp>
      <p:pic>
        <p:nvPicPr>
          <p:cNvPr id="8" name="Picture 7">
            <a:extLst>
              <a:ext uri="{FF2B5EF4-FFF2-40B4-BE49-F238E27FC236}">
                <a16:creationId xmlns:a16="http://schemas.microsoft.com/office/drawing/2014/main" id="{8CB44510-58BE-4D45-9F98-D897D4185CC2}"/>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564066" y="2105854"/>
            <a:ext cx="2185988" cy="4325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2" name="Picture 2" descr="Free Reminder Clip Art, Download Free Clip Art, Free Clip Art on Clipart  Library">
            <a:extLst>
              <a:ext uri="{FF2B5EF4-FFF2-40B4-BE49-F238E27FC236}">
                <a16:creationId xmlns:a16="http://schemas.microsoft.com/office/drawing/2014/main" id="{E3EC57D4-125E-44BA-AD50-B684E2D60B3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3458"/>
            <a:ext cx="3538330" cy="313059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500"/>
                                  </p:stCondLst>
                                  <p:childTnLst>
                                    <p:set>
                                      <p:cBhvr>
                                        <p:cTn id="6" dur="1" fill="hold">
                                          <p:stCondLst>
                                            <p:cond delay="499"/>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8230C7F-B1A9-438B-9961-056B31DA9C1C}"/>
              </a:ext>
            </a:extLst>
          </p:cNvPr>
          <p:cNvPicPr>
            <a:picLocks noChangeAspect="1"/>
          </p:cNvPicPr>
          <p:nvPr/>
        </p:nvPicPr>
        <p:blipFill rotWithShape="1">
          <a:blip r:embed="rId2">
            <a:extLst>
              <a:ext uri="{28A0092B-C50C-407E-A947-70E740481C1C}">
                <a14:useLocalDpi xmlns:a14="http://schemas.microsoft.com/office/drawing/2010/main" val="0"/>
              </a:ext>
            </a:extLst>
          </a:blip>
          <a:srcRect b="26582"/>
          <a:stretch/>
        </p:blipFill>
        <p:spPr bwMode="auto">
          <a:xfrm>
            <a:off x="6519103" y="2545591"/>
            <a:ext cx="3332163" cy="43124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Title 20">
            <a:extLst>
              <a:ext uri="{FF2B5EF4-FFF2-40B4-BE49-F238E27FC236}">
                <a16:creationId xmlns:a16="http://schemas.microsoft.com/office/drawing/2014/main" id="{880E201F-FB31-4EAF-A975-9FBC262ECE77}"/>
              </a:ext>
            </a:extLst>
          </p:cNvPr>
          <p:cNvSpPr>
            <a:spLocks noGrp="1"/>
          </p:cNvSpPr>
          <p:nvPr>
            <p:ph type="title"/>
          </p:nvPr>
        </p:nvSpPr>
        <p:spPr>
          <a:xfrm>
            <a:off x="3538330" y="508070"/>
            <a:ext cx="8220075" cy="993775"/>
          </a:xfrm>
        </p:spPr>
        <p:txBody>
          <a:bodyPr/>
          <a:lstStyle/>
          <a:p>
            <a:pPr algn="ctr">
              <a:defRPr/>
            </a:pPr>
            <a:r>
              <a:rPr lang="en-GB" sz="3600" dirty="0">
                <a:latin typeface="Comic Sans MS" panose="030F0702030302020204" pitchFamily="66" charset="0"/>
              </a:rPr>
              <a:t>What is Formal </a:t>
            </a:r>
            <a:br>
              <a:rPr lang="en-GB" sz="3600" dirty="0">
                <a:latin typeface="Comic Sans MS" panose="030F0702030302020204" pitchFamily="66" charset="0"/>
              </a:rPr>
            </a:br>
            <a:r>
              <a:rPr lang="en-GB" sz="3600" dirty="0">
                <a:latin typeface="Comic Sans MS" panose="030F0702030302020204" pitchFamily="66" charset="0"/>
              </a:rPr>
              <a:t>and Informal Language?</a:t>
            </a:r>
          </a:p>
        </p:txBody>
      </p:sp>
      <p:sp>
        <p:nvSpPr>
          <p:cNvPr id="3" name="Rectangle 2">
            <a:extLst>
              <a:ext uri="{FF2B5EF4-FFF2-40B4-BE49-F238E27FC236}">
                <a16:creationId xmlns:a16="http://schemas.microsoft.com/office/drawing/2014/main" id="{7E51B85A-D2CD-4B83-9F2C-0F1F98DC5ED9}"/>
              </a:ext>
            </a:extLst>
          </p:cNvPr>
          <p:cNvSpPr/>
          <p:nvPr/>
        </p:nvSpPr>
        <p:spPr>
          <a:xfrm>
            <a:off x="4038393" y="2733744"/>
            <a:ext cx="3246437" cy="773112"/>
          </a:xfrm>
          <a:prstGeom prst="rect">
            <a:avLst/>
          </a:prstGeom>
          <a:solidFill>
            <a:srgbClr val="F8BC9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latin typeface="Comic Sans MS" panose="030F0702030302020204" pitchFamily="66" charset="0"/>
              </a:rPr>
              <a:t>uses a serious tone</a:t>
            </a:r>
          </a:p>
        </p:txBody>
      </p:sp>
      <p:sp>
        <p:nvSpPr>
          <p:cNvPr id="12" name="Rectangle 11">
            <a:extLst>
              <a:ext uri="{FF2B5EF4-FFF2-40B4-BE49-F238E27FC236}">
                <a16:creationId xmlns:a16="http://schemas.microsoft.com/office/drawing/2014/main" id="{0D96F43A-C77A-4659-9F13-0CBC07BD775B}"/>
              </a:ext>
            </a:extLst>
          </p:cNvPr>
          <p:cNvSpPr/>
          <p:nvPr/>
        </p:nvSpPr>
        <p:spPr>
          <a:xfrm>
            <a:off x="4038393" y="3800544"/>
            <a:ext cx="3246437" cy="773112"/>
          </a:xfrm>
          <a:prstGeom prst="rect">
            <a:avLst/>
          </a:prstGeom>
          <a:solidFill>
            <a:srgbClr val="F8BC9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latin typeface="Comic Sans MS" panose="030F0702030302020204" pitchFamily="66" charset="0"/>
              </a:rPr>
              <a:t>uses correct grammar </a:t>
            </a:r>
            <a:br>
              <a:rPr lang="en-GB" dirty="0">
                <a:solidFill>
                  <a:schemeClr val="tx1"/>
                </a:solidFill>
                <a:latin typeface="Comic Sans MS" panose="030F0702030302020204" pitchFamily="66" charset="0"/>
              </a:rPr>
            </a:br>
            <a:r>
              <a:rPr lang="en-GB" dirty="0">
                <a:solidFill>
                  <a:schemeClr val="tx1"/>
                </a:solidFill>
                <a:latin typeface="Comic Sans MS" panose="030F0702030302020204" pitchFamily="66" charset="0"/>
              </a:rPr>
              <a:t>and punctuation</a:t>
            </a:r>
          </a:p>
        </p:txBody>
      </p:sp>
      <p:sp>
        <p:nvSpPr>
          <p:cNvPr id="13" name="Rectangle 12">
            <a:extLst>
              <a:ext uri="{FF2B5EF4-FFF2-40B4-BE49-F238E27FC236}">
                <a16:creationId xmlns:a16="http://schemas.microsoft.com/office/drawing/2014/main" id="{67AECA44-61AD-4CB0-BC89-E931C7C25156}"/>
              </a:ext>
            </a:extLst>
          </p:cNvPr>
          <p:cNvSpPr/>
          <p:nvPr/>
        </p:nvSpPr>
        <p:spPr>
          <a:xfrm>
            <a:off x="4038393" y="4867344"/>
            <a:ext cx="3246437" cy="773112"/>
          </a:xfrm>
          <a:prstGeom prst="rect">
            <a:avLst/>
          </a:prstGeom>
          <a:solidFill>
            <a:srgbClr val="F8BC9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latin typeface="Comic Sans MS" panose="030F0702030302020204" pitchFamily="66" charset="0"/>
              </a:rPr>
              <a:t>uses correct vocabulary</a:t>
            </a:r>
          </a:p>
        </p:txBody>
      </p:sp>
      <p:sp>
        <p:nvSpPr>
          <p:cNvPr id="14" name="Rectangle 13">
            <a:extLst>
              <a:ext uri="{FF2B5EF4-FFF2-40B4-BE49-F238E27FC236}">
                <a16:creationId xmlns:a16="http://schemas.microsoft.com/office/drawing/2014/main" id="{9CF50125-936C-4E44-A09A-1B551E7E373B}"/>
              </a:ext>
            </a:extLst>
          </p:cNvPr>
          <p:cNvSpPr/>
          <p:nvPr/>
        </p:nvSpPr>
        <p:spPr>
          <a:xfrm>
            <a:off x="8046829" y="2733744"/>
            <a:ext cx="3246438" cy="773112"/>
          </a:xfrm>
          <a:prstGeom prst="rect">
            <a:avLst/>
          </a:prstGeom>
          <a:solidFill>
            <a:srgbClr val="AFDEF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latin typeface="Comic Sans MS" panose="030F0702030302020204" pitchFamily="66" charset="0"/>
              </a:rPr>
              <a:t>uses a ‘chatty’ tone</a:t>
            </a:r>
          </a:p>
        </p:txBody>
      </p:sp>
      <p:sp>
        <p:nvSpPr>
          <p:cNvPr id="15" name="Rectangle 14">
            <a:extLst>
              <a:ext uri="{FF2B5EF4-FFF2-40B4-BE49-F238E27FC236}">
                <a16:creationId xmlns:a16="http://schemas.microsoft.com/office/drawing/2014/main" id="{77830EE3-81A2-4A75-A452-34B0BC809ACC}"/>
              </a:ext>
            </a:extLst>
          </p:cNvPr>
          <p:cNvSpPr/>
          <p:nvPr/>
        </p:nvSpPr>
        <p:spPr>
          <a:xfrm>
            <a:off x="8046829" y="3800544"/>
            <a:ext cx="3246438" cy="773112"/>
          </a:xfrm>
          <a:prstGeom prst="rect">
            <a:avLst/>
          </a:prstGeom>
          <a:solidFill>
            <a:srgbClr val="AFDEF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latin typeface="Comic Sans MS" panose="030F0702030302020204" pitchFamily="66" charset="0"/>
              </a:rPr>
              <a:t>can use ‘text’ </a:t>
            </a:r>
            <a:br>
              <a:rPr lang="en-GB" dirty="0">
                <a:solidFill>
                  <a:schemeClr val="tx1"/>
                </a:solidFill>
                <a:latin typeface="Comic Sans MS" panose="030F0702030302020204" pitchFamily="66" charset="0"/>
              </a:rPr>
            </a:br>
            <a:r>
              <a:rPr lang="en-GB" dirty="0">
                <a:solidFill>
                  <a:schemeClr val="tx1"/>
                </a:solidFill>
                <a:latin typeface="Comic Sans MS" panose="030F0702030302020204" pitchFamily="66" charset="0"/>
              </a:rPr>
              <a:t>language and slang</a:t>
            </a:r>
          </a:p>
        </p:txBody>
      </p:sp>
      <p:sp>
        <p:nvSpPr>
          <p:cNvPr id="16" name="Rectangle 15">
            <a:extLst>
              <a:ext uri="{FF2B5EF4-FFF2-40B4-BE49-F238E27FC236}">
                <a16:creationId xmlns:a16="http://schemas.microsoft.com/office/drawing/2014/main" id="{DFDEA73B-3A8E-4D3B-8D0C-88971BB60741}"/>
              </a:ext>
            </a:extLst>
          </p:cNvPr>
          <p:cNvSpPr/>
          <p:nvPr/>
        </p:nvSpPr>
        <p:spPr>
          <a:xfrm>
            <a:off x="8046829" y="4867344"/>
            <a:ext cx="3246438" cy="773112"/>
          </a:xfrm>
          <a:prstGeom prst="rect">
            <a:avLst/>
          </a:prstGeom>
          <a:solidFill>
            <a:srgbClr val="AFDEF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latin typeface="Comic Sans MS" panose="030F0702030302020204" pitchFamily="66" charset="0"/>
              </a:rPr>
              <a:t>can use contractions and </a:t>
            </a:r>
            <a:br>
              <a:rPr lang="en-GB" dirty="0">
                <a:solidFill>
                  <a:schemeClr val="tx1"/>
                </a:solidFill>
                <a:latin typeface="Comic Sans MS" panose="030F0702030302020204" pitchFamily="66" charset="0"/>
              </a:rPr>
            </a:br>
            <a:r>
              <a:rPr lang="en-GB" dirty="0">
                <a:solidFill>
                  <a:schemeClr val="tx1"/>
                </a:solidFill>
                <a:latin typeface="Comic Sans MS" panose="030F0702030302020204" pitchFamily="66" charset="0"/>
              </a:rPr>
              <a:t>abbreviations e.g. ‘it’s’ or ‘TV’</a:t>
            </a:r>
          </a:p>
        </p:txBody>
      </p:sp>
      <p:sp>
        <p:nvSpPr>
          <p:cNvPr id="10" name="Rectangle 9">
            <a:extLst>
              <a:ext uri="{FF2B5EF4-FFF2-40B4-BE49-F238E27FC236}">
                <a16:creationId xmlns:a16="http://schemas.microsoft.com/office/drawing/2014/main" id="{29DCD8E0-AF92-4C73-A207-8CE800B29832}"/>
              </a:ext>
            </a:extLst>
          </p:cNvPr>
          <p:cNvSpPr/>
          <p:nvPr/>
        </p:nvSpPr>
        <p:spPr>
          <a:xfrm>
            <a:off x="4038393" y="1879670"/>
            <a:ext cx="3246437" cy="560387"/>
          </a:xfrm>
          <a:prstGeom prst="rect">
            <a:avLst/>
          </a:prstGeom>
          <a:solidFill>
            <a:srgbClr val="F0864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latin typeface="Comic Sans MS" panose="030F0702030302020204" pitchFamily="66" charset="0"/>
              </a:rPr>
              <a:t>formal</a:t>
            </a:r>
          </a:p>
        </p:txBody>
      </p:sp>
      <p:sp>
        <p:nvSpPr>
          <p:cNvPr id="11" name="Rectangle 10">
            <a:extLst>
              <a:ext uri="{FF2B5EF4-FFF2-40B4-BE49-F238E27FC236}">
                <a16:creationId xmlns:a16="http://schemas.microsoft.com/office/drawing/2014/main" id="{9565AD15-96B9-4041-A6BC-9B09D21916E6}"/>
              </a:ext>
            </a:extLst>
          </p:cNvPr>
          <p:cNvSpPr/>
          <p:nvPr/>
        </p:nvSpPr>
        <p:spPr>
          <a:xfrm>
            <a:off x="8046829" y="1879670"/>
            <a:ext cx="3246438" cy="560387"/>
          </a:xfrm>
          <a:prstGeom prst="rect">
            <a:avLst/>
          </a:prstGeom>
          <a:solidFill>
            <a:srgbClr val="4EB1E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latin typeface="Comic Sans MS" panose="030F0702030302020204" pitchFamily="66" charset="0"/>
              </a:rPr>
              <a:t>informal</a:t>
            </a:r>
          </a:p>
        </p:txBody>
      </p:sp>
      <p:pic>
        <p:nvPicPr>
          <p:cNvPr id="17" name="Picture 2" descr="Free Reminder Clip Art, Download Free Clip Art, Free Clip Art on Clipart  Library">
            <a:extLst>
              <a:ext uri="{FF2B5EF4-FFF2-40B4-BE49-F238E27FC236}">
                <a16:creationId xmlns:a16="http://schemas.microsoft.com/office/drawing/2014/main" id="{A89617FD-745B-4AAF-80A2-EB8D9C38D20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3458"/>
            <a:ext cx="3538330" cy="313059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xit" presetSubtype="0" fill="hold" nodeType="withEffect">
                                  <p:stCondLst>
                                    <p:cond delay="0"/>
                                  </p:stCondLst>
                                  <p:childTnLst>
                                    <p:animEffect transition="out" filter="fade">
                                      <p:cBhvr>
                                        <p:cTn id="9" dur="500"/>
                                        <p:tgtEl>
                                          <p:spTgt spid="4"/>
                                        </p:tgtEl>
                                      </p:cBhvr>
                                    </p:animEffect>
                                    <p:set>
                                      <p:cBhvr>
                                        <p:cTn id="10" dur="1" fill="hold">
                                          <p:stCondLst>
                                            <p:cond delay="499"/>
                                          </p:stCondLst>
                                        </p:cTn>
                                        <p:tgtEl>
                                          <p:spTgt spid="4"/>
                                        </p:tgtEl>
                                        <p:attrNameLst>
                                          <p:attrName>style.visibility</p:attrName>
                                        </p:attrNameLst>
                                      </p:cBhvr>
                                      <p:to>
                                        <p:strVal val="hidden"/>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fade">
                                      <p:cBhvr>
                                        <p:cTn id="15" dur="500"/>
                                        <p:tgtEl>
                                          <p:spTgt spid="12"/>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fade">
                                      <p:cBhvr>
                                        <p:cTn id="20" dur="500"/>
                                        <p:tgtEl>
                                          <p:spTgt spid="13"/>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fade">
                                      <p:cBhvr>
                                        <p:cTn id="25" dur="500"/>
                                        <p:tgtEl>
                                          <p:spTgt spid="14"/>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15"/>
                                        </p:tgtEl>
                                        <p:attrNameLst>
                                          <p:attrName>style.visibility</p:attrName>
                                        </p:attrNameLst>
                                      </p:cBhvr>
                                      <p:to>
                                        <p:strVal val="visible"/>
                                      </p:to>
                                    </p:set>
                                    <p:animEffect transition="in" filter="fade">
                                      <p:cBhvr>
                                        <p:cTn id="30" dur="500"/>
                                        <p:tgtEl>
                                          <p:spTgt spid="15"/>
                                        </p:tgtEl>
                                      </p:cBhvr>
                                    </p:animEffect>
                                  </p:childTnLst>
                                </p:cTn>
                              </p:par>
                            </p:childTnLst>
                          </p:cTn>
                        </p:par>
                      </p:childTnLst>
                    </p:cTn>
                  </p:par>
                  <p:par>
                    <p:cTn id="31" fill="hold" nodeType="clickPar">
                      <p:stCondLst>
                        <p:cond delay="indefinite"/>
                      </p:stCondLst>
                      <p:childTnLst>
                        <p:par>
                          <p:cTn id="32" fill="hold" nodeType="withGroup">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fade">
                                      <p:cBhvr>
                                        <p:cTn id="35"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2" grpId="0" animBg="1"/>
      <p:bldP spid="13" grpId="0" animBg="1"/>
      <p:bldP spid="14" grpId="0" animBg="1"/>
      <p:bldP spid="15" grpId="0" animBg="1"/>
      <p:bldP spid="1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C52832-F3A0-4E6B-98A8-49A5755FED7F}"/>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3742BC77-FA48-41FE-A396-1E3CFEA24EF9}"/>
              </a:ext>
            </a:extLst>
          </p:cNvPr>
          <p:cNvSpPr>
            <a:spLocks noGrp="1"/>
          </p:cNvSpPr>
          <p:nvPr>
            <p:ph idx="1"/>
          </p:nvPr>
        </p:nvSpPr>
        <p:spPr/>
        <p:txBody>
          <a:bodyPr/>
          <a:lstStyle/>
          <a:p>
            <a:r>
              <a:rPr lang="en-GB" dirty="0">
                <a:latin typeface="Comic Sans MS" panose="030F0702030302020204" pitchFamily="66" charset="0"/>
              </a:rPr>
              <a:t>Mrs Featherstone-Wright has asked Year 4 to write some formal recounts of their </a:t>
            </a:r>
            <a:r>
              <a:rPr lang="en-GB" dirty="0" smtClean="0">
                <a:latin typeface="Comic Sans MS" panose="030F0702030302020204" pitchFamily="66" charset="0"/>
              </a:rPr>
              <a:t>trip to </a:t>
            </a:r>
            <a:r>
              <a:rPr lang="en-GB" dirty="0" err="1" smtClean="0">
                <a:latin typeface="Comic Sans MS" panose="030F0702030302020204" pitchFamily="66" charset="0"/>
              </a:rPr>
              <a:t>Ufton</a:t>
            </a:r>
            <a:r>
              <a:rPr lang="en-GB" dirty="0" smtClean="0">
                <a:latin typeface="Comic Sans MS" panose="030F0702030302020204" pitchFamily="66" charset="0"/>
              </a:rPr>
              <a:t> Court for our </a:t>
            </a:r>
            <a:r>
              <a:rPr lang="en-GB" dirty="0">
                <a:latin typeface="Comic Sans MS" panose="030F0702030302020204" pitchFamily="66" charset="0"/>
              </a:rPr>
              <a:t>school newsletter!</a:t>
            </a:r>
          </a:p>
          <a:p>
            <a:r>
              <a:rPr lang="en-GB" dirty="0">
                <a:latin typeface="Comic Sans MS" panose="030F0702030302020204" pitchFamily="66" charset="0"/>
              </a:rPr>
              <a:t>Before we can start writing our recounts, we need to learn some more about their features. </a:t>
            </a:r>
          </a:p>
        </p:txBody>
      </p:sp>
      <p:pic>
        <p:nvPicPr>
          <p:cNvPr id="4" name="Picture 3">
            <a:extLst>
              <a:ext uri="{FF2B5EF4-FFF2-40B4-BE49-F238E27FC236}">
                <a16:creationId xmlns:a16="http://schemas.microsoft.com/office/drawing/2014/main" id="{53EE4399-8996-4D69-BD5C-0220C7D0683D}"/>
              </a:ext>
            </a:extLst>
          </p:cNvPr>
          <p:cNvPicPr>
            <a:picLocks noChangeAspect="1"/>
          </p:cNvPicPr>
          <p:nvPr/>
        </p:nvPicPr>
        <p:blipFill rotWithShape="1">
          <a:blip r:embed="rId2"/>
          <a:srcRect l="20707" t="28985" r="24837" b="43333"/>
          <a:stretch/>
        </p:blipFill>
        <p:spPr>
          <a:xfrm>
            <a:off x="1487557" y="3429000"/>
            <a:ext cx="9607163" cy="2746958"/>
          </a:xfrm>
          <a:prstGeom prst="rect">
            <a:avLst/>
          </a:prstGeom>
        </p:spPr>
      </p:pic>
      <p:pic>
        <p:nvPicPr>
          <p:cNvPr id="5" name="Picture 4"/>
          <p:cNvPicPr>
            <a:picLocks noChangeAspect="1"/>
          </p:cNvPicPr>
          <p:nvPr/>
        </p:nvPicPr>
        <p:blipFill>
          <a:blip r:embed="rId3"/>
          <a:stretch>
            <a:fillRect/>
          </a:stretch>
        </p:blipFill>
        <p:spPr>
          <a:xfrm>
            <a:off x="9418320" y="5358343"/>
            <a:ext cx="1676400" cy="619125"/>
          </a:xfrm>
          <a:prstGeom prst="rect">
            <a:avLst/>
          </a:prstGeom>
        </p:spPr>
      </p:pic>
      <p:sp>
        <p:nvSpPr>
          <p:cNvPr id="6" name="TextBox 5"/>
          <p:cNvSpPr txBox="1"/>
          <p:nvPr/>
        </p:nvSpPr>
        <p:spPr>
          <a:xfrm>
            <a:off x="9418319" y="5430982"/>
            <a:ext cx="2237971" cy="369332"/>
          </a:xfrm>
          <a:prstGeom prst="rect">
            <a:avLst/>
          </a:prstGeom>
          <a:noFill/>
        </p:spPr>
        <p:txBody>
          <a:bodyPr wrap="square" rtlCol="0">
            <a:spAutoFit/>
          </a:bodyPr>
          <a:lstStyle/>
          <a:p>
            <a:r>
              <a:rPr lang="en-GB" dirty="0" smtClean="0"/>
              <a:t>17 November 2021</a:t>
            </a:r>
            <a:endParaRPr lang="en-GB" dirty="0"/>
          </a:p>
        </p:txBody>
      </p:sp>
    </p:spTree>
    <p:extLst>
      <p:ext uri="{BB962C8B-B14F-4D97-AF65-F5344CB8AC3E}">
        <p14:creationId xmlns:p14="http://schemas.microsoft.com/office/powerpoint/2010/main" val="37957568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C9385E-4582-490F-8A0D-7A2841E4DE5B}"/>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E9F4B5EE-9CA1-4EB7-B16A-220A23494FC9}"/>
              </a:ext>
            </a:extLst>
          </p:cNvPr>
          <p:cNvSpPr>
            <a:spLocks noGrp="1"/>
          </p:cNvSpPr>
          <p:nvPr>
            <p:ph idx="1"/>
          </p:nvPr>
        </p:nvSpPr>
        <p:spPr>
          <a:xfrm>
            <a:off x="1097280" y="1845733"/>
            <a:ext cx="5779770" cy="4495431"/>
          </a:xfrm>
        </p:spPr>
        <p:txBody>
          <a:bodyPr>
            <a:normAutofit lnSpcReduction="10000"/>
          </a:bodyPr>
          <a:lstStyle/>
          <a:p>
            <a:r>
              <a:rPr lang="en-GB" dirty="0">
                <a:latin typeface="Comic Sans MS" panose="030F0702030302020204" pitchFamily="66" charset="0"/>
              </a:rPr>
              <a:t>One of the features of formal recounts is past perfect tense. </a:t>
            </a:r>
          </a:p>
          <a:p>
            <a:r>
              <a:rPr lang="en-GB" dirty="0">
                <a:latin typeface="Comic Sans MS" panose="030F0702030302020204" pitchFamily="66" charset="0"/>
              </a:rPr>
              <a:t>The past perfect tense describes a completed activity in the past. </a:t>
            </a:r>
          </a:p>
          <a:p>
            <a:r>
              <a:rPr lang="en-GB" dirty="0">
                <a:latin typeface="Comic Sans MS" panose="030F0702030302020204" pitchFamily="66" charset="0"/>
              </a:rPr>
              <a:t>It is used to talk about an event that was completed in the past before something else happened.</a:t>
            </a:r>
          </a:p>
          <a:p>
            <a:endParaRPr lang="en-GB" dirty="0">
              <a:latin typeface="Comic Sans MS" panose="030F0702030302020204" pitchFamily="66" charset="0"/>
            </a:endParaRPr>
          </a:p>
          <a:p>
            <a:r>
              <a:rPr lang="en-GB" dirty="0">
                <a:latin typeface="Comic Sans MS" panose="030F0702030302020204" pitchFamily="66" charset="0"/>
              </a:rPr>
              <a:t>For example:</a:t>
            </a:r>
          </a:p>
          <a:p>
            <a:r>
              <a:rPr lang="en-GB" i="1" dirty="0">
                <a:latin typeface="Comic Sans MS" panose="030F0702030302020204" pitchFamily="66" charset="0"/>
              </a:rPr>
              <a:t>I </a:t>
            </a:r>
            <a:r>
              <a:rPr lang="en-GB" b="1" i="1" u="sng" dirty="0">
                <a:latin typeface="Comic Sans MS" panose="030F0702030302020204" pitchFamily="66" charset="0"/>
              </a:rPr>
              <a:t>had just</a:t>
            </a:r>
            <a:r>
              <a:rPr lang="en-GB" b="1" i="1" dirty="0">
                <a:latin typeface="Comic Sans MS" panose="030F0702030302020204" pitchFamily="66" charset="0"/>
              </a:rPr>
              <a:t> </a:t>
            </a:r>
            <a:r>
              <a:rPr lang="en-GB" i="1" dirty="0">
                <a:latin typeface="Comic Sans MS" panose="030F0702030302020204" pitchFamily="66" charset="0"/>
              </a:rPr>
              <a:t>finished cooking the meal, when my guests arrived.</a:t>
            </a:r>
          </a:p>
          <a:p>
            <a:r>
              <a:rPr lang="en-GB" i="1" dirty="0">
                <a:latin typeface="Comic Sans MS" panose="030F0702030302020204" pitchFamily="66" charset="0"/>
              </a:rPr>
              <a:t>I didn’t want to watch the film, as I </a:t>
            </a:r>
            <a:r>
              <a:rPr lang="en-GB" b="1" i="1" u="sng" dirty="0">
                <a:latin typeface="Comic Sans MS" panose="030F0702030302020204" pitchFamily="66" charset="0"/>
              </a:rPr>
              <a:t>had seen </a:t>
            </a:r>
            <a:r>
              <a:rPr lang="en-GB" i="1" dirty="0">
                <a:latin typeface="Comic Sans MS" panose="030F0702030302020204" pitchFamily="66" charset="0"/>
              </a:rPr>
              <a:t>it already.</a:t>
            </a:r>
          </a:p>
        </p:txBody>
      </p:sp>
      <p:pic>
        <p:nvPicPr>
          <p:cNvPr id="7172" name="Picture 4" descr="Past Perfect Tense (examples, videos)">
            <a:extLst>
              <a:ext uri="{FF2B5EF4-FFF2-40B4-BE49-F238E27FC236}">
                <a16:creationId xmlns:a16="http://schemas.microsoft.com/office/drawing/2014/main" id="{DD4064FD-5A71-4B99-BC22-F68A52F15D5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77050" y="2152439"/>
            <a:ext cx="5314950" cy="34099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39422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6" name="Picture 4" descr="past perfect tense">
            <a:extLst>
              <a:ext uri="{FF2B5EF4-FFF2-40B4-BE49-F238E27FC236}">
                <a16:creationId xmlns:a16="http://schemas.microsoft.com/office/drawing/2014/main" id="{DF3501BF-6DAA-4207-B974-41E9D402015A}"/>
              </a:ext>
            </a:extLst>
          </p:cNvPr>
          <p:cNvPicPr>
            <a:picLocks noGrp="1" noChangeAspect="1" noChangeArrowheads="1"/>
          </p:cNvPicPr>
          <p:nvPr>
            <p:ph idx="4294967295"/>
          </p:nvPr>
        </p:nvPicPr>
        <p:blipFill>
          <a:blip r:embed="rId2">
            <a:extLst>
              <a:ext uri="{28A0092B-C50C-407E-A947-70E740481C1C}">
                <a14:useLocalDpi xmlns:a14="http://schemas.microsoft.com/office/drawing/2010/main" val="0"/>
              </a:ext>
            </a:extLst>
          </a:blip>
          <a:srcRect/>
          <a:stretch>
            <a:fillRect/>
          </a:stretch>
        </p:blipFill>
        <p:spPr bwMode="auto">
          <a:xfrm>
            <a:off x="1400037" y="69574"/>
            <a:ext cx="9391925" cy="62327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218519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s://www.theschoolrun.com/sites/theschoolrun.com/files/u9/forming_the_past_perfect.png">
            <a:extLst>
              <a:ext uri="{FF2B5EF4-FFF2-40B4-BE49-F238E27FC236}">
                <a16:creationId xmlns:a16="http://schemas.microsoft.com/office/drawing/2014/main" id="{60E71875-AA45-4098-88A5-CAD036C6EFA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79022" y="1054520"/>
            <a:ext cx="8033955" cy="47489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1324131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AF4CA9-1F0C-4CE6-94D3-B4DC098AF80A}"/>
              </a:ext>
            </a:extLst>
          </p:cNvPr>
          <p:cNvSpPr>
            <a:spLocks noGrp="1"/>
          </p:cNvSpPr>
          <p:nvPr>
            <p:ph type="title"/>
          </p:nvPr>
        </p:nvSpPr>
        <p:spPr/>
        <p:txBody>
          <a:bodyPr/>
          <a:lstStyle/>
          <a:p>
            <a:r>
              <a:rPr lang="en-GB" dirty="0">
                <a:solidFill>
                  <a:schemeClr val="tx1"/>
                </a:solidFill>
                <a:latin typeface="Comic Sans MS" panose="030F0702030302020204" pitchFamily="66" charset="0"/>
              </a:rPr>
              <a:t>My example:</a:t>
            </a:r>
          </a:p>
        </p:txBody>
      </p:sp>
      <p:sp>
        <p:nvSpPr>
          <p:cNvPr id="3" name="Content Placeholder 2">
            <a:extLst>
              <a:ext uri="{FF2B5EF4-FFF2-40B4-BE49-F238E27FC236}">
                <a16:creationId xmlns:a16="http://schemas.microsoft.com/office/drawing/2014/main" id="{7EB1BBD5-D073-489C-A2FF-514222E68A8D}"/>
              </a:ext>
            </a:extLst>
          </p:cNvPr>
          <p:cNvSpPr>
            <a:spLocks noGrp="1"/>
          </p:cNvSpPr>
          <p:nvPr>
            <p:ph idx="1"/>
          </p:nvPr>
        </p:nvSpPr>
        <p:spPr>
          <a:xfrm>
            <a:off x="387625" y="1845733"/>
            <a:ext cx="11400183" cy="4435797"/>
          </a:xfrm>
        </p:spPr>
        <p:txBody>
          <a:bodyPr>
            <a:normAutofit lnSpcReduction="10000"/>
          </a:bodyPr>
          <a:lstStyle/>
          <a:p>
            <a:r>
              <a:rPr lang="en-GB" sz="2400" dirty="0" smtClean="0">
                <a:solidFill>
                  <a:schemeClr val="tx1"/>
                </a:solidFill>
                <a:latin typeface="Comic Sans MS" panose="030F0702030302020204" pitchFamily="66" charset="0"/>
              </a:rPr>
              <a:t>On our second day, after we </a:t>
            </a:r>
            <a:r>
              <a:rPr lang="en-GB" sz="2400" dirty="0" smtClean="0">
                <a:solidFill>
                  <a:srgbClr val="FF0000"/>
                </a:solidFill>
                <a:latin typeface="Comic Sans MS" panose="030F0702030302020204" pitchFamily="66" charset="0"/>
              </a:rPr>
              <a:t>had eaten </a:t>
            </a:r>
            <a:r>
              <a:rPr lang="en-GB" sz="2400" dirty="0" smtClean="0">
                <a:solidFill>
                  <a:schemeClr val="tx1"/>
                </a:solidFill>
                <a:latin typeface="Comic Sans MS" panose="030F0702030302020204" pitchFamily="66" charset="0"/>
              </a:rPr>
              <a:t>breakfast, we headed out to the archery range. Before we arrived, the instructors </a:t>
            </a:r>
            <a:r>
              <a:rPr lang="en-GB" sz="2400" dirty="0" smtClean="0">
                <a:solidFill>
                  <a:srgbClr val="FF0000"/>
                </a:solidFill>
                <a:latin typeface="Comic Sans MS" panose="030F0702030302020204" pitchFamily="66" charset="0"/>
              </a:rPr>
              <a:t>had organised </a:t>
            </a:r>
            <a:r>
              <a:rPr lang="en-GB" sz="2400" dirty="0" smtClean="0">
                <a:solidFill>
                  <a:schemeClr val="tx1"/>
                </a:solidFill>
                <a:latin typeface="Comic Sans MS" panose="030F0702030302020204" pitchFamily="66" charset="0"/>
              </a:rPr>
              <a:t>the equipment. Excitedly, I sat in anticipation, waiting to find out about how to shoot a real arrow. We began our training once we </a:t>
            </a:r>
            <a:r>
              <a:rPr lang="en-GB" sz="2400" dirty="0" smtClean="0">
                <a:solidFill>
                  <a:srgbClr val="FF0000"/>
                </a:solidFill>
                <a:latin typeface="Comic Sans MS" panose="030F0702030302020204" pitchFamily="66" charset="0"/>
              </a:rPr>
              <a:t>had listened </a:t>
            </a:r>
            <a:r>
              <a:rPr lang="en-GB" sz="2400" dirty="0" smtClean="0">
                <a:solidFill>
                  <a:schemeClr val="tx1"/>
                </a:solidFill>
                <a:latin typeface="Comic Sans MS" panose="030F0702030302020204" pitchFamily="66" charset="0"/>
              </a:rPr>
              <a:t>to an important safety talk. Before showing us how to shoot the arrow, the instructors showed us how to stand with our feet sideways. I waited patiently until it was my turn to step up to the bow. My hands trembled as I nervously picked up the bow and placed it sideways. After I </a:t>
            </a:r>
            <a:r>
              <a:rPr lang="en-GB" sz="2400" dirty="0" smtClean="0">
                <a:solidFill>
                  <a:srgbClr val="FF0000"/>
                </a:solidFill>
                <a:latin typeface="Comic Sans MS" panose="030F0702030302020204" pitchFamily="66" charset="0"/>
              </a:rPr>
              <a:t>had clipped </a:t>
            </a:r>
            <a:r>
              <a:rPr lang="en-GB" sz="2400" dirty="0" smtClean="0">
                <a:solidFill>
                  <a:schemeClr val="tx1"/>
                </a:solidFill>
                <a:latin typeface="Comic Sans MS" panose="030F0702030302020204" pitchFamily="66" charset="0"/>
              </a:rPr>
              <a:t>in the arrow and pulled back the string with my three fingers, I aimed and took my shot. Luckily, I </a:t>
            </a:r>
            <a:r>
              <a:rPr lang="en-GB" sz="2400" dirty="0" smtClean="0">
                <a:solidFill>
                  <a:srgbClr val="FF0000"/>
                </a:solidFill>
                <a:latin typeface="Comic Sans MS" panose="030F0702030302020204" pitchFamily="66" charset="0"/>
              </a:rPr>
              <a:t>had remembered </a:t>
            </a:r>
            <a:r>
              <a:rPr lang="en-GB" sz="2400" dirty="0" smtClean="0">
                <a:solidFill>
                  <a:schemeClr val="tx1"/>
                </a:solidFill>
                <a:latin typeface="Comic Sans MS" panose="030F0702030302020204" pitchFamily="66" charset="0"/>
              </a:rPr>
              <a:t>to keep my elbow high, creating a grater force behind the arrow. Almost unbelievably, my arrow shot through the air and a sweet thud could be heard, as it hit the bullseye! After three goes, I </a:t>
            </a:r>
            <a:r>
              <a:rPr lang="en-GB" sz="2400" dirty="0" smtClean="0">
                <a:solidFill>
                  <a:srgbClr val="FF0000"/>
                </a:solidFill>
                <a:latin typeface="Comic Sans MS" panose="030F0702030302020204" pitchFamily="66" charset="0"/>
              </a:rPr>
              <a:t>had finished</a:t>
            </a:r>
            <a:r>
              <a:rPr lang="en-GB" sz="2400" dirty="0" smtClean="0">
                <a:solidFill>
                  <a:schemeClr val="tx1"/>
                </a:solidFill>
                <a:latin typeface="Comic Sans MS" panose="030F0702030302020204" pitchFamily="66" charset="0"/>
              </a:rPr>
              <a:t>. This was my favourite activity, because it made me feel so powerful. I cannot wait until I get another opportunity to do it again. </a:t>
            </a:r>
            <a:endParaRPr lang="en-GB" sz="2400" dirty="0">
              <a:solidFill>
                <a:schemeClr val="tx1"/>
              </a:solidFill>
              <a:latin typeface="Comic Sans MS" panose="030F0702030302020204" pitchFamily="66" charset="0"/>
            </a:endParaRPr>
          </a:p>
        </p:txBody>
      </p:sp>
    </p:spTree>
    <p:extLst>
      <p:ext uri="{BB962C8B-B14F-4D97-AF65-F5344CB8AC3E}">
        <p14:creationId xmlns:p14="http://schemas.microsoft.com/office/powerpoint/2010/main" val="33141338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06E0669-0413-4B5D-A6AF-4492B6A8FCE2}"/>
              </a:ext>
            </a:extLst>
          </p:cNvPr>
          <p:cNvSpPr>
            <a:spLocks noGrp="1"/>
          </p:cNvSpPr>
          <p:nvPr>
            <p:ph idx="4294967295"/>
          </p:nvPr>
        </p:nvSpPr>
        <p:spPr>
          <a:xfrm>
            <a:off x="488277" y="4802908"/>
            <a:ext cx="11401425" cy="1548037"/>
          </a:xfrm>
        </p:spPr>
        <p:txBody>
          <a:bodyPr/>
          <a:lstStyle/>
          <a:p>
            <a:pPr algn="ctr"/>
            <a:r>
              <a:rPr lang="en-GB" dirty="0">
                <a:latin typeface="Comic Sans MS" panose="030F0702030302020204" pitchFamily="66" charset="0"/>
              </a:rPr>
              <a:t>Have a look at the words/phrases I have highlighted – try to magpie some of them in your writing today</a:t>
            </a:r>
            <a:r>
              <a:rPr lang="en-GB" dirty="0" smtClean="0">
                <a:latin typeface="Comic Sans MS" panose="030F0702030302020204" pitchFamily="66" charset="0"/>
              </a:rPr>
              <a:t>!</a:t>
            </a:r>
            <a:endParaRPr lang="en-GB" dirty="0">
              <a:latin typeface="Comic Sans MS" panose="030F0702030302020204" pitchFamily="66" charset="0"/>
            </a:endParaRPr>
          </a:p>
        </p:txBody>
      </p:sp>
      <p:sp>
        <p:nvSpPr>
          <p:cNvPr id="2" name="Rectangle 1"/>
          <p:cNvSpPr/>
          <p:nvPr/>
        </p:nvSpPr>
        <p:spPr>
          <a:xfrm>
            <a:off x="581891" y="612845"/>
            <a:ext cx="11214199" cy="3785652"/>
          </a:xfrm>
          <a:prstGeom prst="rect">
            <a:avLst/>
          </a:prstGeom>
        </p:spPr>
        <p:txBody>
          <a:bodyPr wrap="square">
            <a:spAutoFit/>
          </a:bodyPr>
          <a:lstStyle/>
          <a:p>
            <a:r>
              <a:rPr lang="en-GB" sz="2000" dirty="0">
                <a:solidFill>
                  <a:srgbClr val="0070C0"/>
                </a:solidFill>
                <a:latin typeface="Comic Sans MS" panose="030F0702030302020204" pitchFamily="66" charset="0"/>
              </a:rPr>
              <a:t>On our second day, </a:t>
            </a:r>
            <a:r>
              <a:rPr lang="en-GB" sz="2000" dirty="0">
                <a:latin typeface="Comic Sans MS" panose="030F0702030302020204" pitchFamily="66" charset="0"/>
              </a:rPr>
              <a:t>after we had eaten breakfast, we headed out to the archery range. </a:t>
            </a:r>
            <a:r>
              <a:rPr lang="en-GB" sz="2000" dirty="0">
                <a:solidFill>
                  <a:srgbClr val="0070C0"/>
                </a:solidFill>
                <a:latin typeface="Comic Sans MS" panose="030F0702030302020204" pitchFamily="66" charset="0"/>
              </a:rPr>
              <a:t>Before we arrived</a:t>
            </a:r>
            <a:r>
              <a:rPr lang="en-GB" sz="2000" dirty="0">
                <a:latin typeface="Comic Sans MS" panose="030F0702030302020204" pitchFamily="66" charset="0"/>
              </a:rPr>
              <a:t>, the instructors had organised the equipment. </a:t>
            </a:r>
            <a:r>
              <a:rPr lang="en-GB" sz="2000" dirty="0">
                <a:solidFill>
                  <a:srgbClr val="0070C0"/>
                </a:solidFill>
                <a:latin typeface="Comic Sans MS" panose="030F0702030302020204" pitchFamily="66" charset="0"/>
              </a:rPr>
              <a:t>Excitedly, </a:t>
            </a:r>
            <a:r>
              <a:rPr lang="en-GB" sz="2000" dirty="0">
                <a:latin typeface="Comic Sans MS" panose="030F0702030302020204" pitchFamily="66" charset="0"/>
              </a:rPr>
              <a:t>I sat in anticipation, waiting to find out about how to shoot a real arrow. We began our training once we had listened to an important safety talk. Before showing us how to shoot the arrow, the instructors showed us how to stand with our feet sideways. I waited patiently until it was my turn to step up to the bow. My hands trembled as I nervously picked up the bow and placed it sideways. </a:t>
            </a:r>
            <a:r>
              <a:rPr lang="en-GB" sz="2000" dirty="0">
                <a:solidFill>
                  <a:srgbClr val="0070C0"/>
                </a:solidFill>
                <a:latin typeface="Comic Sans MS" panose="030F0702030302020204" pitchFamily="66" charset="0"/>
              </a:rPr>
              <a:t>After </a:t>
            </a:r>
            <a:r>
              <a:rPr lang="en-GB" sz="2000" dirty="0">
                <a:latin typeface="Comic Sans MS" panose="030F0702030302020204" pitchFamily="66" charset="0"/>
              </a:rPr>
              <a:t>I had clipped in the arrow and pulled back the string with my three fingers, I aimed and took my shot. Luckily, I had remembered to keep my elbow high, creating a grater force behind the arrow. </a:t>
            </a:r>
            <a:r>
              <a:rPr lang="en-GB" sz="2000" dirty="0">
                <a:solidFill>
                  <a:srgbClr val="0070C0"/>
                </a:solidFill>
                <a:latin typeface="Comic Sans MS" panose="030F0702030302020204" pitchFamily="66" charset="0"/>
              </a:rPr>
              <a:t>Almost unbelievably, </a:t>
            </a:r>
            <a:r>
              <a:rPr lang="en-GB" sz="2000" dirty="0">
                <a:latin typeface="Comic Sans MS" panose="030F0702030302020204" pitchFamily="66" charset="0"/>
              </a:rPr>
              <a:t>my arrow shot through the air and a sweet thud could be heard, </a:t>
            </a:r>
            <a:r>
              <a:rPr lang="en-GB" sz="2000" dirty="0">
                <a:solidFill>
                  <a:srgbClr val="0070C0"/>
                </a:solidFill>
                <a:latin typeface="Comic Sans MS" panose="030F0702030302020204" pitchFamily="66" charset="0"/>
              </a:rPr>
              <a:t>as</a:t>
            </a:r>
            <a:r>
              <a:rPr lang="en-GB" sz="2000" dirty="0">
                <a:latin typeface="Comic Sans MS" panose="030F0702030302020204" pitchFamily="66" charset="0"/>
              </a:rPr>
              <a:t> it hit the bullseye! After three goes, I had finished. This was my favourite activity, </a:t>
            </a:r>
            <a:r>
              <a:rPr lang="en-GB" sz="2000" dirty="0">
                <a:solidFill>
                  <a:srgbClr val="0070C0"/>
                </a:solidFill>
                <a:latin typeface="Comic Sans MS" panose="030F0702030302020204" pitchFamily="66" charset="0"/>
              </a:rPr>
              <a:t>because</a:t>
            </a:r>
            <a:r>
              <a:rPr lang="en-GB" sz="2000" dirty="0">
                <a:latin typeface="Comic Sans MS" panose="030F0702030302020204" pitchFamily="66" charset="0"/>
              </a:rPr>
              <a:t> it made me feel so powerful. I cannot wait </a:t>
            </a:r>
            <a:r>
              <a:rPr lang="en-GB" sz="2000" dirty="0">
                <a:solidFill>
                  <a:srgbClr val="0070C0"/>
                </a:solidFill>
                <a:latin typeface="Comic Sans MS" panose="030F0702030302020204" pitchFamily="66" charset="0"/>
              </a:rPr>
              <a:t>until </a:t>
            </a:r>
            <a:r>
              <a:rPr lang="en-GB" sz="2000" dirty="0">
                <a:latin typeface="Comic Sans MS" panose="030F0702030302020204" pitchFamily="66" charset="0"/>
              </a:rPr>
              <a:t>I get another opportunity to do it again. </a:t>
            </a:r>
          </a:p>
        </p:txBody>
      </p:sp>
    </p:spTree>
    <p:extLst>
      <p:ext uri="{BB962C8B-B14F-4D97-AF65-F5344CB8AC3E}">
        <p14:creationId xmlns:p14="http://schemas.microsoft.com/office/powerpoint/2010/main" val="2223977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1FA656-E9B7-46C3-B9BE-C144D3E6FF12}"/>
              </a:ext>
            </a:extLst>
          </p:cNvPr>
          <p:cNvSpPr>
            <a:spLocks noGrp="1"/>
          </p:cNvSpPr>
          <p:nvPr>
            <p:ph type="title"/>
          </p:nvPr>
        </p:nvSpPr>
        <p:spPr/>
        <p:txBody>
          <a:bodyPr/>
          <a:lstStyle/>
          <a:p>
            <a:r>
              <a:rPr lang="en-GB" dirty="0">
                <a:latin typeface="Comic Sans MS" panose="030F0702030302020204" pitchFamily="66" charset="0"/>
              </a:rPr>
              <a:t>Activity:</a:t>
            </a:r>
          </a:p>
        </p:txBody>
      </p:sp>
      <p:sp>
        <p:nvSpPr>
          <p:cNvPr id="3" name="Content Placeholder 2">
            <a:extLst>
              <a:ext uri="{FF2B5EF4-FFF2-40B4-BE49-F238E27FC236}">
                <a16:creationId xmlns:a16="http://schemas.microsoft.com/office/drawing/2014/main" id="{5D9399A8-AAC9-44E9-9218-C7083362A1E2}"/>
              </a:ext>
            </a:extLst>
          </p:cNvPr>
          <p:cNvSpPr>
            <a:spLocks noGrp="1"/>
          </p:cNvSpPr>
          <p:nvPr>
            <p:ph idx="1"/>
          </p:nvPr>
        </p:nvSpPr>
        <p:spPr/>
        <p:txBody>
          <a:bodyPr/>
          <a:lstStyle/>
          <a:p>
            <a:r>
              <a:rPr lang="en-GB" dirty="0">
                <a:latin typeface="Comic Sans MS" panose="030F0702030302020204" pitchFamily="66" charset="0"/>
              </a:rPr>
              <a:t>Choose a single day/event from your </a:t>
            </a:r>
            <a:r>
              <a:rPr lang="en-GB" dirty="0" err="1" smtClean="0">
                <a:latin typeface="Comic Sans MS" panose="030F0702030302020204" pitchFamily="66" charset="0"/>
              </a:rPr>
              <a:t>Ufton</a:t>
            </a:r>
            <a:r>
              <a:rPr lang="en-GB" dirty="0" smtClean="0">
                <a:latin typeface="Comic Sans MS" panose="030F0702030302020204" pitchFamily="66" charset="0"/>
              </a:rPr>
              <a:t> Court trip and </a:t>
            </a:r>
            <a:r>
              <a:rPr lang="en-GB" dirty="0">
                <a:latin typeface="Comic Sans MS" panose="030F0702030302020204" pitchFamily="66" charset="0"/>
              </a:rPr>
              <a:t>write about it using the </a:t>
            </a:r>
            <a:r>
              <a:rPr lang="en-GB" dirty="0">
                <a:solidFill>
                  <a:srgbClr val="FF0000"/>
                </a:solidFill>
                <a:latin typeface="Comic Sans MS" panose="030F0702030302020204" pitchFamily="66" charset="0"/>
              </a:rPr>
              <a:t>past perfect tense.</a:t>
            </a:r>
          </a:p>
          <a:p>
            <a:r>
              <a:rPr lang="en-GB" dirty="0">
                <a:latin typeface="Comic Sans MS" panose="030F0702030302020204" pitchFamily="66" charset="0"/>
              </a:rPr>
              <a:t>You should also make sure you are using formal language, e.g. no abbreviations or contractions.</a:t>
            </a:r>
          </a:p>
          <a:p>
            <a:pPr marL="0" indent="0">
              <a:buNone/>
            </a:pPr>
            <a:endParaRPr lang="en-GB" dirty="0">
              <a:latin typeface="Comic Sans MS" panose="030F0702030302020204" pitchFamily="66" charset="0"/>
            </a:endParaRPr>
          </a:p>
          <a:p>
            <a:r>
              <a:rPr lang="en-GB" b="1" dirty="0" smtClean="0">
                <a:solidFill>
                  <a:srgbClr val="0070C0"/>
                </a:solidFill>
                <a:latin typeface="Comic Sans MS" panose="030F0702030302020204" pitchFamily="66" charset="0"/>
              </a:rPr>
              <a:t>Remember to </a:t>
            </a:r>
            <a:r>
              <a:rPr lang="en-GB" dirty="0" smtClean="0">
                <a:solidFill>
                  <a:srgbClr val="0070C0"/>
                </a:solidFill>
                <a:latin typeface="Comic Sans MS" panose="030F0702030302020204" pitchFamily="66" charset="0"/>
              </a:rPr>
              <a:t>use fronted adverbials and conjunctions </a:t>
            </a:r>
            <a:r>
              <a:rPr lang="en-GB" dirty="0">
                <a:solidFill>
                  <a:srgbClr val="0070C0"/>
                </a:solidFill>
                <a:latin typeface="Comic Sans MS" panose="030F0702030302020204" pitchFamily="66" charset="0"/>
              </a:rPr>
              <a:t>to add detail and information to your writing. </a:t>
            </a:r>
            <a:endParaRPr lang="en-GB" dirty="0" smtClean="0">
              <a:solidFill>
                <a:srgbClr val="0070C0"/>
              </a:solidFill>
              <a:latin typeface="Comic Sans MS" panose="030F0702030302020204" pitchFamily="66" charset="0"/>
            </a:endParaRPr>
          </a:p>
        </p:txBody>
      </p:sp>
    </p:spTree>
    <p:extLst>
      <p:ext uri="{BB962C8B-B14F-4D97-AF65-F5344CB8AC3E}">
        <p14:creationId xmlns:p14="http://schemas.microsoft.com/office/powerpoint/2010/main" val="190027012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98FBF0-FDEB-4F27-8FF0-DFA6ACB36516}"/>
              </a:ext>
            </a:extLst>
          </p:cNvPr>
          <p:cNvSpPr>
            <a:spLocks noGrp="1"/>
          </p:cNvSpPr>
          <p:nvPr>
            <p:ph type="ctrTitle"/>
          </p:nvPr>
        </p:nvSpPr>
        <p:spPr/>
        <p:txBody>
          <a:bodyPr>
            <a:normAutofit/>
          </a:bodyPr>
          <a:lstStyle/>
          <a:p>
            <a:r>
              <a:rPr lang="en-GB" sz="4800" dirty="0" smtClean="0">
                <a:latin typeface="Comic Sans MS" panose="030F0702030302020204" pitchFamily="66" charset="0"/>
              </a:rPr>
              <a:t>Friday 19</a:t>
            </a:r>
            <a:r>
              <a:rPr lang="en-GB" sz="4800" baseline="30000" dirty="0" smtClean="0">
                <a:latin typeface="Comic Sans MS" panose="030F0702030302020204" pitchFamily="66" charset="0"/>
              </a:rPr>
              <a:t>th</a:t>
            </a:r>
            <a:r>
              <a:rPr lang="en-GB" sz="4800" dirty="0" smtClean="0">
                <a:latin typeface="Comic Sans MS" panose="030F0702030302020204" pitchFamily="66" charset="0"/>
              </a:rPr>
              <a:t> November </a:t>
            </a:r>
            <a:r>
              <a:rPr lang="en-GB" sz="4800" dirty="0">
                <a:latin typeface="Comic Sans MS" panose="030F0702030302020204" pitchFamily="66" charset="0"/>
              </a:rPr>
              <a:t>2021</a:t>
            </a:r>
          </a:p>
        </p:txBody>
      </p:sp>
      <p:sp>
        <p:nvSpPr>
          <p:cNvPr id="3" name="Subtitle 2">
            <a:extLst>
              <a:ext uri="{FF2B5EF4-FFF2-40B4-BE49-F238E27FC236}">
                <a16:creationId xmlns:a16="http://schemas.microsoft.com/office/drawing/2014/main" id="{F34086EB-366B-4B7F-BC23-A081B3651E8A}"/>
              </a:ext>
            </a:extLst>
          </p:cNvPr>
          <p:cNvSpPr>
            <a:spLocks noGrp="1"/>
          </p:cNvSpPr>
          <p:nvPr>
            <p:ph type="subTitle" idx="1"/>
          </p:nvPr>
        </p:nvSpPr>
        <p:spPr>
          <a:xfrm>
            <a:off x="1100051" y="4455620"/>
            <a:ext cx="10058400" cy="1736457"/>
          </a:xfrm>
        </p:spPr>
        <p:txBody>
          <a:bodyPr>
            <a:normAutofit fontScale="92500" lnSpcReduction="10000"/>
          </a:bodyPr>
          <a:lstStyle/>
          <a:p>
            <a:r>
              <a:rPr lang="en-GB" cap="none" dirty="0">
                <a:latin typeface="Comic Sans MS" panose="030F0702030302020204" pitchFamily="66" charset="0"/>
              </a:rPr>
              <a:t>LO: To write with purpose</a:t>
            </a:r>
          </a:p>
          <a:p>
            <a:r>
              <a:rPr lang="en-GB" cap="none" dirty="0">
                <a:latin typeface="Comic Sans MS" panose="030F0702030302020204" pitchFamily="66" charset="0"/>
              </a:rPr>
              <a:t>      To organise writing appropriately</a:t>
            </a:r>
          </a:p>
          <a:p>
            <a:r>
              <a:rPr lang="en-GB" cap="none" dirty="0">
                <a:latin typeface="Comic Sans MS" panose="030F0702030302020204" pitchFamily="66" charset="0"/>
              </a:rPr>
              <a:t>      To use sentences appropriately </a:t>
            </a:r>
          </a:p>
          <a:p>
            <a:r>
              <a:rPr lang="en-GB" cap="none" dirty="0">
                <a:latin typeface="Comic Sans MS" panose="030F0702030302020204" pitchFamily="66" charset="0"/>
              </a:rPr>
              <a:t>C: Formal Recount</a:t>
            </a:r>
          </a:p>
        </p:txBody>
      </p:sp>
    </p:spTree>
    <p:extLst>
      <p:ext uri="{BB962C8B-B14F-4D97-AF65-F5344CB8AC3E}">
        <p14:creationId xmlns:p14="http://schemas.microsoft.com/office/powerpoint/2010/main" val="45240733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8625C9-DD72-4F6D-A9A6-580948ED35D1}"/>
              </a:ext>
            </a:extLst>
          </p:cNvPr>
          <p:cNvSpPr>
            <a:spLocks noGrp="1"/>
          </p:cNvSpPr>
          <p:nvPr>
            <p:ph type="title"/>
          </p:nvPr>
        </p:nvSpPr>
        <p:spPr/>
        <p:txBody>
          <a:bodyPr/>
          <a:lstStyle/>
          <a:p>
            <a:r>
              <a:rPr lang="en-GB" dirty="0">
                <a:latin typeface="Comic Sans MS" panose="030F0702030302020204" pitchFamily="66" charset="0"/>
              </a:rPr>
              <a:t>Starter</a:t>
            </a:r>
          </a:p>
        </p:txBody>
      </p:sp>
      <p:sp>
        <p:nvSpPr>
          <p:cNvPr id="3" name="Content Placeholder 2">
            <a:extLst>
              <a:ext uri="{FF2B5EF4-FFF2-40B4-BE49-F238E27FC236}">
                <a16:creationId xmlns:a16="http://schemas.microsoft.com/office/drawing/2014/main" id="{A5E9E56E-01FD-487E-95F9-8E3555C3A1EB}"/>
              </a:ext>
            </a:extLst>
          </p:cNvPr>
          <p:cNvSpPr>
            <a:spLocks noGrp="1"/>
          </p:cNvSpPr>
          <p:nvPr>
            <p:ph idx="1"/>
          </p:nvPr>
        </p:nvSpPr>
        <p:spPr/>
        <p:txBody>
          <a:bodyPr/>
          <a:lstStyle/>
          <a:p>
            <a:r>
              <a:rPr lang="en-GB" dirty="0">
                <a:latin typeface="Comic Sans MS" panose="030F0702030302020204" pitchFamily="66" charset="0"/>
              </a:rPr>
              <a:t>Conjunctions are used in formal recounts to signal time and shift attention.</a:t>
            </a:r>
          </a:p>
          <a:p>
            <a:endParaRPr lang="en-GB" dirty="0">
              <a:latin typeface="Comic Sans MS" panose="030F0702030302020204" pitchFamily="66" charset="0"/>
            </a:endParaRPr>
          </a:p>
          <a:p>
            <a:pPr marL="0" indent="0" algn="ctr">
              <a:buNone/>
            </a:pPr>
            <a:r>
              <a:rPr lang="en-GB" b="1" dirty="0">
                <a:solidFill>
                  <a:schemeClr val="tx1"/>
                </a:solidFill>
                <a:highlight>
                  <a:srgbClr val="FFFF00"/>
                </a:highlight>
                <a:latin typeface="Comic Sans MS" panose="030F0702030302020204" pitchFamily="66" charset="0"/>
              </a:rPr>
              <a:t>Focus conjunctions for today:</a:t>
            </a:r>
          </a:p>
          <a:p>
            <a:pPr marL="0" indent="0" algn="ctr">
              <a:buNone/>
            </a:pPr>
            <a:r>
              <a:rPr lang="en-GB" dirty="0">
                <a:solidFill>
                  <a:schemeClr val="tx1"/>
                </a:solidFill>
                <a:highlight>
                  <a:srgbClr val="FFFF00"/>
                </a:highlight>
                <a:latin typeface="Comic Sans MS" panose="030F0702030302020204" pitchFamily="66" charset="0"/>
              </a:rPr>
              <a:t>after, before, while, when, until, since, although, but, yet</a:t>
            </a:r>
          </a:p>
          <a:p>
            <a:endParaRPr lang="en-GB" dirty="0">
              <a:latin typeface="Comic Sans MS" panose="030F0702030302020204" pitchFamily="66" charset="0"/>
            </a:endParaRPr>
          </a:p>
          <a:p>
            <a:r>
              <a:rPr lang="en-GB" dirty="0">
                <a:latin typeface="Comic Sans MS" panose="030F0702030302020204" pitchFamily="66" charset="0"/>
              </a:rPr>
              <a:t>Can you create some formal sentences using these conjunctions that you could use in your formal recounts?</a:t>
            </a:r>
          </a:p>
          <a:p>
            <a:endParaRPr lang="en-GB" dirty="0">
              <a:latin typeface="Comic Sans MS" panose="030F0702030302020204" pitchFamily="66" charset="0"/>
            </a:endParaRPr>
          </a:p>
        </p:txBody>
      </p:sp>
      <p:pic>
        <p:nvPicPr>
          <p:cNvPr id="2050" name="Picture 2" descr="Think-Pair-Share - Teaching Reading Comprehension Strategies">
            <a:extLst>
              <a:ext uri="{FF2B5EF4-FFF2-40B4-BE49-F238E27FC236}">
                <a16:creationId xmlns:a16="http://schemas.microsoft.com/office/drawing/2014/main" id="{A94D982D-ED93-47F2-9410-49E329268FF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66604" y="4399136"/>
            <a:ext cx="2425396" cy="19022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8604096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06FA86-F048-4145-804D-7D39E506E996}"/>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6A4B6021-F75F-4DDE-AC4A-A7C0BC8E1EE2}"/>
              </a:ext>
            </a:extLst>
          </p:cNvPr>
          <p:cNvSpPr>
            <a:spLocks noGrp="1"/>
          </p:cNvSpPr>
          <p:nvPr>
            <p:ph idx="1"/>
          </p:nvPr>
        </p:nvSpPr>
        <p:spPr/>
        <p:txBody>
          <a:bodyPr/>
          <a:lstStyle/>
          <a:p>
            <a:r>
              <a:rPr lang="en-GB" dirty="0">
                <a:latin typeface="Comic Sans MS" panose="030F0702030302020204" pitchFamily="66" charset="0"/>
              </a:rPr>
              <a:t>You are going to plan your formal recount today.</a:t>
            </a:r>
          </a:p>
          <a:p>
            <a:r>
              <a:rPr lang="en-GB" dirty="0">
                <a:latin typeface="Comic Sans MS" panose="030F0702030302020204" pitchFamily="66" charset="0"/>
              </a:rPr>
              <a:t>Remember that you are writing these recounts for our school newsletter.</a:t>
            </a:r>
          </a:p>
        </p:txBody>
      </p:sp>
    </p:spTree>
    <p:extLst>
      <p:ext uri="{BB962C8B-B14F-4D97-AF65-F5344CB8AC3E}">
        <p14:creationId xmlns:p14="http://schemas.microsoft.com/office/powerpoint/2010/main" val="397592163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F311D2-7F6D-45EA-9FEC-DDF2B5E0646E}"/>
              </a:ext>
            </a:extLst>
          </p:cNvPr>
          <p:cNvSpPr>
            <a:spLocks noGrp="1"/>
          </p:cNvSpPr>
          <p:nvPr>
            <p:ph type="title"/>
          </p:nvPr>
        </p:nvSpPr>
        <p:spPr/>
        <p:txBody>
          <a:bodyPr>
            <a:normAutofit/>
          </a:bodyPr>
          <a:lstStyle/>
          <a:p>
            <a:r>
              <a:rPr lang="en-GB" sz="3600" dirty="0">
                <a:latin typeface="Comic Sans MS" panose="030F0702030302020204" pitchFamily="66" charset="0"/>
              </a:rPr>
              <a:t>What are the features of formal recounts?</a:t>
            </a:r>
          </a:p>
        </p:txBody>
      </p:sp>
      <p:sp>
        <p:nvSpPr>
          <p:cNvPr id="3" name="Content Placeholder 2">
            <a:extLst>
              <a:ext uri="{FF2B5EF4-FFF2-40B4-BE49-F238E27FC236}">
                <a16:creationId xmlns:a16="http://schemas.microsoft.com/office/drawing/2014/main" id="{102A98E4-71B4-425E-9287-786386C0C778}"/>
              </a:ext>
            </a:extLst>
          </p:cNvPr>
          <p:cNvSpPr>
            <a:spLocks noGrp="1"/>
          </p:cNvSpPr>
          <p:nvPr>
            <p:ph idx="1"/>
          </p:nvPr>
        </p:nvSpPr>
        <p:spPr/>
        <p:txBody>
          <a:bodyPr/>
          <a:lstStyle/>
          <a:p>
            <a:endParaRPr lang="en-GB" dirty="0"/>
          </a:p>
        </p:txBody>
      </p:sp>
      <p:pic>
        <p:nvPicPr>
          <p:cNvPr id="4" name="Picture 2" descr="https://i.pinimg.com/originals/a9/79/f7/a979f70214c5ccb8e865a70e265a9972.jpg">
            <a:extLst>
              <a:ext uri="{FF2B5EF4-FFF2-40B4-BE49-F238E27FC236}">
                <a16:creationId xmlns:a16="http://schemas.microsoft.com/office/drawing/2014/main" id="{8A2CF228-A7BB-4B06-BB9E-918CC46F974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10674" y="1737360"/>
            <a:ext cx="6370651" cy="45075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5016038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EC1CC8-8088-47CA-BB8E-37D9BA791E1D}"/>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90D792C0-B0A3-48F2-8CDC-9F9F70275C32}"/>
              </a:ext>
            </a:extLst>
          </p:cNvPr>
          <p:cNvSpPr>
            <a:spLocks noGrp="1"/>
          </p:cNvSpPr>
          <p:nvPr>
            <p:ph idx="1"/>
          </p:nvPr>
        </p:nvSpPr>
        <p:spPr/>
        <p:txBody>
          <a:bodyPr/>
          <a:lstStyle/>
          <a:p>
            <a:r>
              <a:rPr lang="en-GB" dirty="0">
                <a:latin typeface="Comic Sans MS" panose="030F0702030302020204" pitchFamily="66" charset="0"/>
              </a:rPr>
              <a:t>You are </a:t>
            </a:r>
            <a:r>
              <a:rPr lang="en-GB" b="1" dirty="0">
                <a:latin typeface="Comic Sans MS" panose="030F0702030302020204" pitchFamily="66" charset="0"/>
              </a:rPr>
              <a:t>not</a:t>
            </a:r>
            <a:r>
              <a:rPr lang="en-GB" dirty="0">
                <a:latin typeface="Comic Sans MS" panose="030F0702030302020204" pitchFamily="66" charset="0"/>
              </a:rPr>
              <a:t> going to write about every single thing you did </a:t>
            </a:r>
            <a:r>
              <a:rPr lang="en-GB" dirty="0" smtClean="0">
                <a:latin typeface="Comic Sans MS" panose="030F0702030302020204" pitchFamily="66" charset="0"/>
              </a:rPr>
              <a:t>at </a:t>
            </a:r>
            <a:r>
              <a:rPr lang="en-GB" dirty="0" err="1" smtClean="0">
                <a:latin typeface="Comic Sans MS" panose="030F0702030302020204" pitchFamily="66" charset="0"/>
              </a:rPr>
              <a:t>Ufton</a:t>
            </a:r>
            <a:r>
              <a:rPr lang="en-GB" dirty="0" smtClean="0">
                <a:latin typeface="Comic Sans MS" panose="030F0702030302020204" pitchFamily="66" charset="0"/>
              </a:rPr>
              <a:t> Court as we did so much.</a:t>
            </a:r>
            <a:endParaRPr lang="en-GB" dirty="0">
              <a:latin typeface="Comic Sans MS" panose="030F0702030302020204" pitchFamily="66" charset="0"/>
            </a:endParaRPr>
          </a:p>
          <a:p>
            <a:r>
              <a:rPr lang="en-GB" dirty="0">
                <a:latin typeface="Comic Sans MS" panose="030F0702030302020204" pitchFamily="66" charset="0"/>
              </a:rPr>
              <a:t>You should choose a certain event or day that you would like to write about.</a:t>
            </a:r>
          </a:p>
          <a:p>
            <a:r>
              <a:rPr lang="en-GB" dirty="0">
                <a:latin typeface="Comic Sans MS" panose="030F0702030302020204" pitchFamily="66" charset="0"/>
              </a:rPr>
              <a:t>Remember that you should be writing about important/significant details – you don’t need to tell us what you ate for </a:t>
            </a:r>
            <a:r>
              <a:rPr lang="en-GB" dirty="0" smtClean="0">
                <a:latin typeface="Comic Sans MS" panose="030F0702030302020204" pitchFamily="66" charset="0"/>
              </a:rPr>
              <a:t>breakfast.</a:t>
            </a:r>
            <a:endParaRPr lang="en-GB" dirty="0">
              <a:latin typeface="Comic Sans MS" panose="030F0702030302020204" pitchFamily="66" charset="0"/>
            </a:endParaRPr>
          </a:p>
        </p:txBody>
      </p:sp>
    </p:spTree>
    <p:extLst>
      <p:ext uri="{BB962C8B-B14F-4D97-AF65-F5344CB8AC3E}">
        <p14:creationId xmlns:p14="http://schemas.microsoft.com/office/powerpoint/2010/main" val="338863283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80B8B-98CF-482F-B24F-C6BE5096FBC1}"/>
              </a:ext>
            </a:extLst>
          </p:cNvPr>
          <p:cNvSpPr>
            <a:spLocks noGrp="1"/>
          </p:cNvSpPr>
          <p:nvPr>
            <p:ph type="title"/>
          </p:nvPr>
        </p:nvSpPr>
        <p:spPr/>
        <p:txBody>
          <a:bodyPr>
            <a:normAutofit fontScale="90000"/>
          </a:bodyPr>
          <a:lstStyle/>
          <a:p>
            <a:pPr algn="ctr"/>
            <a:r>
              <a:rPr lang="en-GB" dirty="0">
                <a:latin typeface="Comic Sans MS" panose="030F0702030302020204" pitchFamily="66" charset="0"/>
              </a:rPr>
              <a:t>What </a:t>
            </a:r>
            <a:r>
              <a:rPr lang="en-GB" dirty="0" smtClean="0">
                <a:latin typeface="Comic Sans MS" panose="030F0702030302020204" pitchFamily="66" charset="0"/>
              </a:rPr>
              <a:t>particular day or special activity are </a:t>
            </a:r>
            <a:r>
              <a:rPr lang="en-GB" dirty="0">
                <a:latin typeface="Comic Sans MS" panose="030F0702030302020204" pitchFamily="66" charset="0"/>
              </a:rPr>
              <a:t>you going to write about?</a:t>
            </a:r>
          </a:p>
        </p:txBody>
      </p:sp>
      <p:sp>
        <p:nvSpPr>
          <p:cNvPr id="3" name="Content Placeholder 2">
            <a:extLst>
              <a:ext uri="{FF2B5EF4-FFF2-40B4-BE49-F238E27FC236}">
                <a16:creationId xmlns:a16="http://schemas.microsoft.com/office/drawing/2014/main" id="{C5615BCF-F1B4-4761-8402-28EFC74F6447}"/>
              </a:ext>
            </a:extLst>
          </p:cNvPr>
          <p:cNvSpPr>
            <a:spLocks noGrp="1"/>
          </p:cNvSpPr>
          <p:nvPr>
            <p:ph idx="1"/>
          </p:nvPr>
        </p:nvSpPr>
        <p:spPr>
          <a:xfrm>
            <a:off x="1097280" y="4680374"/>
            <a:ext cx="10058400" cy="1628986"/>
          </a:xfrm>
        </p:spPr>
        <p:txBody>
          <a:bodyPr/>
          <a:lstStyle/>
          <a:p>
            <a:pPr algn="ctr"/>
            <a:r>
              <a:rPr lang="en-GB" dirty="0">
                <a:latin typeface="Comic Sans MS" panose="030F0702030302020204" pitchFamily="66" charset="0"/>
              </a:rPr>
              <a:t>Jot down any ideas on your whiteboards to help you!</a:t>
            </a:r>
          </a:p>
        </p:txBody>
      </p:sp>
      <p:pic>
        <p:nvPicPr>
          <p:cNvPr id="3074" name="Picture 2" descr="Think-Pair-Share - Teaching Reading Comprehension Strategies">
            <a:extLst>
              <a:ext uri="{FF2B5EF4-FFF2-40B4-BE49-F238E27FC236}">
                <a16:creationId xmlns:a16="http://schemas.microsoft.com/office/drawing/2014/main" id="{9D9C8D9F-D1B4-48AD-9322-7CBD85AFD77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38675" y="2286000"/>
            <a:ext cx="2914650" cy="228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544989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0567FF-7C10-44AA-A103-8AC27702CC28}"/>
              </a:ext>
            </a:extLst>
          </p:cNvPr>
          <p:cNvSpPr>
            <a:spLocks noGrp="1"/>
          </p:cNvSpPr>
          <p:nvPr>
            <p:ph type="title"/>
          </p:nvPr>
        </p:nvSpPr>
        <p:spPr/>
        <p:txBody>
          <a:bodyPr/>
          <a:lstStyle/>
          <a:p>
            <a:r>
              <a:rPr lang="en-GB" dirty="0">
                <a:latin typeface="Comic Sans MS" panose="030F0702030302020204" pitchFamily="66" charset="0"/>
              </a:rPr>
              <a:t>Consider the following questions:</a:t>
            </a:r>
          </a:p>
        </p:txBody>
      </p:sp>
      <p:sp>
        <p:nvSpPr>
          <p:cNvPr id="3" name="Content Placeholder 2">
            <a:extLst>
              <a:ext uri="{FF2B5EF4-FFF2-40B4-BE49-F238E27FC236}">
                <a16:creationId xmlns:a16="http://schemas.microsoft.com/office/drawing/2014/main" id="{4AB0AF21-0C7F-4678-8512-2A1E746C95CD}"/>
              </a:ext>
            </a:extLst>
          </p:cNvPr>
          <p:cNvSpPr>
            <a:spLocks noGrp="1"/>
          </p:cNvSpPr>
          <p:nvPr>
            <p:ph idx="1"/>
          </p:nvPr>
        </p:nvSpPr>
        <p:spPr/>
        <p:txBody>
          <a:bodyPr/>
          <a:lstStyle/>
          <a:p>
            <a:pPr>
              <a:lnSpc>
                <a:spcPct val="150000"/>
              </a:lnSpc>
            </a:pPr>
            <a:r>
              <a:rPr lang="en-GB" dirty="0">
                <a:latin typeface="Comic Sans MS" panose="030F0702030302020204" pitchFamily="66" charset="0"/>
              </a:rPr>
              <a:t>- What are you going to tell your reader? What are you recounting?</a:t>
            </a:r>
            <a:br>
              <a:rPr lang="en-GB" dirty="0">
                <a:latin typeface="Comic Sans MS" panose="030F0702030302020204" pitchFamily="66" charset="0"/>
              </a:rPr>
            </a:br>
            <a:r>
              <a:rPr lang="en-GB" dirty="0">
                <a:latin typeface="Comic Sans MS" panose="030F0702030302020204" pitchFamily="66" charset="0"/>
              </a:rPr>
              <a:t>- What information will the reader need early in the text?</a:t>
            </a:r>
            <a:br>
              <a:rPr lang="en-GB" dirty="0">
                <a:latin typeface="Comic Sans MS" panose="030F0702030302020204" pitchFamily="66" charset="0"/>
              </a:rPr>
            </a:br>
            <a:r>
              <a:rPr lang="en-GB" dirty="0">
                <a:latin typeface="Comic Sans MS" panose="030F0702030302020204" pitchFamily="66" charset="0"/>
              </a:rPr>
              <a:t>- What are the important events or parts of the recount you want to describe? And what order will they occur in?</a:t>
            </a:r>
            <a:br>
              <a:rPr lang="en-GB" dirty="0">
                <a:latin typeface="Comic Sans MS" panose="030F0702030302020204" pitchFamily="66" charset="0"/>
              </a:rPr>
            </a:br>
            <a:r>
              <a:rPr lang="en-GB" dirty="0">
                <a:latin typeface="Comic Sans MS" panose="030F0702030302020204" pitchFamily="66" charset="0"/>
              </a:rPr>
              <a:t>- How will you let your readers know the order of events? And what language will we use to link them?</a:t>
            </a:r>
            <a:br>
              <a:rPr lang="en-GB" dirty="0">
                <a:latin typeface="Comic Sans MS" panose="030F0702030302020204" pitchFamily="66" charset="0"/>
              </a:rPr>
            </a:br>
            <a:r>
              <a:rPr lang="en-GB" dirty="0">
                <a:latin typeface="Comic Sans MS" panose="030F0702030302020204" pitchFamily="66" charset="0"/>
              </a:rPr>
              <a:t>- What other information may be useful to include?</a:t>
            </a:r>
            <a:br>
              <a:rPr lang="en-GB" dirty="0">
                <a:latin typeface="Comic Sans MS" panose="030F0702030302020204" pitchFamily="66" charset="0"/>
              </a:rPr>
            </a:br>
            <a:r>
              <a:rPr lang="en-GB" dirty="0">
                <a:latin typeface="Comic Sans MS" panose="030F0702030302020204" pitchFamily="66" charset="0"/>
              </a:rPr>
              <a:t>- How will you conclude your recount?</a:t>
            </a:r>
          </a:p>
        </p:txBody>
      </p:sp>
      <p:pic>
        <p:nvPicPr>
          <p:cNvPr id="4098" name="Picture 2" descr="Free Think Cliparts, Download Free Clip Art, Free Clip Art on Clipart  Library">
            <a:extLst>
              <a:ext uri="{FF2B5EF4-FFF2-40B4-BE49-F238E27FC236}">
                <a16:creationId xmlns:a16="http://schemas.microsoft.com/office/drawing/2014/main" id="{DC2C323B-FA87-41C3-8CF4-18813CF5362A}"/>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376452" y="4018012"/>
            <a:ext cx="1815548" cy="23473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5380625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5E4E11B-7E68-49C4-8DAF-34BE5F28E5B4}"/>
              </a:ext>
            </a:extLst>
          </p:cNvPr>
          <p:cNvPicPr>
            <a:picLocks noChangeAspect="1"/>
          </p:cNvPicPr>
          <p:nvPr/>
        </p:nvPicPr>
        <p:blipFill rotWithShape="1">
          <a:blip r:embed="rId2"/>
          <a:srcRect l="20299" t="19130" r="21984" b="7681"/>
          <a:stretch/>
        </p:blipFill>
        <p:spPr>
          <a:xfrm>
            <a:off x="1713506" y="4231"/>
            <a:ext cx="8825948" cy="6295344"/>
          </a:xfrm>
          <a:prstGeom prst="rect">
            <a:avLst/>
          </a:prstGeom>
        </p:spPr>
      </p:pic>
    </p:spTree>
    <p:extLst>
      <p:ext uri="{BB962C8B-B14F-4D97-AF65-F5344CB8AC3E}">
        <p14:creationId xmlns:p14="http://schemas.microsoft.com/office/powerpoint/2010/main" val="32961456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Oval 5">
            <a:extLst>
              <a:ext uri="{FF2B5EF4-FFF2-40B4-BE49-F238E27FC236}">
                <a16:creationId xmlns:a16="http://schemas.microsoft.com/office/drawing/2014/main" id="{34C0DEC6-6517-41E2-AC94-2AD563B36D35}"/>
              </a:ext>
            </a:extLst>
          </p:cNvPr>
          <p:cNvSpPr>
            <a:spLocks noChangeArrowheads="1"/>
          </p:cNvSpPr>
          <p:nvPr/>
        </p:nvSpPr>
        <p:spPr bwMode="auto">
          <a:xfrm>
            <a:off x="4151314" y="2565400"/>
            <a:ext cx="3527425" cy="1798638"/>
          </a:xfrm>
          <a:prstGeom prst="ellipse">
            <a:avLst/>
          </a:prstGeom>
          <a:solidFill>
            <a:schemeClr val="accent1"/>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GB" altLang="en-US"/>
          </a:p>
        </p:txBody>
      </p:sp>
      <p:sp>
        <p:nvSpPr>
          <p:cNvPr id="3076" name="Text Box 6">
            <a:extLst>
              <a:ext uri="{FF2B5EF4-FFF2-40B4-BE49-F238E27FC236}">
                <a16:creationId xmlns:a16="http://schemas.microsoft.com/office/drawing/2014/main" id="{33276E8F-5AD8-4DCD-B362-77EC2767F39D}"/>
              </a:ext>
            </a:extLst>
          </p:cNvPr>
          <p:cNvSpPr txBox="1">
            <a:spLocks noChangeArrowheads="1"/>
          </p:cNvSpPr>
          <p:nvPr/>
        </p:nvSpPr>
        <p:spPr bwMode="auto">
          <a:xfrm>
            <a:off x="4583113" y="2852738"/>
            <a:ext cx="27368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endParaRPr lang="en-US" altLang="en-US"/>
          </a:p>
        </p:txBody>
      </p:sp>
      <p:sp>
        <p:nvSpPr>
          <p:cNvPr id="3077" name="Text Box 7">
            <a:extLst>
              <a:ext uri="{FF2B5EF4-FFF2-40B4-BE49-F238E27FC236}">
                <a16:creationId xmlns:a16="http://schemas.microsoft.com/office/drawing/2014/main" id="{B3F9FBB8-BD2E-455B-85D2-F81512084C3A}"/>
              </a:ext>
            </a:extLst>
          </p:cNvPr>
          <p:cNvSpPr txBox="1">
            <a:spLocks noChangeArrowheads="1"/>
          </p:cNvSpPr>
          <p:nvPr/>
        </p:nvSpPr>
        <p:spPr bwMode="auto">
          <a:xfrm>
            <a:off x="4656139" y="3068639"/>
            <a:ext cx="2592387"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endParaRPr lang="en-US" altLang="en-US" sz="4000"/>
          </a:p>
        </p:txBody>
      </p:sp>
      <p:sp>
        <p:nvSpPr>
          <p:cNvPr id="7176" name="Text Box 8">
            <a:extLst>
              <a:ext uri="{FF2B5EF4-FFF2-40B4-BE49-F238E27FC236}">
                <a16:creationId xmlns:a16="http://schemas.microsoft.com/office/drawing/2014/main" id="{A2A8351D-8089-4714-8237-5EF4C769E1A1}"/>
              </a:ext>
            </a:extLst>
          </p:cNvPr>
          <p:cNvSpPr txBox="1">
            <a:spLocks noChangeArrowheads="1"/>
          </p:cNvSpPr>
          <p:nvPr/>
        </p:nvSpPr>
        <p:spPr bwMode="auto">
          <a:xfrm>
            <a:off x="4583114" y="3068638"/>
            <a:ext cx="2808287"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GB" altLang="en-US" sz="3400" dirty="0">
                <a:latin typeface="Comic Sans MS" panose="030F0702030302020204" pitchFamily="66" charset="0"/>
              </a:rPr>
              <a:t>Introduction</a:t>
            </a:r>
            <a:endParaRPr lang="en-US" altLang="en-US" sz="3400" dirty="0">
              <a:latin typeface="Comic Sans MS" panose="030F0702030302020204" pitchFamily="66" charset="0"/>
            </a:endParaRPr>
          </a:p>
        </p:txBody>
      </p:sp>
      <p:sp>
        <p:nvSpPr>
          <p:cNvPr id="3079" name="Oval 9">
            <a:extLst>
              <a:ext uri="{FF2B5EF4-FFF2-40B4-BE49-F238E27FC236}">
                <a16:creationId xmlns:a16="http://schemas.microsoft.com/office/drawing/2014/main" id="{CFB2FC82-5643-4353-B068-5EAF0FD7E5D6}"/>
              </a:ext>
            </a:extLst>
          </p:cNvPr>
          <p:cNvSpPr>
            <a:spLocks noChangeArrowheads="1"/>
          </p:cNvSpPr>
          <p:nvPr/>
        </p:nvSpPr>
        <p:spPr bwMode="auto">
          <a:xfrm>
            <a:off x="2063750" y="1628776"/>
            <a:ext cx="2520950" cy="1439863"/>
          </a:xfrm>
          <a:prstGeom prst="ellipse">
            <a:avLst/>
          </a:prstGeom>
          <a:solidFill>
            <a:srgbClr val="FFFF99"/>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GB" altLang="en-US"/>
          </a:p>
        </p:txBody>
      </p:sp>
      <p:sp>
        <p:nvSpPr>
          <p:cNvPr id="3080" name="Oval 11">
            <a:extLst>
              <a:ext uri="{FF2B5EF4-FFF2-40B4-BE49-F238E27FC236}">
                <a16:creationId xmlns:a16="http://schemas.microsoft.com/office/drawing/2014/main" id="{E142107A-342E-4E88-9AB2-5A53742BDB8A}"/>
              </a:ext>
            </a:extLst>
          </p:cNvPr>
          <p:cNvSpPr>
            <a:spLocks noChangeArrowheads="1"/>
          </p:cNvSpPr>
          <p:nvPr/>
        </p:nvSpPr>
        <p:spPr bwMode="auto">
          <a:xfrm>
            <a:off x="4656139" y="692150"/>
            <a:ext cx="2663825" cy="1512888"/>
          </a:xfrm>
          <a:prstGeom prst="ellipse">
            <a:avLst/>
          </a:prstGeom>
          <a:solidFill>
            <a:srgbClr val="FFFF99"/>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GB" altLang="en-US"/>
          </a:p>
        </p:txBody>
      </p:sp>
      <p:sp>
        <p:nvSpPr>
          <p:cNvPr id="3081" name="Oval 12">
            <a:extLst>
              <a:ext uri="{FF2B5EF4-FFF2-40B4-BE49-F238E27FC236}">
                <a16:creationId xmlns:a16="http://schemas.microsoft.com/office/drawing/2014/main" id="{F7ABA44C-3A0D-4766-B54C-5CC05C593021}"/>
              </a:ext>
            </a:extLst>
          </p:cNvPr>
          <p:cNvSpPr>
            <a:spLocks noChangeArrowheads="1"/>
          </p:cNvSpPr>
          <p:nvPr/>
        </p:nvSpPr>
        <p:spPr bwMode="auto">
          <a:xfrm>
            <a:off x="7391400" y="1773239"/>
            <a:ext cx="2736850" cy="1584325"/>
          </a:xfrm>
          <a:prstGeom prst="ellipse">
            <a:avLst/>
          </a:prstGeom>
          <a:solidFill>
            <a:srgbClr val="FFFF99"/>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GB" altLang="en-US"/>
          </a:p>
        </p:txBody>
      </p:sp>
      <p:sp>
        <p:nvSpPr>
          <p:cNvPr id="3082" name="Oval 13">
            <a:extLst>
              <a:ext uri="{FF2B5EF4-FFF2-40B4-BE49-F238E27FC236}">
                <a16:creationId xmlns:a16="http://schemas.microsoft.com/office/drawing/2014/main" id="{DEEB4897-9B5B-4111-9D6F-80C7BA1A1E68}"/>
              </a:ext>
            </a:extLst>
          </p:cNvPr>
          <p:cNvSpPr>
            <a:spLocks noChangeArrowheads="1"/>
          </p:cNvSpPr>
          <p:nvPr/>
        </p:nvSpPr>
        <p:spPr bwMode="auto">
          <a:xfrm>
            <a:off x="2855913" y="4365625"/>
            <a:ext cx="2735262" cy="1512888"/>
          </a:xfrm>
          <a:prstGeom prst="ellipse">
            <a:avLst/>
          </a:prstGeom>
          <a:solidFill>
            <a:srgbClr val="FFFF99"/>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GB" altLang="en-US"/>
          </a:p>
        </p:txBody>
      </p:sp>
      <p:sp>
        <p:nvSpPr>
          <p:cNvPr id="3083" name="Oval 14">
            <a:extLst>
              <a:ext uri="{FF2B5EF4-FFF2-40B4-BE49-F238E27FC236}">
                <a16:creationId xmlns:a16="http://schemas.microsoft.com/office/drawing/2014/main" id="{BF65DEC6-025A-4D6B-9106-376255A063F0}"/>
              </a:ext>
            </a:extLst>
          </p:cNvPr>
          <p:cNvSpPr>
            <a:spLocks noChangeArrowheads="1"/>
          </p:cNvSpPr>
          <p:nvPr/>
        </p:nvSpPr>
        <p:spPr bwMode="auto">
          <a:xfrm flipV="1">
            <a:off x="6672264" y="4292601"/>
            <a:ext cx="2879725" cy="1584325"/>
          </a:xfrm>
          <a:prstGeom prst="ellipse">
            <a:avLst/>
          </a:prstGeom>
          <a:solidFill>
            <a:srgbClr val="FFFF99"/>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GB" altLang="en-US"/>
          </a:p>
        </p:txBody>
      </p:sp>
      <p:sp>
        <p:nvSpPr>
          <p:cNvPr id="7183" name="Text Box 15">
            <a:extLst>
              <a:ext uri="{FF2B5EF4-FFF2-40B4-BE49-F238E27FC236}">
                <a16:creationId xmlns:a16="http://schemas.microsoft.com/office/drawing/2014/main" id="{752948B4-D6FB-4DE6-ADF1-64504C3B2C87}"/>
              </a:ext>
            </a:extLst>
          </p:cNvPr>
          <p:cNvSpPr txBox="1">
            <a:spLocks noChangeArrowheads="1"/>
          </p:cNvSpPr>
          <p:nvPr/>
        </p:nvSpPr>
        <p:spPr bwMode="auto">
          <a:xfrm>
            <a:off x="2424114" y="1916113"/>
            <a:ext cx="1800225" cy="1054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GB" altLang="en-US" dirty="0">
                <a:latin typeface="Comic Sans MS" panose="030F0702030302020204" pitchFamily="66" charset="0"/>
              </a:rPr>
              <a:t>Who?</a:t>
            </a:r>
          </a:p>
          <a:p>
            <a:pPr algn="ctr" eaLnBrk="1" hangingPunct="1">
              <a:spcBef>
                <a:spcPct val="50000"/>
              </a:spcBef>
            </a:pPr>
            <a:r>
              <a:rPr lang="en-GB" altLang="en-US" dirty="0">
                <a:solidFill>
                  <a:srgbClr val="FF0000"/>
                </a:solidFill>
                <a:latin typeface="Comic Sans MS" panose="030F0702030302020204" pitchFamily="66" charset="0"/>
              </a:rPr>
              <a:t>Who did the activity?</a:t>
            </a:r>
            <a:endParaRPr lang="en-US" altLang="en-US" dirty="0">
              <a:solidFill>
                <a:srgbClr val="FF0000"/>
              </a:solidFill>
              <a:latin typeface="Comic Sans MS" panose="030F0702030302020204" pitchFamily="66" charset="0"/>
            </a:endParaRPr>
          </a:p>
        </p:txBody>
      </p:sp>
      <p:sp>
        <p:nvSpPr>
          <p:cNvPr id="7185" name="Text Box 17">
            <a:extLst>
              <a:ext uri="{FF2B5EF4-FFF2-40B4-BE49-F238E27FC236}">
                <a16:creationId xmlns:a16="http://schemas.microsoft.com/office/drawing/2014/main" id="{643D575A-67B4-4A90-9EA1-F1457E21A2D2}"/>
              </a:ext>
            </a:extLst>
          </p:cNvPr>
          <p:cNvSpPr txBox="1">
            <a:spLocks noChangeArrowheads="1"/>
          </p:cNvSpPr>
          <p:nvPr/>
        </p:nvSpPr>
        <p:spPr bwMode="auto">
          <a:xfrm>
            <a:off x="5087939" y="981075"/>
            <a:ext cx="1800225" cy="1054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GB" altLang="en-US" dirty="0">
                <a:latin typeface="Comic Sans MS" panose="030F0702030302020204" pitchFamily="66" charset="0"/>
              </a:rPr>
              <a:t>What?</a:t>
            </a:r>
          </a:p>
          <a:p>
            <a:pPr algn="ctr" eaLnBrk="1" hangingPunct="1">
              <a:spcBef>
                <a:spcPct val="50000"/>
              </a:spcBef>
            </a:pPr>
            <a:r>
              <a:rPr lang="en-GB" altLang="en-US" dirty="0">
                <a:solidFill>
                  <a:srgbClr val="FF0000"/>
                </a:solidFill>
                <a:latin typeface="Comic Sans MS" panose="030F0702030302020204" pitchFamily="66" charset="0"/>
              </a:rPr>
              <a:t>What did they do?</a:t>
            </a:r>
            <a:endParaRPr lang="en-US" altLang="en-US" dirty="0">
              <a:solidFill>
                <a:srgbClr val="FF0000"/>
              </a:solidFill>
              <a:latin typeface="Comic Sans MS" panose="030F0702030302020204" pitchFamily="66" charset="0"/>
            </a:endParaRPr>
          </a:p>
        </p:txBody>
      </p:sp>
      <p:sp>
        <p:nvSpPr>
          <p:cNvPr id="7186" name="Text Box 18">
            <a:extLst>
              <a:ext uri="{FF2B5EF4-FFF2-40B4-BE49-F238E27FC236}">
                <a16:creationId xmlns:a16="http://schemas.microsoft.com/office/drawing/2014/main" id="{8B926091-28E7-42F2-9718-BB3F6075410B}"/>
              </a:ext>
            </a:extLst>
          </p:cNvPr>
          <p:cNvSpPr txBox="1">
            <a:spLocks noChangeArrowheads="1"/>
          </p:cNvSpPr>
          <p:nvPr/>
        </p:nvSpPr>
        <p:spPr bwMode="auto">
          <a:xfrm>
            <a:off x="7751764" y="2133600"/>
            <a:ext cx="2016125" cy="1054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GB" altLang="en-US" dirty="0">
                <a:latin typeface="Comic Sans MS" panose="030F0702030302020204" pitchFamily="66" charset="0"/>
              </a:rPr>
              <a:t>Where?</a:t>
            </a:r>
          </a:p>
          <a:p>
            <a:pPr algn="ctr" eaLnBrk="1" hangingPunct="1">
              <a:spcBef>
                <a:spcPct val="50000"/>
              </a:spcBef>
            </a:pPr>
            <a:r>
              <a:rPr lang="en-GB" altLang="en-US" dirty="0">
                <a:solidFill>
                  <a:srgbClr val="FF0000"/>
                </a:solidFill>
                <a:latin typeface="Comic Sans MS" panose="030F0702030302020204" pitchFamily="66" charset="0"/>
              </a:rPr>
              <a:t>Where did this take place?</a:t>
            </a:r>
            <a:endParaRPr lang="en-US" altLang="en-US" dirty="0">
              <a:solidFill>
                <a:srgbClr val="FF0000"/>
              </a:solidFill>
              <a:latin typeface="Comic Sans MS" panose="030F0702030302020204" pitchFamily="66" charset="0"/>
            </a:endParaRPr>
          </a:p>
        </p:txBody>
      </p:sp>
      <p:sp>
        <p:nvSpPr>
          <p:cNvPr id="7187" name="Text Box 19">
            <a:extLst>
              <a:ext uri="{FF2B5EF4-FFF2-40B4-BE49-F238E27FC236}">
                <a16:creationId xmlns:a16="http://schemas.microsoft.com/office/drawing/2014/main" id="{D72BDE7F-65C0-4848-BF7C-CFB875E82161}"/>
              </a:ext>
            </a:extLst>
          </p:cNvPr>
          <p:cNvSpPr txBox="1">
            <a:spLocks noChangeArrowheads="1"/>
          </p:cNvSpPr>
          <p:nvPr/>
        </p:nvSpPr>
        <p:spPr bwMode="auto">
          <a:xfrm>
            <a:off x="3216276" y="4652963"/>
            <a:ext cx="2016125" cy="1054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GB" altLang="en-US" dirty="0">
                <a:latin typeface="Comic Sans MS" panose="030F0702030302020204" pitchFamily="66" charset="0"/>
              </a:rPr>
              <a:t>When?</a:t>
            </a:r>
          </a:p>
          <a:p>
            <a:pPr algn="ctr" eaLnBrk="1" hangingPunct="1">
              <a:spcBef>
                <a:spcPct val="50000"/>
              </a:spcBef>
            </a:pPr>
            <a:r>
              <a:rPr lang="en-GB" altLang="en-US" dirty="0">
                <a:solidFill>
                  <a:srgbClr val="FF0000"/>
                </a:solidFill>
                <a:latin typeface="Comic Sans MS" panose="030F0702030302020204" pitchFamily="66" charset="0"/>
              </a:rPr>
              <a:t>When did this happen?</a:t>
            </a:r>
            <a:endParaRPr lang="en-US" altLang="en-US" dirty="0">
              <a:solidFill>
                <a:srgbClr val="FF0000"/>
              </a:solidFill>
              <a:latin typeface="Comic Sans MS" panose="030F0702030302020204" pitchFamily="66" charset="0"/>
            </a:endParaRPr>
          </a:p>
        </p:txBody>
      </p:sp>
      <p:sp>
        <p:nvSpPr>
          <p:cNvPr id="7188" name="Text Box 20">
            <a:extLst>
              <a:ext uri="{FF2B5EF4-FFF2-40B4-BE49-F238E27FC236}">
                <a16:creationId xmlns:a16="http://schemas.microsoft.com/office/drawing/2014/main" id="{EA25F8AE-2996-4BFA-AA18-747318C7CAE4}"/>
              </a:ext>
            </a:extLst>
          </p:cNvPr>
          <p:cNvSpPr txBox="1">
            <a:spLocks noChangeArrowheads="1"/>
          </p:cNvSpPr>
          <p:nvPr/>
        </p:nvSpPr>
        <p:spPr bwMode="auto">
          <a:xfrm>
            <a:off x="7032626" y="4581526"/>
            <a:ext cx="2232025" cy="1222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GB" altLang="en-US" dirty="0">
                <a:latin typeface="Comic Sans MS" panose="030F0702030302020204" pitchFamily="66" charset="0"/>
              </a:rPr>
              <a:t>Why?</a:t>
            </a:r>
          </a:p>
          <a:p>
            <a:pPr algn="ctr" eaLnBrk="1" hangingPunct="1">
              <a:spcBef>
                <a:spcPct val="50000"/>
              </a:spcBef>
            </a:pPr>
            <a:r>
              <a:rPr lang="en-GB" altLang="en-US" sz="1600" dirty="0">
                <a:solidFill>
                  <a:srgbClr val="FF0000"/>
                </a:solidFill>
                <a:latin typeface="Comic Sans MS" panose="030F0702030302020204" pitchFamily="66" charset="0"/>
              </a:rPr>
              <a:t>What was the purpose of the activity?</a:t>
            </a:r>
            <a:endParaRPr lang="en-US" altLang="en-US" sz="1600" dirty="0">
              <a:solidFill>
                <a:srgbClr val="FF0000"/>
              </a:solidFill>
              <a:latin typeface="Comic Sans MS" panose="030F0702030302020204" pitchFamily="66" charset="0"/>
            </a:endParaRPr>
          </a:p>
        </p:txBody>
      </p:sp>
      <p:sp>
        <p:nvSpPr>
          <p:cNvPr id="3089" name="Line 21">
            <a:extLst>
              <a:ext uri="{FF2B5EF4-FFF2-40B4-BE49-F238E27FC236}">
                <a16:creationId xmlns:a16="http://schemas.microsoft.com/office/drawing/2014/main" id="{398BF1FC-9C83-4DC3-8881-B2C45C08846F}"/>
              </a:ext>
            </a:extLst>
          </p:cNvPr>
          <p:cNvSpPr>
            <a:spLocks noChangeShapeType="1"/>
          </p:cNvSpPr>
          <p:nvPr/>
        </p:nvSpPr>
        <p:spPr bwMode="auto">
          <a:xfrm flipH="1">
            <a:off x="4511676" y="4149725"/>
            <a:ext cx="144463" cy="2159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3090" name="Line 22">
            <a:extLst>
              <a:ext uri="{FF2B5EF4-FFF2-40B4-BE49-F238E27FC236}">
                <a16:creationId xmlns:a16="http://schemas.microsoft.com/office/drawing/2014/main" id="{74431416-606A-4747-B397-8C061D0BA32B}"/>
              </a:ext>
            </a:extLst>
          </p:cNvPr>
          <p:cNvSpPr>
            <a:spLocks noChangeShapeType="1"/>
          </p:cNvSpPr>
          <p:nvPr/>
        </p:nvSpPr>
        <p:spPr bwMode="auto">
          <a:xfrm flipH="1" flipV="1">
            <a:off x="4440239" y="2781300"/>
            <a:ext cx="71437" cy="71438"/>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3091" name="Line 23">
            <a:extLst>
              <a:ext uri="{FF2B5EF4-FFF2-40B4-BE49-F238E27FC236}">
                <a16:creationId xmlns:a16="http://schemas.microsoft.com/office/drawing/2014/main" id="{218168E8-C188-4D77-8934-46E20223A9BF}"/>
              </a:ext>
            </a:extLst>
          </p:cNvPr>
          <p:cNvSpPr>
            <a:spLocks noChangeShapeType="1"/>
          </p:cNvSpPr>
          <p:nvPr/>
        </p:nvSpPr>
        <p:spPr bwMode="auto">
          <a:xfrm flipV="1">
            <a:off x="5880100" y="2276475"/>
            <a:ext cx="0" cy="2159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3092" name="Line 24">
            <a:extLst>
              <a:ext uri="{FF2B5EF4-FFF2-40B4-BE49-F238E27FC236}">
                <a16:creationId xmlns:a16="http://schemas.microsoft.com/office/drawing/2014/main" id="{80AC6469-DD28-4432-880C-C292FE1F4F15}"/>
              </a:ext>
            </a:extLst>
          </p:cNvPr>
          <p:cNvSpPr>
            <a:spLocks noChangeShapeType="1"/>
          </p:cNvSpPr>
          <p:nvPr/>
        </p:nvSpPr>
        <p:spPr bwMode="auto">
          <a:xfrm flipV="1">
            <a:off x="7175501" y="2708276"/>
            <a:ext cx="144463" cy="73025"/>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3093" name="Line 25">
            <a:extLst>
              <a:ext uri="{FF2B5EF4-FFF2-40B4-BE49-F238E27FC236}">
                <a16:creationId xmlns:a16="http://schemas.microsoft.com/office/drawing/2014/main" id="{A6BF3576-962A-4B73-8268-74B80575C917}"/>
              </a:ext>
            </a:extLst>
          </p:cNvPr>
          <p:cNvSpPr>
            <a:spLocks noChangeShapeType="1"/>
          </p:cNvSpPr>
          <p:nvPr/>
        </p:nvSpPr>
        <p:spPr bwMode="auto">
          <a:xfrm>
            <a:off x="7104063" y="4149725"/>
            <a:ext cx="144462" cy="2159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7176"/>
                                        </p:tgtEl>
                                        <p:attrNameLst>
                                          <p:attrName>style.visibility</p:attrName>
                                        </p:attrNameLst>
                                      </p:cBhvr>
                                      <p:to>
                                        <p:strVal val="visible"/>
                                      </p:to>
                                    </p:set>
                                    <p:animEffect transition="in" filter="wipe(down)">
                                      <p:cBhvr>
                                        <p:cTn id="7" dur="580">
                                          <p:stCondLst>
                                            <p:cond delay="0"/>
                                          </p:stCondLst>
                                        </p:cTn>
                                        <p:tgtEl>
                                          <p:spTgt spid="7176"/>
                                        </p:tgtEl>
                                      </p:cBhvr>
                                    </p:animEffect>
                                    <p:anim calcmode="lin" valueType="num">
                                      <p:cBhvr>
                                        <p:cTn id="8" dur="1822" tmFilter="0,0; 0.14,0.36; 0.43,0.73; 0.71,0.91; 1.0,1.0">
                                          <p:stCondLst>
                                            <p:cond delay="0"/>
                                          </p:stCondLst>
                                        </p:cTn>
                                        <p:tgtEl>
                                          <p:spTgt spid="7176"/>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7176"/>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7176"/>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7176"/>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7176"/>
                                        </p:tgtEl>
                                        <p:attrNameLst>
                                          <p:attrName>ppt_y</p:attrName>
                                        </p:attrNameLst>
                                      </p:cBhvr>
                                      <p:tavLst>
                                        <p:tav tm="0" fmla="#ppt_y-sin(pi*$)/81">
                                          <p:val>
                                            <p:fltVal val="0"/>
                                          </p:val>
                                        </p:tav>
                                        <p:tav tm="100000">
                                          <p:val>
                                            <p:fltVal val="1"/>
                                          </p:val>
                                        </p:tav>
                                      </p:tavLst>
                                    </p:anim>
                                    <p:animScale>
                                      <p:cBhvr>
                                        <p:cTn id="13" dur="26">
                                          <p:stCondLst>
                                            <p:cond delay="650"/>
                                          </p:stCondLst>
                                        </p:cTn>
                                        <p:tgtEl>
                                          <p:spTgt spid="7176"/>
                                        </p:tgtEl>
                                      </p:cBhvr>
                                      <p:to x="100000" y="60000"/>
                                    </p:animScale>
                                    <p:animScale>
                                      <p:cBhvr>
                                        <p:cTn id="14" dur="166" decel="50000">
                                          <p:stCondLst>
                                            <p:cond delay="676"/>
                                          </p:stCondLst>
                                        </p:cTn>
                                        <p:tgtEl>
                                          <p:spTgt spid="7176"/>
                                        </p:tgtEl>
                                      </p:cBhvr>
                                      <p:to x="100000" y="100000"/>
                                    </p:animScale>
                                    <p:animScale>
                                      <p:cBhvr>
                                        <p:cTn id="15" dur="26">
                                          <p:stCondLst>
                                            <p:cond delay="1312"/>
                                          </p:stCondLst>
                                        </p:cTn>
                                        <p:tgtEl>
                                          <p:spTgt spid="7176"/>
                                        </p:tgtEl>
                                      </p:cBhvr>
                                      <p:to x="100000" y="80000"/>
                                    </p:animScale>
                                    <p:animScale>
                                      <p:cBhvr>
                                        <p:cTn id="16" dur="166" decel="50000">
                                          <p:stCondLst>
                                            <p:cond delay="1338"/>
                                          </p:stCondLst>
                                        </p:cTn>
                                        <p:tgtEl>
                                          <p:spTgt spid="7176"/>
                                        </p:tgtEl>
                                      </p:cBhvr>
                                      <p:to x="100000" y="100000"/>
                                    </p:animScale>
                                    <p:animScale>
                                      <p:cBhvr>
                                        <p:cTn id="17" dur="26">
                                          <p:stCondLst>
                                            <p:cond delay="1642"/>
                                          </p:stCondLst>
                                        </p:cTn>
                                        <p:tgtEl>
                                          <p:spTgt spid="7176"/>
                                        </p:tgtEl>
                                      </p:cBhvr>
                                      <p:to x="100000" y="90000"/>
                                    </p:animScale>
                                    <p:animScale>
                                      <p:cBhvr>
                                        <p:cTn id="18" dur="166" decel="50000">
                                          <p:stCondLst>
                                            <p:cond delay="1668"/>
                                          </p:stCondLst>
                                        </p:cTn>
                                        <p:tgtEl>
                                          <p:spTgt spid="7176"/>
                                        </p:tgtEl>
                                      </p:cBhvr>
                                      <p:to x="100000" y="100000"/>
                                    </p:animScale>
                                    <p:animScale>
                                      <p:cBhvr>
                                        <p:cTn id="19" dur="26">
                                          <p:stCondLst>
                                            <p:cond delay="1808"/>
                                          </p:stCondLst>
                                        </p:cTn>
                                        <p:tgtEl>
                                          <p:spTgt spid="7176"/>
                                        </p:tgtEl>
                                      </p:cBhvr>
                                      <p:to x="100000" y="95000"/>
                                    </p:animScale>
                                    <p:animScale>
                                      <p:cBhvr>
                                        <p:cTn id="20" dur="166" decel="50000">
                                          <p:stCondLst>
                                            <p:cond delay="1834"/>
                                          </p:stCondLst>
                                        </p:cTn>
                                        <p:tgtEl>
                                          <p:spTgt spid="7176"/>
                                        </p:tgtEl>
                                      </p:cBhvr>
                                      <p:to x="100000" y="100000"/>
                                    </p:animScale>
                                  </p:childTnLst>
                                </p:cTn>
                              </p:par>
                            </p:childTnLst>
                          </p:cTn>
                        </p:par>
                      </p:childTnLst>
                    </p:cTn>
                  </p:par>
                  <p:par>
                    <p:cTn id="21" fill="hold" nodeType="clickPar">
                      <p:stCondLst>
                        <p:cond delay="indefinite"/>
                      </p:stCondLst>
                      <p:childTnLst>
                        <p:par>
                          <p:cTn id="22" fill="hold" nodeType="withGroup">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7183"/>
                                        </p:tgtEl>
                                        <p:attrNameLst>
                                          <p:attrName>style.visibility</p:attrName>
                                        </p:attrNameLst>
                                      </p:cBhvr>
                                      <p:to>
                                        <p:strVal val="visible"/>
                                      </p:to>
                                    </p:set>
                                    <p:animEffect transition="in" filter="wipe(down)">
                                      <p:cBhvr>
                                        <p:cTn id="25" dur="580">
                                          <p:stCondLst>
                                            <p:cond delay="0"/>
                                          </p:stCondLst>
                                        </p:cTn>
                                        <p:tgtEl>
                                          <p:spTgt spid="7183"/>
                                        </p:tgtEl>
                                      </p:cBhvr>
                                    </p:animEffect>
                                    <p:anim calcmode="lin" valueType="num">
                                      <p:cBhvr>
                                        <p:cTn id="26" dur="1822" tmFilter="0,0; 0.14,0.36; 0.43,0.73; 0.71,0.91; 1.0,1.0">
                                          <p:stCondLst>
                                            <p:cond delay="0"/>
                                          </p:stCondLst>
                                        </p:cTn>
                                        <p:tgtEl>
                                          <p:spTgt spid="7183"/>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7183"/>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7183"/>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7183"/>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7183"/>
                                        </p:tgtEl>
                                        <p:attrNameLst>
                                          <p:attrName>ppt_y</p:attrName>
                                        </p:attrNameLst>
                                      </p:cBhvr>
                                      <p:tavLst>
                                        <p:tav tm="0" fmla="#ppt_y-sin(pi*$)/81">
                                          <p:val>
                                            <p:fltVal val="0"/>
                                          </p:val>
                                        </p:tav>
                                        <p:tav tm="100000">
                                          <p:val>
                                            <p:fltVal val="1"/>
                                          </p:val>
                                        </p:tav>
                                      </p:tavLst>
                                    </p:anim>
                                    <p:animScale>
                                      <p:cBhvr>
                                        <p:cTn id="31" dur="26">
                                          <p:stCondLst>
                                            <p:cond delay="650"/>
                                          </p:stCondLst>
                                        </p:cTn>
                                        <p:tgtEl>
                                          <p:spTgt spid="7183"/>
                                        </p:tgtEl>
                                      </p:cBhvr>
                                      <p:to x="100000" y="60000"/>
                                    </p:animScale>
                                    <p:animScale>
                                      <p:cBhvr>
                                        <p:cTn id="32" dur="166" decel="50000">
                                          <p:stCondLst>
                                            <p:cond delay="676"/>
                                          </p:stCondLst>
                                        </p:cTn>
                                        <p:tgtEl>
                                          <p:spTgt spid="7183"/>
                                        </p:tgtEl>
                                      </p:cBhvr>
                                      <p:to x="100000" y="100000"/>
                                    </p:animScale>
                                    <p:animScale>
                                      <p:cBhvr>
                                        <p:cTn id="33" dur="26">
                                          <p:stCondLst>
                                            <p:cond delay="1312"/>
                                          </p:stCondLst>
                                        </p:cTn>
                                        <p:tgtEl>
                                          <p:spTgt spid="7183"/>
                                        </p:tgtEl>
                                      </p:cBhvr>
                                      <p:to x="100000" y="80000"/>
                                    </p:animScale>
                                    <p:animScale>
                                      <p:cBhvr>
                                        <p:cTn id="34" dur="166" decel="50000">
                                          <p:stCondLst>
                                            <p:cond delay="1338"/>
                                          </p:stCondLst>
                                        </p:cTn>
                                        <p:tgtEl>
                                          <p:spTgt spid="7183"/>
                                        </p:tgtEl>
                                      </p:cBhvr>
                                      <p:to x="100000" y="100000"/>
                                    </p:animScale>
                                    <p:animScale>
                                      <p:cBhvr>
                                        <p:cTn id="35" dur="26">
                                          <p:stCondLst>
                                            <p:cond delay="1642"/>
                                          </p:stCondLst>
                                        </p:cTn>
                                        <p:tgtEl>
                                          <p:spTgt spid="7183"/>
                                        </p:tgtEl>
                                      </p:cBhvr>
                                      <p:to x="100000" y="90000"/>
                                    </p:animScale>
                                    <p:animScale>
                                      <p:cBhvr>
                                        <p:cTn id="36" dur="166" decel="50000">
                                          <p:stCondLst>
                                            <p:cond delay="1668"/>
                                          </p:stCondLst>
                                        </p:cTn>
                                        <p:tgtEl>
                                          <p:spTgt spid="7183"/>
                                        </p:tgtEl>
                                      </p:cBhvr>
                                      <p:to x="100000" y="100000"/>
                                    </p:animScale>
                                    <p:animScale>
                                      <p:cBhvr>
                                        <p:cTn id="37" dur="26">
                                          <p:stCondLst>
                                            <p:cond delay="1808"/>
                                          </p:stCondLst>
                                        </p:cTn>
                                        <p:tgtEl>
                                          <p:spTgt spid="7183"/>
                                        </p:tgtEl>
                                      </p:cBhvr>
                                      <p:to x="100000" y="95000"/>
                                    </p:animScale>
                                    <p:animScale>
                                      <p:cBhvr>
                                        <p:cTn id="38" dur="166" decel="50000">
                                          <p:stCondLst>
                                            <p:cond delay="1834"/>
                                          </p:stCondLst>
                                        </p:cTn>
                                        <p:tgtEl>
                                          <p:spTgt spid="7183"/>
                                        </p:tgtEl>
                                      </p:cBhvr>
                                      <p:to x="100000" y="100000"/>
                                    </p:animScale>
                                  </p:childTnLst>
                                </p:cTn>
                              </p:par>
                            </p:childTnLst>
                          </p:cTn>
                        </p:par>
                      </p:childTnLst>
                    </p:cTn>
                  </p:par>
                  <p:par>
                    <p:cTn id="39" fill="hold" nodeType="clickPar">
                      <p:stCondLst>
                        <p:cond delay="indefinite"/>
                      </p:stCondLst>
                      <p:childTnLst>
                        <p:par>
                          <p:cTn id="40" fill="hold" nodeType="withGroup">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7185"/>
                                        </p:tgtEl>
                                        <p:attrNameLst>
                                          <p:attrName>style.visibility</p:attrName>
                                        </p:attrNameLst>
                                      </p:cBhvr>
                                      <p:to>
                                        <p:strVal val="visible"/>
                                      </p:to>
                                    </p:set>
                                    <p:animEffect transition="in" filter="wipe(down)">
                                      <p:cBhvr>
                                        <p:cTn id="43" dur="580">
                                          <p:stCondLst>
                                            <p:cond delay="0"/>
                                          </p:stCondLst>
                                        </p:cTn>
                                        <p:tgtEl>
                                          <p:spTgt spid="7185"/>
                                        </p:tgtEl>
                                      </p:cBhvr>
                                    </p:animEffect>
                                    <p:anim calcmode="lin" valueType="num">
                                      <p:cBhvr>
                                        <p:cTn id="44" dur="1822" tmFilter="0,0; 0.14,0.36; 0.43,0.73; 0.71,0.91; 1.0,1.0">
                                          <p:stCondLst>
                                            <p:cond delay="0"/>
                                          </p:stCondLst>
                                        </p:cTn>
                                        <p:tgtEl>
                                          <p:spTgt spid="7185"/>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7185"/>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7185"/>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7185"/>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7185"/>
                                        </p:tgtEl>
                                        <p:attrNameLst>
                                          <p:attrName>ppt_y</p:attrName>
                                        </p:attrNameLst>
                                      </p:cBhvr>
                                      <p:tavLst>
                                        <p:tav tm="0" fmla="#ppt_y-sin(pi*$)/81">
                                          <p:val>
                                            <p:fltVal val="0"/>
                                          </p:val>
                                        </p:tav>
                                        <p:tav tm="100000">
                                          <p:val>
                                            <p:fltVal val="1"/>
                                          </p:val>
                                        </p:tav>
                                      </p:tavLst>
                                    </p:anim>
                                    <p:animScale>
                                      <p:cBhvr>
                                        <p:cTn id="49" dur="26">
                                          <p:stCondLst>
                                            <p:cond delay="650"/>
                                          </p:stCondLst>
                                        </p:cTn>
                                        <p:tgtEl>
                                          <p:spTgt spid="7185"/>
                                        </p:tgtEl>
                                      </p:cBhvr>
                                      <p:to x="100000" y="60000"/>
                                    </p:animScale>
                                    <p:animScale>
                                      <p:cBhvr>
                                        <p:cTn id="50" dur="166" decel="50000">
                                          <p:stCondLst>
                                            <p:cond delay="676"/>
                                          </p:stCondLst>
                                        </p:cTn>
                                        <p:tgtEl>
                                          <p:spTgt spid="7185"/>
                                        </p:tgtEl>
                                      </p:cBhvr>
                                      <p:to x="100000" y="100000"/>
                                    </p:animScale>
                                    <p:animScale>
                                      <p:cBhvr>
                                        <p:cTn id="51" dur="26">
                                          <p:stCondLst>
                                            <p:cond delay="1312"/>
                                          </p:stCondLst>
                                        </p:cTn>
                                        <p:tgtEl>
                                          <p:spTgt spid="7185"/>
                                        </p:tgtEl>
                                      </p:cBhvr>
                                      <p:to x="100000" y="80000"/>
                                    </p:animScale>
                                    <p:animScale>
                                      <p:cBhvr>
                                        <p:cTn id="52" dur="166" decel="50000">
                                          <p:stCondLst>
                                            <p:cond delay="1338"/>
                                          </p:stCondLst>
                                        </p:cTn>
                                        <p:tgtEl>
                                          <p:spTgt spid="7185"/>
                                        </p:tgtEl>
                                      </p:cBhvr>
                                      <p:to x="100000" y="100000"/>
                                    </p:animScale>
                                    <p:animScale>
                                      <p:cBhvr>
                                        <p:cTn id="53" dur="26">
                                          <p:stCondLst>
                                            <p:cond delay="1642"/>
                                          </p:stCondLst>
                                        </p:cTn>
                                        <p:tgtEl>
                                          <p:spTgt spid="7185"/>
                                        </p:tgtEl>
                                      </p:cBhvr>
                                      <p:to x="100000" y="90000"/>
                                    </p:animScale>
                                    <p:animScale>
                                      <p:cBhvr>
                                        <p:cTn id="54" dur="166" decel="50000">
                                          <p:stCondLst>
                                            <p:cond delay="1668"/>
                                          </p:stCondLst>
                                        </p:cTn>
                                        <p:tgtEl>
                                          <p:spTgt spid="7185"/>
                                        </p:tgtEl>
                                      </p:cBhvr>
                                      <p:to x="100000" y="100000"/>
                                    </p:animScale>
                                    <p:animScale>
                                      <p:cBhvr>
                                        <p:cTn id="55" dur="26">
                                          <p:stCondLst>
                                            <p:cond delay="1808"/>
                                          </p:stCondLst>
                                        </p:cTn>
                                        <p:tgtEl>
                                          <p:spTgt spid="7185"/>
                                        </p:tgtEl>
                                      </p:cBhvr>
                                      <p:to x="100000" y="95000"/>
                                    </p:animScale>
                                    <p:animScale>
                                      <p:cBhvr>
                                        <p:cTn id="56" dur="166" decel="50000">
                                          <p:stCondLst>
                                            <p:cond delay="1834"/>
                                          </p:stCondLst>
                                        </p:cTn>
                                        <p:tgtEl>
                                          <p:spTgt spid="7185"/>
                                        </p:tgtEl>
                                      </p:cBhvr>
                                      <p:to x="100000" y="100000"/>
                                    </p:animScale>
                                  </p:childTnLst>
                                </p:cTn>
                              </p:par>
                            </p:childTnLst>
                          </p:cTn>
                        </p:par>
                      </p:childTnLst>
                    </p:cTn>
                  </p:par>
                  <p:par>
                    <p:cTn id="57" fill="hold" nodeType="clickPar">
                      <p:stCondLst>
                        <p:cond delay="indefinite"/>
                      </p:stCondLst>
                      <p:childTnLst>
                        <p:par>
                          <p:cTn id="58" fill="hold" nodeType="withGroup">
                            <p:stCondLst>
                              <p:cond delay="0"/>
                            </p:stCondLst>
                            <p:childTnLst>
                              <p:par>
                                <p:cTn id="59" presetID="26" presetClass="entr" presetSubtype="0" fill="hold" grpId="0" nodeType="clickEffect">
                                  <p:stCondLst>
                                    <p:cond delay="0"/>
                                  </p:stCondLst>
                                  <p:childTnLst>
                                    <p:set>
                                      <p:cBhvr>
                                        <p:cTn id="60" dur="1" fill="hold">
                                          <p:stCondLst>
                                            <p:cond delay="0"/>
                                          </p:stCondLst>
                                        </p:cTn>
                                        <p:tgtEl>
                                          <p:spTgt spid="7186"/>
                                        </p:tgtEl>
                                        <p:attrNameLst>
                                          <p:attrName>style.visibility</p:attrName>
                                        </p:attrNameLst>
                                      </p:cBhvr>
                                      <p:to>
                                        <p:strVal val="visible"/>
                                      </p:to>
                                    </p:set>
                                    <p:animEffect transition="in" filter="wipe(down)">
                                      <p:cBhvr>
                                        <p:cTn id="61" dur="580">
                                          <p:stCondLst>
                                            <p:cond delay="0"/>
                                          </p:stCondLst>
                                        </p:cTn>
                                        <p:tgtEl>
                                          <p:spTgt spid="7186"/>
                                        </p:tgtEl>
                                      </p:cBhvr>
                                    </p:animEffect>
                                    <p:anim calcmode="lin" valueType="num">
                                      <p:cBhvr>
                                        <p:cTn id="62" dur="1822" tmFilter="0,0; 0.14,0.36; 0.43,0.73; 0.71,0.91; 1.0,1.0">
                                          <p:stCondLst>
                                            <p:cond delay="0"/>
                                          </p:stCondLst>
                                        </p:cTn>
                                        <p:tgtEl>
                                          <p:spTgt spid="7186"/>
                                        </p:tgtEl>
                                        <p:attrNameLst>
                                          <p:attrName>ppt_x</p:attrName>
                                        </p:attrNameLst>
                                      </p:cBhvr>
                                      <p:tavLst>
                                        <p:tav tm="0">
                                          <p:val>
                                            <p:strVal val="#ppt_x-0.25"/>
                                          </p:val>
                                        </p:tav>
                                        <p:tav tm="100000">
                                          <p:val>
                                            <p:strVal val="#ppt_x"/>
                                          </p:val>
                                        </p:tav>
                                      </p:tavLst>
                                    </p:anim>
                                    <p:anim calcmode="lin" valueType="num">
                                      <p:cBhvr>
                                        <p:cTn id="63" dur="664" tmFilter="0.0,0.0; 0.25,0.07; 0.50,0.2; 0.75,0.467; 1.0,1.0">
                                          <p:stCondLst>
                                            <p:cond delay="0"/>
                                          </p:stCondLst>
                                        </p:cTn>
                                        <p:tgtEl>
                                          <p:spTgt spid="7186"/>
                                        </p:tgtEl>
                                        <p:attrNameLst>
                                          <p:attrName>ppt_y</p:attrName>
                                        </p:attrNameLst>
                                      </p:cBhvr>
                                      <p:tavLst>
                                        <p:tav tm="0" fmla="#ppt_y-sin(pi*$)/3">
                                          <p:val>
                                            <p:fltVal val="0.5"/>
                                          </p:val>
                                        </p:tav>
                                        <p:tav tm="100000">
                                          <p:val>
                                            <p:fltVal val="1"/>
                                          </p:val>
                                        </p:tav>
                                      </p:tavLst>
                                    </p:anim>
                                    <p:anim calcmode="lin" valueType="num">
                                      <p:cBhvr>
                                        <p:cTn id="64" dur="664" tmFilter="0, 0; 0.125,0.2665; 0.25,0.4; 0.375,0.465; 0.5,0.5;  0.625,0.535; 0.75,0.6; 0.875,0.7335; 1,1">
                                          <p:stCondLst>
                                            <p:cond delay="664"/>
                                          </p:stCondLst>
                                        </p:cTn>
                                        <p:tgtEl>
                                          <p:spTgt spid="7186"/>
                                        </p:tgtEl>
                                        <p:attrNameLst>
                                          <p:attrName>ppt_y</p:attrName>
                                        </p:attrNameLst>
                                      </p:cBhvr>
                                      <p:tavLst>
                                        <p:tav tm="0" fmla="#ppt_y-sin(pi*$)/9">
                                          <p:val>
                                            <p:fltVal val="0"/>
                                          </p:val>
                                        </p:tav>
                                        <p:tav tm="100000">
                                          <p:val>
                                            <p:fltVal val="1"/>
                                          </p:val>
                                        </p:tav>
                                      </p:tavLst>
                                    </p:anim>
                                    <p:anim calcmode="lin" valueType="num">
                                      <p:cBhvr>
                                        <p:cTn id="65" dur="332" tmFilter="0, 0; 0.125,0.2665; 0.25,0.4; 0.375,0.465; 0.5,0.5;  0.625,0.535; 0.75,0.6; 0.875,0.7335; 1,1">
                                          <p:stCondLst>
                                            <p:cond delay="1324"/>
                                          </p:stCondLst>
                                        </p:cTn>
                                        <p:tgtEl>
                                          <p:spTgt spid="7186"/>
                                        </p:tgtEl>
                                        <p:attrNameLst>
                                          <p:attrName>ppt_y</p:attrName>
                                        </p:attrNameLst>
                                      </p:cBhvr>
                                      <p:tavLst>
                                        <p:tav tm="0" fmla="#ppt_y-sin(pi*$)/27">
                                          <p:val>
                                            <p:fltVal val="0"/>
                                          </p:val>
                                        </p:tav>
                                        <p:tav tm="100000">
                                          <p:val>
                                            <p:fltVal val="1"/>
                                          </p:val>
                                        </p:tav>
                                      </p:tavLst>
                                    </p:anim>
                                    <p:anim calcmode="lin" valueType="num">
                                      <p:cBhvr>
                                        <p:cTn id="66" dur="164" tmFilter="0, 0; 0.125,0.2665; 0.25,0.4; 0.375,0.465; 0.5,0.5;  0.625,0.535; 0.75,0.6; 0.875,0.7335; 1,1">
                                          <p:stCondLst>
                                            <p:cond delay="1656"/>
                                          </p:stCondLst>
                                        </p:cTn>
                                        <p:tgtEl>
                                          <p:spTgt spid="7186"/>
                                        </p:tgtEl>
                                        <p:attrNameLst>
                                          <p:attrName>ppt_y</p:attrName>
                                        </p:attrNameLst>
                                      </p:cBhvr>
                                      <p:tavLst>
                                        <p:tav tm="0" fmla="#ppt_y-sin(pi*$)/81">
                                          <p:val>
                                            <p:fltVal val="0"/>
                                          </p:val>
                                        </p:tav>
                                        <p:tav tm="100000">
                                          <p:val>
                                            <p:fltVal val="1"/>
                                          </p:val>
                                        </p:tav>
                                      </p:tavLst>
                                    </p:anim>
                                    <p:animScale>
                                      <p:cBhvr>
                                        <p:cTn id="67" dur="26">
                                          <p:stCondLst>
                                            <p:cond delay="650"/>
                                          </p:stCondLst>
                                        </p:cTn>
                                        <p:tgtEl>
                                          <p:spTgt spid="7186"/>
                                        </p:tgtEl>
                                      </p:cBhvr>
                                      <p:to x="100000" y="60000"/>
                                    </p:animScale>
                                    <p:animScale>
                                      <p:cBhvr>
                                        <p:cTn id="68" dur="166" decel="50000">
                                          <p:stCondLst>
                                            <p:cond delay="676"/>
                                          </p:stCondLst>
                                        </p:cTn>
                                        <p:tgtEl>
                                          <p:spTgt spid="7186"/>
                                        </p:tgtEl>
                                      </p:cBhvr>
                                      <p:to x="100000" y="100000"/>
                                    </p:animScale>
                                    <p:animScale>
                                      <p:cBhvr>
                                        <p:cTn id="69" dur="26">
                                          <p:stCondLst>
                                            <p:cond delay="1312"/>
                                          </p:stCondLst>
                                        </p:cTn>
                                        <p:tgtEl>
                                          <p:spTgt spid="7186"/>
                                        </p:tgtEl>
                                      </p:cBhvr>
                                      <p:to x="100000" y="80000"/>
                                    </p:animScale>
                                    <p:animScale>
                                      <p:cBhvr>
                                        <p:cTn id="70" dur="166" decel="50000">
                                          <p:stCondLst>
                                            <p:cond delay="1338"/>
                                          </p:stCondLst>
                                        </p:cTn>
                                        <p:tgtEl>
                                          <p:spTgt spid="7186"/>
                                        </p:tgtEl>
                                      </p:cBhvr>
                                      <p:to x="100000" y="100000"/>
                                    </p:animScale>
                                    <p:animScale>
                                      <p:cBhvr>
                                        <p:cTn id="71" dur="26">
                                          <p:stCondLst>
                                            <p:cond delay="1642"/>
                                          </p:stCondLst>
                                        </p:cTn>
                                        <p:tgtEl>
                                          <p:spTgt spid="7186"/>
                                        </p:tgtEl>
                                      </p:cBhvr>
                                      <p:to x="100000" y="90000"/>
                                    </p:animScale>
                                    <p:animScale>
                                      <p:cBhvr>
                                        <p:cTn id="72" dur="166" decel="50000">
                                          <p:stCondLst>
                                            <p:cond delay="1668"/>
                                          </p:stCondLst>
                                        </p:cTn>
                                        <p:tgtEl>
                                          <p:spTgt spid="7186"/>
                                        </p:tgtEl>
                                      </p:cBhvr>
                                      <p:to x="100000" y="100000"/>
                                    </p:animScale>
                                    <p:animScale>
                                      <p:cBhvr>
                                        <p:cTn id="73" dur="26">
                                          <p:stCondLst>
                                            <p:cond delay="1808"/>
                                          </p:stCondLst>
                                        </p:cTn>
                                        <p:tgtEl>
                                          <p:spTgt spid="7186"/>
                                        </p:tgtEl>
                                      </p:cBhvr>
                                      <p:to x="100000" y="95000"/>
                                    </p:animScale>
                                    <p:animScale>
                                      <p:cBhvr>
                                        <p:cTn id="74" dur="166" decel="50000">
                                          <p:stCondLst>
                                            <p:cond delay="1834"/>
                                          </p:stCondLst>
                                        </p:cTn>
                                        <p:tgtEl>
                                          <p:spTgt spid="7186"/>
                                        </p:tgtEl>
                                      </p:cBhvr>
                                      <p:to x="100000" y="100000"/>
                                    </p:animScale>
                                  </p:childTnLst>
                                </p:cTn>
                              </p:par>
                            </p:childTnLst>
                          </p:cTn>
                        </p:par>
                      </p:childTnLst>
                    </p:cTn>
                  </p:par>
                  <p:par>
                    <p:cTn id="75" fill="hold" nodeType="clickPar">
                      <p:stCondLst>
                        <p:cond delay="indefinite"/>
                      </p:stCondLst>
                      <p:childTnLst>
                        <p:par>
                          <p:cTn id="76" fill="hold" nodeType="withGroup">
                            <p:stCondLst>
                              <p:cond delay="0"/>
                            </p:stCondLst>
                            <p:childTnLst>
                              <p:par>
                                <p:cTn id="77" presetID="26" presetClass="entr" presetSubtype="0" fill="hold" grpId="0" nodeType="clickEffect">
                                  <p:stCondLst>
                                    <p:cond delay="0"/>
                                  </p:stCondLst>
                                  <p:childTnLst>
                                    <p:set>
                                      <p:cBhvr>
                                        <p:cTn id="78" dur="1" fill="hold">
                                          <p:stCondLst>
                                            <p:cond delay="0"/>
                                          </p:stCondLst>
                                        </p:cTn>
                                        <p:tgtEl>
                                          <p:spTgt spid="7187"/>
                                        </p:tgtEl>
                                        <p:attrNameLst>
                                          <p:attrName>style.visibility</p:attrName>
                                        </p:attrNameLst>
                                      </p:cBhvr>
                                      <p:to>
                                        <p:strVal val="visible"/>
                                      </p:to>
                                    </p:set>
                                    <p:animEffect transition="in" filter="wipe(down)">
                                      <p:cBhvr>
                                        <p:cTn id="79" dur="580">
                                          <p:stCondLst>
                                            <p:cond delay="0"/>
                                          </p:stCondLst>
                                        </p:cTn>
                                        <p:tgtEl>
                                          <p:spTgt spid="7187"/>
                                        </p:tgtEl>
                                      </p:cBhvr>
                                    </p:animEffect>
                                    <p:anim calcmode="lin" valueType="num">
                                      <p:cBhvr>
                                        <p:cTn id="80" dur="1822" tmFilter="0,0; 0.14,0.36; 0.43,0.73; 0.71,0.91; 1.0,1.0">
                                          <p:stCondLst>
                                            <p:cond delay="0"/>
                                          </p:stCondLst>
                                        </p:cTn>
                                        <p:tgtEl>
                                          <p:spTgt spid="7187"/>
                                        </p:tgtEl>
                                        <p:attrNameLst>
                                          <p:attrName>ppt_x</p:attrName>
                                        </p:attrNameLst>
                                      </p:cBhvr>
                                      <p:tavLst>
                                        <p:tav tm="0">
                                          <p:val>
                                            <p:strVal val="#ppt_x-0.25"/>
                                          </p:val>
                                        </p:tav>
                                        <p:tav tm="100000">
                                          <p:val>
                                            <p:strVal val="#ppt_x"/>
                                          </p:val>
                                        </p:tav>
                                      </p:tavLst>
                                    </p:anim>
                                    <p:anim calcmode="lin" valueType="num">
                                      <p:cBhvr>
                                        <p:cTn id="81" dur="664" tmFilter="0.0,0.0; 0.25,0.07; 0.50,0.2; 0.75,0.467; 1.0,1.0">
                                          <p:stCondLst>
                                            <p:cond delay="0"/>
                                          </p:stCondLst>
                                        </p:cTn>
                                        <p:tgtEl>
                                          <p:spTgt spid="7187"/>
                                        </p:tgtEl>
                                        <p:attrNameLst>
                                          <p:attrName>ppt_y</p:attrName>
                                        </p:attrNameLst>
                                      </p:cBhvr>
                                      <p:tavLst>
                                        <p:tav tm="0" fmla="#ppt_y-sin(pi*$)/3">
                                          <p:val>
                                            <p:fltVal val="0.5"/>
                                          </p:val>
                                        </p:tav>
                                        <p:tav tm="100000">
                                          <p:val>
                                            <p:fltVal val="1"/>
                                          </p:val>
                                        </p:tav>
                                      </p:tavLst>
                                    </p:anim>
                                    <p:anim calcmode="lin" valueType="num">
                                      <p:cBhvr>
                                        <p:cTn id="82" dur="664" tmFilter="0, 0; 0.125,0.2665; 0.25,0.4; 0.375,0.465; 0.5,0.5;  0.625,0.535; 0.75,0.6; 0.875,0.7335; 1,1">
                                          <p:stCondLst>
                                            <p:cond delay="664"/>
                                          </p:stCondLst>
                                        </p:cTn>
                                        <p:tgtEl>
                                          <p:spTgt spid="7187"/>
                                        </p:tgtEl>
                                        <p:attrNameLst>
                                          <p:attrName>ppt_y</p:attrName>
                                        </p:attrNameLst>
                                      </p:cBhvr>
                                      <p:tavLst>
                                        <p:tav tm="0" fmla="#ppt_y-sin(pi*$)/9">
                                          <p:val>
                                            <p:fltVal val="0"/>
                                          </p:val>
                                        </p:tav>
                                        <p:tav tm="100000">
                                          <p:val>
                                            <p:fltVal val="1"/>
                                          </p:val>
                                        </p:tav>
                                      </p:tavLst>
                                    </p:anim>
                                    <p:anim calcmode="lin" valueType="num">
                                      <p:cBhvr>
                                        <p:cTn id="83" dur="332" tmFilter="0, 0; 0.125,0.2665; 0.25,0.4; 0.375,0.465; 0.5,0.5;  0.625,0.535; 0.75,0.6; 0.875,0.7335; 1,1">
                                          <p:stCondLst>
                                            <p:cond delay="1324"/>
                                          </p:stCondLst>
                                        </p:cTn>
                                        <p:tgtEl>
                                          <p:spTgt spid="7187"/>
                                        </p:tgtEl>
                                        <p:attrNameLst>
                                          <p:attrName>ppt_y</p:attrName>
                                        </p:attrNameLst>
                                      </p:cBhvr>
                                      <p:tavLst>
                                        <p:tav tm="0" fmla="#ppt_y-sin(pi*$)/27">
                                          <p:val>
                                            <p:fltVal val="0"/>
                                          </p:val>
                                        </p:tav>
                                        <p:tav tm="100000">
                                          <p:val>
                                            <p:fltVal val="1"/>
                                          </p:val>
                                        </p:tav>
                                      </p:tavLst>
                                    </p:anim>
                                    <p:anim calcmode="lin" valueType="num">
                                      <p:cBhvr>
                                        <p:cTn id="84" dur="164" tmFilter="0, 0; 0.125,0.2665; 0.25,0.4; 0.375,0.465; 0.5,0.5;  0.625,0.535; 0.75,0.6; 0.875,0.7335; 1,1">
                                          <p:stCondLst>
                                            <p:cond delay="1656"/>
                                          </p:stCondLst>
                                        </p:cTn>
                                        <p:tgtEl>
                                          <p:spTgt spid="7187"/>
                                        </p:tgtEl>
                                        <p:attrNameLst>
                                          <p:attrName>ppt_y</p:attrName>
                                        </p:attrNameLst>
                                      </p:cBhvr>
                                      <p:tavLst>
                                        <p:tav tm="0" fmla="#ppt_y-sin(pi*$)/81">
                                          <p:val>
                                            <p:fltVal val="0"/>
                                          </p:val>
                                        </p:tav>
                                        <p:tav tm="100000">
                                          <p:val>
                                            <p:fltVal val="1"/>
                                          </p:val>
                                        </p:tav>
                                      </p:tavLst>
                                    </p:anim>
                                    <p:animScale>
                                      <p:cBhvr>
                                        <p:cTn id="85" dur="26">
                                          <p:stCondLst>
                                            <p:cond delay="650"/>
                                          </p:stCondLst>
                                        </p:cTn>
                                        <p:tgtEl>
                                          <p:spTgt spid="7187"/>
                                        </p:tgtEl>
                                      </p:cBhvr>
                                      <p:to x="100000" y="60000"/>
                                    </p:animScale>
                                    <p:animScale>
                                      <p:cBhvr>
                                        <p:cTn id="86" dur="166" decel="50000">
                                          <p:stCondLst>
                                            <p:cond delay="676"/>
                                          </p:stCondLst>
                                        </p:cTn>
                                        <p:tgtEl>
                                          <p:spTgt spid="7187"/>
                                        </p:tgtEl>
                                      </p:cBhvr>
                                      <p:to x="100000" y="100000"/>
                                    </p:animScale>
                                    <p:animScale>
                                      <p:cBhvr>
                                        <p:cTn id="87" dur="26">
                                          <p:stCondLst>
                                            <p:cond delay="1312"/>
                                          </p:stCondLst>
                                        </p:cTn>
                                        <p:tgtEl>
                                          <p:spTgt spid="7187"/>
                                        </p:tgtEl>
                                      </p:cBhvr>
                                      <p:to x="100000" y="80000"/>
                                    </p:animScale>
                                    <p:animScale>
                                      <p:cBhvr>
                                        <p:cTn id="88" dur="166" decel="50000">
                                          <p:stCondLst>
                                            <p:cond delay="1338"/>
                                          </p:stCondLst>
                                        </p:cTn>
                                        <p:tgtEl>
                                          <p:spTgt spid="7187"/>
                                        </p:tgtEl>
                                      </p:cBhvr>
                                      <p:to x="100000" y="100000"/>
                                    </p:animScale>
                                    <p:animScale>
                                      <p:cBhvr>
                                        <p:cTn id="89" dur="26">
                                          <p:stCondLst>
                                            <p:cond delay="1642"/>
                                          </p:stCondLst>
                                        </p:cTn>
                                        <p:tgtEl>
                                          <p:spTgt spid="7187"/>
                                        </p:tgtEl>
                                      </p:cBhvr>
                                      <p:to x="100000" y="90000"/>
                                    </p:animScale>
                                    <p:animScale>
                                      <p:cBhvr>
                                        <p:cTn id="90" dur="166" decel="50000">
                                          <p:stCondLst>
                                            <p:cond delay="1668"/>
                                          </p:stCondLst>
                                        </p:cTn>
                                        <p:tgtEl>
                                          <p:spTgt spid="7187"/>
                                        </p:tgtEl>
                                      </p:cBhvr>
                                      <p:to x="100000" y="100000"/>
                                    </p:animScale>
                                    <p:animScale>
                                      <p:cBhvr>
                                        <p:cTn id="91" dur="26">
                                          <p:stCondLst>
                                            <p:cond delay="1808"/>
                                          </p:stCondLst>
                                        </p:cTn>
                                        <p:tgtEl>
                                          <p:spTgt spid="7187"/>
                                        </p:tgtEl>
                                      </p:cBhvr>
                                      <p:to x="100000" y="95000"/>
                                    </p:animScale>
                                    <p:animScale>
                                      <p:cBhvr>
                                        <p:cTn id="92" dur="166" decel="50000">
                                          <p:stCondLst>
                                            <p:cond delay="1834"/>
                                          </p:stCondLst>
                                        </p:cTn>
                                        <p:tgtEl>
                                          <p:spTgt spid="7187"/>
                                        </p:tgtEl>
                                      </p:cBhvr>
                                      <p:to x="100000" y="100000"/>
                                    </p:animScale>
                                  </p:childTnLst>
                                </p:cTn>
                              </p:par>
                            </p:childTnLst>
                          </p:cTn>
                        </p:par>
                      </p:childTnLst>
                    </p:cTn>
                  </p:par>
                  <p:par>
                    <p:cTn id="93" fill="hold" nodeType="clickPar">
                      <p:stCondLst>
                        <p:cond delay="indefinite"/>
                      </p:stCondLst>
                      <p:childTnLst>
                        <p:par>
                          <p:cTn id="94" fill="hold" nodeType="withGroup">
                            <p:stCondLst>
                              <p:cond delay="0"/>
                            </p:stCondLst>
                            <p:childTnLst>
                              <p:par>
                                <p:cTn id="95" presetID="26" presetClass="entr" presetSubtype="0" fill="hold" grpId="0" nodeType="clickEffect">
                                  <p:stCondLst>
                                    <p:cond delay="0"/>
                                  </p:stCondLst>
                                  <p:childTnLst>
                                    <p:set>
                                      <p:cBhvr>
                                        <p:cTn id="96" dur="1" fill="hold">
                                          <p:stCondLst>
                                            <p:cond delay="0"/>
                                          </p:stCondLst>
                                        </p:cTn>
                                        <p:tgtEl>
                                          <p:spTgt spid="7188"/>
                                        </p:tgtEl>
                                        <p:attrNameLst>
                                          <p:attrName>style.visibility</p:attrName>
                                        </p:attrNameLst>
                                      </p:cBhvr>
                                      <p:to>
                                        <p:strVal val="visible"/>
                                      </p:to>
                                    </p:set>
                                    <p:animEffect transition="in" filter="wipe(down)">
                                      <p:cBhvr>
                                        <p:cTn id="97" dur="580">
                                          <p:stCondLst>
                                            <p:cond delay="0"/>
                                          </p:stCondLst>
                                        </p:cTn>
                                        <p:tgtEl>
                                          <p:spTgt spid="7188"/>
                                        </p:tgtEl>
                                      </p:cBhvr>
                                    </p:animEffect>
                                    <p:anim calcmode="lin" valueType="num">
                                      <p:cBhvr>
                                        <p:cTn id="98" dur="1822" tmFilter="0,0; 0.14,0.36; 0.43,0.73; 0.71,0.91; 1.0,1.0">
                                          <p:stCondLst>
                                            <p:cond delay="0"/>
                                          </p:stCondLst>
                                        </p:cTn>
                                        <p:tgtEl>
                                          <p:spTgt spid="7188"/>
                                        </p:tgtEl>
                                        <p:attrNameLst>
                                          <p:attrName>ppt_x</p:attrName>
                                        </p:attrNameLst>
                                      </p:cBhvr>
                                      <p:tavLst>
                                        <p:tav tm="0">
                                          <p:val>
                                            <p:strVal val="#ppt_x-0.25"/>
                                          </p:val>
                                        </p:tav>
                                        <p:tav tm="100000">
                                          <p:val>
                                            <p:strVal val="#ppt_x"/>
                                          </p:val>
                                        </p:tav>
                                      </p:tavLst>
                                    </p:anim>
                                    <p:anim calcmode="lin" valueType="num">
                                      <p:cBhvr>
                                        <p:cTn id="99" dur="664" tmFilter="0.0,0.0; 0.25,0.07; 0.50,0.2; 0.75,0.467; 1.0,1.0">
                                          <p:stCondLst>
                                            <p:cond delay="0"/>
                                          </p:stCondLst>
                                        </p:cTn>
                                        <p:tgtEl>
                                          <p:spTgt spid="7188"/>
                                        </p:tgtEl>
                                        <p:attrNameLst>
                                          <p:attrName>ppt_y</p:attrName>
                                        </p:attrNameLst>
                                      </p:cBhvr>
                                      <p:tavLst>
                                        <p:tav tm="0" fmla="#ppt_y-sin(pi*$)/3">
                                          <p:val>
                                            <p:fltVal val="0.5"/>
                                          </p:val>
                                        </p:tav>
                                        <p:tav tm="100000">
                                          <p:val>
                                            <p:fltVal val="1"/>
                                          </p:val>
                                        </p:tav>
                                      </p:tavLst>
                                    </p:anim>
                                    <p:anim calcmode="lin" valueType="num">
                                      <p:cBhvr>
                                        <p:cTn id="100" dur="664" tmFilter="0, 0; 0.125,0.2665; 0.25,0.4; 0.375,0.465; 0.5,0.5;  0.625,0.535; 0.75,0.6; 0.875,0.7335; 1,1">
                                          <p:stCondLst>
                                            <p:cond delay="664"/>
                                          </p:stCondLst>
                                        </p:cTn>
                                        <p:tgtEl>
                                          <p:spTgt spid="7188"/>
                                        </p:tgtEl>
                                        <p:attrNameLst>
                                          <p:attrName>ppt_y</p:attrName>
                                        </p:attrNameLst>
                                      </p:cBhvr>
                                      <p:tavLst>
                                        <p:tav tm="0" fmla="#ppt_y-sin(pi*$)/9">
                                          <p:val>
                                            <p:fltVal val="0"/>
                                          </p:val>
                                        </p:tav>
                                        <p:tav tm="100000">
                                          <p:val>
                                            <p:fltVal val="1"/>
                                          </p:val>
                                        </p:tav>
                                      </p:tavLst>
                                    </p:anim>
                                    <p:anim calcmode="lin" valueType="num">
                                      <p:cBhvr>
                                        <p:cTn id="101" dur="332" tmFilter="0, 0; 0.125,0.2665; 0.25,0.4; 0.375,0.465; 0.5,0.5;  0.625,0.535; 0.75,0.6; 0.875,0.7335; 1,1">
                                          <p:stCondLst>
                                            <p:cond delay="1324"/>
                                          </p:stCondLst>
                                        </p:cTn>
                                        <p:tgtEl>
                                          <p:spTgt spid="7188"/>
                                        </p:tgtEl>
                                        <p:attrNameLst>
                                          <p:attrName>ppt_y</p:attrName>
                                        </p:attrNameLst>
                                      </p:cBhvr>
                                      <p:tavLst>
                                        <p:tav tm="0" fmla="#ppt_y-sin(pi*$)/27">
                                          <p:val>
                                            <p:fltVal val="0"/>
                                          </p:val>
                                        </p:tav>
                                        <p:tav tm="100000">
                                          <p:val>
                                            <p:fltVal val="1"/>
                                          </p:val>
                                        </p:tav>
                                      </p:tavLst>
                                    </p:anim>
                                    <p:anim calcmode="lin" valueType="num">
                                      <p:cBhvr>
                                        <p:cTn id="102" dur="164" tmFilter="0, 0; 0.125,0.2665; 0.25,0.4; 0.375,0.465; 0.5,0.5;  0.625,0.535; 0.75,0.6; 0.875,0.7335; 1,1">
                                          <p:stCondLst>
                                            <p:cond delay="1656"/>
                                          </p:stCondLst>
                                        </p:cTn>
                                        <p:tgtEl>
                                          <p:spTgt spid="7188"/>
                                        </p:tgtEl>
                                        <p:attrNameLst>
                                          <p:attrName>ppt_y</p:attrName>
                                        </p:attrNameLst>
                                      </p:cBhvr>
                                      <p:tavLst>
                                        <p:tav tm="0" fmla="#ppt_y-sin(pi*$)/81">
                                          <p:val>
                                            <p:fltVal val="0"/>
                                          </p:val>
                                        </p:tav>
                                        <p:tav tm="100000">
                                          <p:val>
                                            <p:fltVal val="1"/>
                                          </p:val>
                                        </p:tav>
                                      </p:tavLst>
                                    </p:anim>
                                    <p:animScale>
                                      <p:cBhvr>
                                        <p:cTn id="103" dur="26">
                                          <p:stCondLst>
                                            <p:cond delay="650"/>
                                          </p:stCondLst>
                                        </p:cTn>
                                        <p:tgtEl>
                                          <p:spTgt spid="7188"/>
                                        </p:tgtEl>
                                      </p:cBhvr>
                                      <p:to x="100000" y="60000"/>
                                    </p:animScale>
                                    <p:animScale>
                                      <p:cBhvr>
                                        <p:cTn id="104" dur="166" decel="50000">
                                          <p:stCondLst>
                                            <p:cond delay="676"/>
                                          </p:stCondLst>
                                        </p:cTn>
                                        <p:tgtEl>
                                          <p:spTgt spid="7188"/>
                                        </p:tgtEl>
                                      </p:cBhvr>
                                      <p:to x="100000" y="100000"/>
                                    </p:animScale>
                                    <p:animScale>
                                      <p:cBhvr>
                                        <p:cTn id="105" dur="26">
                                          <p:stCondLst>
                                            <p:cond delay="1312"/>
                                          </p:stCondLst>
                                        </p:cTn>
                                        <p:tgtEl>
                                          <p:spTgt spid="7188"/>
                                        </p:tgtEl>
                                      </p:cBhvr>
                                      <p:to x="100000" y="80000"/>
                                    </p:animScale>
                                    <p:animScale>
                                      <p:cBhvr>
                                        <p:cTn id="106" dur="166" decel="50000">
                                          <p:stCondLst>
                                            <p:cond delay="1338"/>
                                          </p:stCondLst>
                                        </p:cTn>
                                        <p:tgtEl>
                                          <p:spTgt spid="7188"/>
                                        </p:tgtEl>
                                      </p:cBhvr>
                                      <p:to x="100000" y="100000"/>
                                    </p:animScale>
                                    <p:animScale>
                                      <p:cBhvr>
                                        <p:cTn id="107" dur="26">
                                          <p:stCondLst>
                                            <p:cond delay="1642"/>
                                          </p:stCondLst>
                                        </p:cTn>
                                        <p:tgtEl>
                                          <p:spTgt spid="7188"/>
                                        </p:tgtEl>
                                      </p:cBhvr>
                                      <p:to x="100000" y="90000"/>
                                    </p:animScale>
                                    <p:animScale>
                                      <p:cBhvr>
                                        <p:cTn id="108" dur="166" decel="50000">
                                          <p:stCondLst>
                                            <p:cond delay="1668"/>
                                          </p:stCondLst>
                                        </p:cTn>
                                        <p:tgtEl>
                                          <p:spTgt spid="7188"/>
                                        </p:tgtEl>
                                      </p:cBhvr>
                                      <p:to x="100000" y="100000"/>
                                    </p:animScale>
                                    <p:animScale>
                                      <p:cBhvr>
                                        <p:cTn id="109" dur="26">
                                          <p:stCondLst>
                                            <p:cond delay="1808"/>
                                          </p:stCondLst>
                                        </p:cTn>
                                        <p:tgtEl>
                                          <p:spTgt spid="7188"/>
                                        </p:tgtEl>
                                      </p:cBhvr>
                                      <p:to x="100000" y="95000"/>
                                    </p:animScale>
                                    <p:animScale>
                                      <p:cBhvr>
                                        <p:cTn id="110" dur="166" decel="50000">
                                          <p:stCondLst>
                                            <p:cond delay="1834"/>
                                          </p:stCondLst>
                                        </p:cTn>
                                        <p:tgtEl>
                                          <p:spTgt spid="7188"/>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6" grpId="0"/>
      <p:bldP spid="7183" grpId="0"/>
      <p:bldP spid="7185" grpId="0"/>
      <p:bldP spid="7186" grpId="0"/>
      <p:bldP spid="7187" grpId="0"/>
      <p:bldP spid="7188"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1" name="Oval 5">
            <a:extLst>
              <a:ext uri="{FF2B5EF4-FFF2-40B4-BE49-F238E27FC236}">
                <a16:creationId xmlns:a16="http://schemas.microsoft.com/office/drawing/2014/main" id="{63A65E4B-EC25-481F-B4BF-C97A2A96D8DA}"/>
              </a:ext>
            </a:extLst>
          </p:cNvPr>
          <p:cNvSpPr>
            <a:spLocks noChangeArrowheads="1"/>
          </p:cNvSpPr>
          <p:nvPr/>
        </p:nvSpPr>
        <p:spPr bwMode="auto">
          <a:xfrm>
            <a:off x="4367213" y="2420938"/>
            <a:ext cx="3313112" cy="1873250"/>
          </a:xfrm>
          <a:prstGeom prst="ellipse">
            <a:avLst/>
          </a:prstGeom>
          <a:solidFill>
            <a:schemeClr val="accent1"/>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GB" altLang="en-US" sz="3600" dirty="0">
                <a:latin typeface="Comic Sans MS" panose="030F0702030302020204" pitchFamily="66" charset="0"/>
              </a:rPr>
              <a:t>Main Body</a:t>
            </a:r>
            <a:endParaRPr lang="en-US" altLang="en-US" sz="3600" dirty="0">
              <a:latin typeface="Comic Sans MS" panose="030F0702030302020204" pitchFamily="66" charset="0"/>
            </a:endParaRPr>
          </a:p>
        </p:txBody>
      </p:sp>
      <p:sp>
        <p:nvSpPr>
          <p:cNvPr id="9222" name="Oval 6">
            <a:extLst>
              <a:ext uri="{FF2B5EF4-FFF2-40B4-BE49-F238E27FC236}">
                <a16:creationId xmlns:a16="http://schemas.microsoft.com/office/drawing/2014/main" id="{E4198E1A-BB53-4217-BEB5-D20D4FA9F94D}"/>
              </a:ext>
            </a:extLst>
          </p:cNvPr>
          <p:cNvSpPr>
            <a:spLocks noChangeArrowheads="1"/>
          </p:cNvSpPr>
          <p:nvPr/>
        </p:nvSpPr>
        <p:spPr bwMode="auto">
          <a:xfrm>
            <a:off x="2135188" y="1268413"/>
            <a:ext cx="2520950" cy="1727200"/>
          </a:xfrm>
          <a:prstGeom prst="ellipse">
            <a:avLst/>
          </a:prstGeom>
          <a:solidFill>
            <a:srgbClr val="FFFF99"/>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GB" altLang="en-US" dirty="0">
                <a:latin typeface="Comic Sans MS" panose="030F0702030302020204" pitchFamily="66" charset="0"/>
              </a:rPr>
              <a:t>Write in paragraphs</a:t>
            </a:r>
            <a:endParaRPr lang="en-US" altLang="en-US" dirty="0">
              <a:latin typeface="Comic Sans MS" panose="030F0702030302020204" pitchFamily="66" charset="0"/>
            </a:endParaRPr>
          </a:p>
        </p:txBody>
      </p:sp>
      <p:sp>
        <p:nvSpPr>
          <p:cNvPr id="9223" name="Oval 7">
            <a:extLst>
              <a:ext uri="{FF2B5EF4-FFF2-40B4-BE49-F238E27FC236}">
                <a16:creationId xmlns:a16="http://schemas.microsoft.com/office/drawing/2014/main" id="{FDCD7160-6F7C-427E-B878-E82E09AA426A}"/>
              </a:ext>
            </a:extLst>
          </p:cNvPr>
          <p:cNvSpPr>
            <a:spLocks noChangeArrowheads="1"/>
          </p:cNvSpPr>
          <p:nvPr/>
        </p:nvSpPr>
        <p:spPr bwMode="auto">
          <a:xfrm>
            <a:off x="7464426" y="1196975"/>
            <a:ext cx="2519363" cy="1727200"/>
          </a:xfrm>
          <a:prstGeom prst="ellipse">
            <a:avLst/>
          </a:prstGeom>
          <a:solidFill>
            <a:srgbClr val="FFFF99"/>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GB" altLang="en-US" dirty="0">
                <a:latin typeface="Comic Sans MS" panose="030F0702030302020204" pitchFamily="66" charset="0"/>
              </a:rPr>
              <a:t>Write about what </a:t>
            </a:r>
          </a:p>
          <a:p>
            <a:pPr algn="ctr" eaLnBrk="1" hangingPunct="1"/>
            <a:r>
              <a:rPr lang="en-GB" altLang="en-US" dirty="0">
                <a:latin typeface="Comic Sans MS" panose="030F0702030302020204" pitchFamily="66" charset="0"/>
              </a:rPr>
              <a:t>happened during </a:t>
            </a:r>
          </a:p>
          <a:p>
            <a:pPr algn="ctr" eaLnBrk="1" hangingPunct="1"/>
            <a:r>
              <a:rPr lang="en-GB" altLang="en-US" dirty="0">
                <a:latin typeface="Comic Sans MS" panose="030F0702030302020204" pitchFamily="66" charset="0"/>
              </a:rPr>
              <a:t>the activity</a:t>
            </a:r>
            <a:endParaRPr lang="en-US" altLang="en-US" dirty="0">
              <a:latin typeface="Comic Sans MS" panose="030F0702030302020204" pitchFamily="66" charset="0"/>
            </a:endParaRPr>
          </a:p>
        </p:txBody>
      </p:sp>
      <p:sp>
        <p:nvSpPr>
          <p:cNvPr id="9224" name="Oval 8">
            <a:extLst>
              <a:ext uri="{FF2B5EF4-FFF2-40B4-BE49-F238E27FC236}">
                <a16:creationId xmlns:a16="http://schemas.microsoft.com/office/drawing/2014/main" id="{D69167EE-0745-4B99-BFAF-DD6502EC116D}"/>
              </a:ext>
            </a:extLst>
          </p:cNvPr>
          <p:cNvSpPr>
            <a:spLocks noChangeArrowheads="1"/>
          </p:cNvSpPr>
          <p:nvPr/>
        </p:nvSpPr>
        <p:spPr bwMode="auto">
          <a:xfrm>
            <a:off x="2208214" y="4005264"/>
            <a:ext cx="2592387" cy="1728787"/>
          </a:xfrm>
          <a:prstGeom prst="ellipse">
            <a:avLst/>
          </a:prstGeom>
          <a:solidFill>
            <a:srgbClr val="FFFF99"/>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GB" altLang="en-US" dirty="0">
                <a:latin typeface="Comic Sans MS" panose="030F0702030302020204" pitchFamily="66" charset="0"/>
              </a:rPr>
              <a:t>Use conjunctions to</a:t>
            </a:r>
            <a:br>
              <a:rPr lang="en-GB" altLang="en-US" dirty="0">
                <a:latin typeface="Comic Sans MS" panose="030F0702030302020204" pitchFamily="66" charset="0"/>
              </a:rPr>
            </a:br>
            <a:r>
              <a:rPr lang="en-GB" altLang="en-US" dirty="0">
                <a:latin typeface="Comic Sans MS" panose="030F0702030302020204" pitchFamily="66" charset="0"/>
              </a:rPr>
              <a:t>signal time and </a:t>
            </a:r>
            <a:br>
              <a:rPr lang="en-GB" altLang="en-US" dirty="0">
                <a:latin typeface="Comic Sans MS" panose="030F0702030302020204" pitchFamily="66" charset="0"/>
              </a:rPr>
            </a:br>
            <a:r>
              <a:rPr lang="en-GB" altLang="en-US" dirty="0">
                <a:latin typeface="Comic Sans MS" panose="030F0702030302020204" pitchFamily="66" charset="0"/>
              </a:rPr>
              <a:t>shift attention </a:t>
            </a:r>
            <a:endParaRPr lang="en-US" altLang="en-US" dirty="0">
              <a:latin typeface="Comic Sans MS" panose="030F0702030302020204" pitchFamily="66" charset="0"/>
            </a:endParaRPr>
          </a:p>
        </p:txBody>
      </p:sp>
      <p:sp>
        <p:nvSpPr>
          <p:cNvPr id="9225" name="Oval 9">
            <a:extLst>
              <a:ext uri="{FF2B5EF4-FFF2-40B4-BE49-F238E27FC236}">
                <a16:creationId xmlns:a16="http://schemas.microsoft.com/office/drawing/2014/main" id="{B5D424E7-9E16-49DD-A57F-C8683238735F}"/>
              </a:ext>
            </a:extLst>
          </p:cNvPr>
          <p:cNvSpPr>
            <a:spLocks noChangeArrowheads="1"/>
          </p:cNvSpPr>
          <p:nvPr/>
        </p:nvSpPr>
        <p:spPr bwMode="auto">
          <a:xfrm>
            <a:off x="7319963" y="3933825"/>
            <a:ext cx="2519362" cy="1728788"/>
          </a:xfrm>
          <a:prstGeom prst="ellipse">
            <a:avLst/>
          </a:prstGeom>
          <a:solidFill>
            <a:srgbClr val="FFFF99"/>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GB" altLang="en-US" dirty="0">
                <a:latin typeface="Comic Sans MS" panose="030F0702030302020204" pitchFamily="66" charset="0"/>
              </a:rPr>
              <a:t>Write in chronological </a:t>
            </a:r>
          </a:p>
          <a:p>
            <a:pPr algn="ctr" eaLnBrk="1" hangingPunct="1"/>
            <a:r>
              <a:rPr lang="en-GB" altLang="en-US" dirty="0">
                <a:latin typeface="Comic Sans MS" panose="030F0702030302020204" pitchFamily="66" charset="0"/>
              </a:rPr>
              <a:t>order</a:t>
            </a:r>
            <a:endParaRPr lang="en-US" altLang="en-US" dirty="0">
              <a:latin typeface="Comic Sans MS" panose="030F0702030302020204" pitchFamily="66" charset="0"/>
            </a:endParaRPr>
          </a:p>
        </p:txBody>
      </p:sp>
      <p:sp>
        <p:nvSpPr>
          <p:cNvPr id="9226" name="Oval 10">
            <a:extLst>
              <a:ext uri="{FF2B5EF4-FFF2-40B4-BE49-F238E27FC236}">
                <a16:creationId xmlns:a16="http://schemas.microsoft.com/office/drawing/2014/main" id="{582908F6-D9EB-4D17-B679-6021DC862AE5}"/>
              </a:ext>
            </a:extLst>
          </p:cNvPr>
          <p:cNvSpPr>
            <a:spLocks noChangeArrowheads="1"/>
          </p:cNvSpPr>
          <p:nvPr/>
        </p:nvSpPr>
        <p:spPr bwMode="auto">
          <a:xfrm>
            <a:off x="4656139" y="476250"/>
            <a:ext cx="2663825" cy="1728788"/>
          </a:xfrm>
          <a:prstGeom prst="ellipse">
            <a:avLst/>
          </a:prstGeom>
          <a:solidFill>
            <a:srgbClr val="FFFF99"/>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GB" altLang="en-US" dirty="0">
                <a:latin typeface="Comic Sans MS" panose="030F0702030302020204" pitchFamily="66" charset="0"/>
              </a:rPr>
              <a:t>Use time connectives</a:t>
            </a:r>
            <a:endParaRPr lang="en-US" altLang="en-US" dirty="0">
              <a:latin typeface="Comic Sans MS" panose="030F0702030302020204" pitchFamily="66" charset="0"/>
            </a:endParaRPr>
          </a:p>
        </p:txBody>
      </p:sp>
      <p:sp>
        <p:nvSpPr>
          <p:cNvPr id="4105" name="Line 11">
            <a:extLst>
              <a:ext uri="{FF2B5EF4-FFF2-40B4-BE49-F238E27FC236}">
                <a16:creationId xmlns:a16="http://schemas.microsoft.com/office/drawing/2014/main" id="{767FD8F4-B3D4-4F28-ABBF-3DFE849D86F6}"/>
              </a:ext>
            </a:extLst>
          </p:cNvPr>
          <p:cNvSpPr>
            <a:spLocks noChangeShapeType="1"/>
          </p:cNvSpPr>
          <p:nvPr/>
        </p:nvSpPr>
        <p:spPr bwMode="auto">
          <a:xfrm flipH="1">
            <a:off x="4440238" y="4005263"/>
            <a:ext cx="215900" cy="2159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4106" name="Line 12">
            <a:extLst>
              <a:ext uri="{FF2B5EF4-FFF2-40B4-BE49-F238E27FC236}">
                <a16:creationId xmlns:a16="http://schemas.microsoft.com/office/drawing/2014/main" id="{2A7B51DC-79F4-4DA1-BAB0-08B0B722E249}"/>
              </a:ext>
            </a:extLst>
          </p:cNvPr>
          <p:cNvSpPr>
            <a:spLocks noChangeShapeType="1"/>
          </p:cNvSpPr>
          <p:nvPr/>
        </p:nvSpPr>
        <p:spPr bwMode="auto">
          <a:xfrm flipH="1" flipV="1">
            <a:off x="4440238" y="2565400"/>
            <a:ext cx="215900" cy="2159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4107" name="Line 13">
            <a:extLst>
              <a:ext uri="{FF2B5EF4-FFF2-40B4-BE49-F238E27FC236}">
                <a16:creationId xmlns:a16="http://schemas.microsoft.com/office/drawing/2014/main" id="{67580917-7EFD-47B3-B3C5-EB87001CE211}"/>
              </a:ext>
            </a:extLst>
          </p:cNvPr>
          <p:cNvSpPr>
            <a:spLocks noChangeShapeType="1"/>
          </p:cNvSpPr>
          <p:nvPr/>
        </p:nvSpPr>
        <p:spPr bwMode="auto">
          <a:xfrm flipV="1">
            <a:off x="6024563" y="2133600"/>
            <a:ext cx="0" cy="2159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4108" name="Line 14">
            <a:extLst>
              <a:ext uri="{FF2B5EF4-FFF2-40B4-BE49-F238E27FC236}">
                <a16:creationId xmlns:a16="http://schemas.microsoft.com/office/drawing/2014/main" id="{2AE775B2-6A65-4C15-9EF5-DE3A77E60C54}"/>
              </a:ext>
            </a:extLst>
          </p:cNvPr>
          <p:cNvSpPr>
            <a:spLocks noChangeShapeType="1"/>
          </p:cNvSpPr>
          <p:nvPr/>
        </p:nvSpPr>
        <p:spPr bwMode="auto">
          <a:xfrm flipV="1">
            <a:off x="7319964" y="2492375"/>
            <a:ext cx="288925" cy="2159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4109" name="Line 15">
            <a:extLst>
              <a:ext uri="{FF2B5EF4-FFF2-40B4-BE49-F238E27FC236}">
                <a16:creationId xmlns:a16="http://schemas.microsoft.com/office/drawing/2014/main" id="{111C319F-15DE-449A-90AD-82D43A6A27F1}"/>
              </a:ext>
            </a:extLst>
          </p:cNvPr>
          <p:cNvSpPr>
            <a:spLocks noChangeShapeType="1"/>
          </p:cNvSpPr>
          <p:nvPr/>
        </p:nvSpPr>
        <p:spPr bwMode="auto">
          <a:xfrm>
            <a:off x="7319964" y="3933825"/>
            <a:ext cx="288925" cy="287338"/>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9221"/>
                                        </p:tgtEl>
                                        <p:attrNameLst>
                                          <p:attrName>style.visibility</p:attrName>
                                        </p:attrNameLst>
                                      </p:cBhvr>
                                      <p:to>
                                        <p:strVal val="visible"/>
                                      </p:to>
                                    </p:set>
                                    <p:animEffect transition="in" filter="dissolve">
                                      <p:cBhvr>
                                        <p:cTn id="7" dur="500"/>
                                        <p:tgtEl>
                                          <p:spTgt spid="9221"/>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9222"/>
                                        </p:tgtEl>
                                        <p:attrNameLst>
                                          <p:attrName>style.visibility</p:attrName>
                                        </p:attrNameLst>
                                      </p:cBhvr>
                                      <p:to>
                                        <p:strVal val="visible"/>
                                      </p:to>
                                    </p:set>
                                    <p:animEffect transition="in" filter="dissolve">
                                      <p:cBhvr>
                                        <p:cTn id="12" dur="500"/>
                                        <p:tgtEl>
                                          <p:spTgt spid="9222"/>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9226"/>
                                        </p:tgtEl>
                                        <p:attrNameLst>
                                          <p:attrName>style.visibility</p:attrName>
                                        </p:attrNameLst>
                                      </p:cBhvr>
                                      <p:to>
                                        <p:strVal val="visible"/>
                                      </p:to>
                                    </p:set>
                                    <p:animEffect transition="in" filter="dissolve">
                                      <p:cBhvr>
                                        <p:cTn id="17" dur="500"/>
                                        <p:tgtEl>
                                          <p:spTgt spid="9226"/>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9223"/>
                                        </p:tgtEl>
                                        <p:attrNameLst>
                                          <p:attrName>style.visibility</p:attrName>
                                        </p:attrNameLst>
                                      </p:cBhvr>
                                      <p:to>
                                        <p:strVal val="visible"/>
                                      </p:to>
                                    </p:set>
                                    <p:animEffect transition="in" filter="dissolve">
                                      <p:cBhvr>
                                        <p:cTn id="22" dur="500"/>
                                        <p:tgtEl>
                                          <p:spTgt spid="9223"/>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9224"/>
                                        </p:tgtEl>
                                        <p:attrNameLst>
                                          <p:attrName>style.visibility</p:attrName>
                                        </p:attrNameLst>
                                      </p:cBhvr>
                                      <p:to>
                                        <p:strVal val="visible"/>
                                      </p:to>
                                    </p:set>
                                    <p:animEffect transition="in" filter="dissolve">
                                      <p:cBhvr>
                                        <p:cTn id="27" dur="500"/>
                                        <p:tgtEl>
                                          <p:spTgt spid="9224"/>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9225"/>
                                        </p:tgtEl>
                                        <p:attrNameLst>
                                          <p:attrName>style.visibility</p:attrName>
                                        </p:attrNameLst>
                                      </p:cBhvr>
                                      <p:to>
                                        <p:strVal val="visible"/>
                                      </p:to>
                                    </p:set>
                                    <p:animEffect transition="in" filter="dissolve">
                                      <p:cBhvr>
                                        <p:cTn id="32" dur="500"/>
                                        <p:tgtEl>
                                          <p:spTgt spid="92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1" grpId="0" animBg="1"/>
      <p:bldP spid="9222" grpId="0" animBg="1"/>
      <p:bldP spid="9223" grpId="0" animBg="1"/>
      <p:bldP spid="9224" grpId="0" animBg="1"/>
      <p:bldP spid="9225" grpId="0" animBg="1"/>
      <p:bldP spid="922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7" name="Oval 5">
            <a:extLst>
              <a:ext uri="{FF2B5EF4-FFF2-40B4-BE49-F238E27FC236}">
                <a16:creationId xmlns:a16="http://schemas.microsoft.com/office/drawing/2014/main" id="{6C644B50-8157-4097-86C3-E82FFA48549F}"/>
              </a:ext>
            </a:extLst>
          </p:cNvPr>
          <p:cNvSpPr>
            <a:spLocks noChangeArrowheads="1"/>
          </p:cNvSpPr>
          <p:nvPr/>
        </p:nvSpPr>
        <p:spPr bwMode="auto">
          <a:xfrm>
            <a:off x="4295775" y="2133601"/>
            <a:ext cx="3816350" cy="2087563"/>
          </a:xfrm>
          <a:prstGeom prst="ellipse">
            <a:avLst/>
          </a:prstGeom>
          <a:solidFill>
            <a:schemeClr val="accent1"/>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GB" altLang="en-US" sz="3600" dirty="0">
                <a:latin typeface="Comic Sans MS" panose="030F0702030302020204" pitchFamily="66" charset="0"/>
              </a:rPr>
              <a:t>Concluding </a:t>
            </a:r>
          </a:p>
          <a:p>
            <a:pPr algn="ctr" eaLnBrk="1" hangingPunct="1"/>
            <a:r>
              <a:rPr lang="en-GB" altLang="en-US" sz="3600" dirty="0">
                <a:latin typeface="Comic Sans MS" panose="030F0702030302020204" pitchFamily="66" charset="0"/>
              </a:rPr>
              <a:t>Paragraph</a:t>
            </a:r>
            <a:endParaRPr lang="en-US" altLang="en-US" sz="3600" dirty="0">
              <a:latin typeface="Comic Sans MS" panose="030F0702030302020204" pitchFamily="66" charset="0"/>
            </a:endParaRPr>
          </a:p>
        </p:txBody>
      </p:sp>
      <p:sp>
        <p:nvSpPr>
          <p:cNvPr id="13318" name="Oval 6">
            <a:extLst>
              <a:ext uri="{FF2B5EF4-FFF2-40B4-BE49-F238E27FC236}">
                <a16:creationId xmlns:a16="http://schemas.microsoft.com/office/drawing/2014/main" id="{922CD621-AF53-4BE9-872F-7967CCDCD779}"/>
              </a:ext>
            </a:extLst>
          </p:cNvPr>
          <p:cNvSpPr>
            <a:spLocks noChangeArrowheads="1"/>
          </p:cNvSpPr>
          <p:nvPr/>
        </p:nvSpPr>
        <p:spPr bwMode="auto">
          <a:xfrm>
            <a:off x="2063751" y="404814"/>
            <a:ext cx="2951163" cy="1800225"/>
          </a:xfrm>
          <a:prstGeom prst="ellipse">
            <a:avLst/>
          </a:prstGeom>
          <a:solidFill>
            <a:srgbClr val="FFFF99"/>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GB" altLang="en-US" sz="2400" dirty="0">
                <a:latin typeface="Comic Sans MS" panose="030F0702030302020204" pitchFamily="66" charset="0"/>
              </a:rPr>
              <a:t>Sum up the visit</a:t>
            </a:r>
            <a:endParaRPr lang="en-US" altLang="en-US" sz="2400" dirty="0">
              <a:latin typeface="Comic Sans MS" panose="030F0702030302020204" pitchFamily="66" charset="0"/>
            </a:endParaRPr>
          </a:p>
        </p:txBody>
      </p:sp>
      <p:sp>
        <p:nvSpPr>
          <p:cNvPr id="13319" name="Oval 7">
            <a:extLst>
              <a:ext uri="{FF2B5EF4-FFF2-40B4-BE49-F238E27FC236}">
                <a16:creationId xmlns:a16="http://schemas.microsoft.com/office/drawing/2014/main" id="{8CE1C241-8DDD-4061-83ED-509600C362F4}"/>
              </a:ext>
            </a:extLst>
          </p:cNvPr>
          <p:cNvSpPr>
            <a:spLocks noChangeArrowheads="1"/>
          </p:cNvSpPr>
          <p:nvPr/>
        </p:nvSpPr>
        <p:spPr bwMode="auto">
          <a:xfrm>
            <a:off x="7175501" y="404814"/>
            <a:ext cx="2951163" cy="1800225"/>
          </a:xfrm>
          <a:prstGeom prst="ellipse">
            <a:avLst/>
          </a:prstGeom>
          <a:solidFill>
            <a:srgbClr val="FFFF99"/>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GB" altLang="en-US" sz="2400" dirty="0">
                <a:latin typeface="Comic Sans MS" panose="030F0702030302020204" pitchFamily="66" charset="0"/>
              </a:rPr>
              <a:t>Say what you </a:t>
            </a:r>
          </a:p>
          <a:p>
            <a:pPr algn="ctr" eaLnBrk="1" hangingPunct="1"/>
            <a:r>
              <a:rPr lang="en-GB" altLang="en-US" sz="2400" dirty="0">
                <a:latin typeface="Comic Sans MS" panose="030F0702030302020204" pitchFamily="66" charset="0"/>
              </a:rPr>
              <a:t>enjoyed</a:t>
            </a:r>
            <a:endParaRPr lang="en-US" altLang="en-US" sz="2400" dirty="0">
              <a:latin typeface="Comic Sans MS" panose="030F0702030302020204" pitchFamily="66" charset="0"/>
            </a:endParaRPr>
          </a:p>
        </p:txBody>
      </p:sp>
      <p:sp>
        <p:nvSpPr>
          <p:cNvPr id="13320" name="Oval 8">
            <a:extLst>
              <a:ext uri="{FF2B5EF4-FFF2-40B4-BE49-F238E27FC236}">
                <a16:creationId xmlns:a16="http://schemas.microsoft.com/office/drawing/2014/main" id="{416C0E13-36F5-4DEC-BB03-D3D836527D69}"/>
              </a:ext>
            </a:extLst>
          </p:cNvPr>
          <p:cNvSpPr>
            <a:spLocks noChangeArrowheads="1"/>
          </p:cNvSpPr>
          <p:nvPr/>
        </p:nvSpPr>
        <p:spPr bwMode="auto">
          <a:xfrm>
            <a:off x="2063751" y="4292601"/>
            <a:ext cx="2951163" cy="1800225"/>
          </a:xfrm>
          <a:prstGeom prst="ellipse">
            <a:avLst/>
          </a:prstGeom>
          <a:solidFill>
            <a:srgbClr val="FFFF99"/>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GB" altLang="en-US" sz="2400" dirty="0">
                <a:latin typeface="Comic Sans MS" panose="030F0702030302020204" pitchFamily="66" charset="0"/>
              </a:rPr>
              <a:t>Say what you</a:t>
            </a:r>
          </a:p>
          <a:p>
            <a:pPr algn="ctr" eaLnBrk="1" hangingPunct="1"/>
            <a:r>
              <a:rPr lang="en-GB" altLang="en-US" sz="2400" dirty="0">
                <a:latin typeface="Comic Sans MS" panose="030F0702030302020204" pitchFamily="66" charset="0"/>
              </a:rPr>
              <a:t>learnt</a:t>
            </a:r>
            <a:endParaRPr lang="en-US" altLang="en-US" sz="2400" dirty="0">
              <a:latin typeface="Comic Sans MS" panose="030F0702030302020204" pitchFamily="66" charset="0"/>
            </a:endParaRPr>
          </a:p>
        </p:txBody>
      </p:sp>
      <p:sp>
        <p:nvSpPr>
          <p:cNvPr id="13321" name="Oval 9">
            <a:extLst>
              <a:ext uri="{FF2B5EF4-FFF2-40B4-BE49-F238E27FC236}">
                <a16:creationId xmlns:a16="http://schemas.microsoft.com/office/drawing/2014/main" id="{8B80BA60-073C-4BF8-B116-FF59C0B75968}"/>
              </a:ext>
            </a:extLst>
          </p:cNvPr>
          <p:cNvSpPr>
            <a:spLocks noChangeArrowheads="1"/>
          </p:cNvSpPr>
          <p:nvPr/>
        </p:nvSpPr>
        <p:spPr bwMode="auto">
          <a:xfrm>
            <a:off x="7175501" y="4221164"/>
            <a:ext cx="2951163" cy="1800225"/>
          </a:xfrm>
          <a:prstGeom prst="ellipse">
            <a:avLst/>
          </a:prstGeom>
          <a:solidFill>
            <a:srgbClr val="FFFF99"/>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GB" altLang="en-US" sz="2000" dirty="0">
                <a:latin typeface="Comic Sans MS" panose="030F0702030302020204" pitchFamily="66" charset="0"/>
              </a:rPr>
              <a:t>Recommend others</a:t>
            </a:r>
          </a:p>
          <a:p>
            <a:pPr algn="ctr" eaLnBrk="1" hangingPunct="1"/>
            <a:r>
              <a:rPr lang="en-GB" altLang="en-US" sz="2000" dirty="0">
                <a:latin typeface="Comic Sans MS" panose="030F0702030302020204" pitchFamily="66" charset="0"/>
              </a:rPr>
              <a:t>who may</a:t>
            </a:r>
          </a:p>
          <a:p>
            <a:pPr algn="ctr" eaLnBrk="1" hangingPunct="1"/>
            <a:r>
              <a:rPr lang="en-GB" altLang="en-US" sz="2000" dirty="0">
                <a:latin typeface="Comic Sans MS" panose="030F0702030302020204" pitchFamily="66" charset="0"/>
              </a:rPr>
              <a:t>enjoy it</a:t>
            </a:r>
            <a:endParaRPr lang="en-US" altLang="en-US" sz="2000" dirty="0">
              <a:latin typeface="Comic Sans MS" panose="030F0702030302020204" pitchFamily="66" charset="0"/>
            </a:endParaRPr>
          </a:p>
        </p:txBody>
      </p:sp>
      <p:sp>
        <p:nvSpPr>
          <p:cNvPr id="6152" name="Line 10">
            <a:extLst>
              <a:ext uri="{FF2B5EF4-FFF2-40B4-BE49-F238E27FC236}">
                <a16:creationId xmlns:a16="http://schemas.microsoft.com/office/drawing/2014/main" id="{E1D3F44E-A7D4-493E-A38C-1ED6208211E8}"/>
              </a:ext>
            </a:extLst>
          </p:cNvPr>
          <p:cNvSpPr>
            <a:spLocks noChangeShapeType="1"/>
          </p:cNvSpPr>
          <p:nvPr/>
        </p:nvSpPr>
        <p:spPr bwMode="auto">
          <a:xfrm flipH="1">
            <a:off x="4440238" y="3933825"/>
            <a:ext cx="360362" cy="503238"/>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6153" name="Line 11">
            <a:extLst>
              <a:ext uri="{FF2B5EF4-FFF2-40B4-BE49-F238E27FC236}">
                <a16:creationId xmlns:a16="http://schemas.microsoft.com/office/drawing/2014/main" id="{7DDF7EB2-F305-4CC0-9E4F-FB9D77B8FD39}"/>
              </a:ext>
            </a:extLst>
          </p:cNvPr>
          <p:cNvSpPr>
            <a:spLocks noChangeShapeType="1"/>
          </p:cNvSpPr>
          <p:nvPr/>
        </p:nvSpPr>
        <p:spPr bwMode="auto">
          <a:xfrm flipH="1" flipV="1">
            <a:off x="4511676" y="1989138"/>
            <a:ext cx="360363" cy="360362"/>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6154" name="Line 12">
            <a:extLst>
              <a:ext uri="{FF2B5EF4-FFF2-40B4-BE49-F238E27FC236}">
                <a16:creationId xmlns:a16="http://schemas.microsoft.com/office/drawing/2014/main" id="{26C34D60-4FD5-43B2-B1D7-2700701C1294}"/>
              </a:ext>
            </a:extLst>
          </p:cNvPr>
          <p:cNvSpPr>
            <a:spLocks noChangeShapeType="1"/>
          </p:cNvSpPr>
          <p:nvPr/>
        </p:nvSpPr>
        <p:spPr bwMode="auto">
          <a:xfrm flipV="1">
            <a:off x="7319964" y="1916113"/>
            <a:ext cx="288925" cy="360362"/>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6155" name="Line 13">
            <a:extLst>
              <a:ext uri="{FF2B5EF4-FFF2-40B4-BE49-F238E27FC236}">
                <a16:creationId xmlns:a16="http://schemas.microsoft.com/office/drawing/2014/main" id="{E25C0372-0567-41B7-8B30-5AC4FBE00996}"/>
              </a:ext>
            </a:extLst>
          </p:cNvPr>
          <p:cNvSpPr>
            <a:spLocks noChangeShapeType="1"/>
          </p:cNvSpPr>
          <p:nvPr/>
        </p:nvSpPr>
        <p:spPr bwMode="auto">
          <a:xfrm>
            <a:off x="7535863" y="3933826"/>
            <a:ext cx="360362" cy="358775"/>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13317"/>
                                        </p:tgtEl>
                                        <p:attrNameLst>
                                          <p:attrName>style.visibility</p:attrName>
                                        </p:attrNameLst>
                                      </p:cBhvr>
                                      <p:to>
                                        <p:strVal val="visible"/>
                                      </p:to>
                                    </p:set>
                                    <p:anim calcmode="lin" valueType="num">
                                      <p:cBhvr>
                                        <p:cTn id="7" dur="500" fill="hold"/>
                                        <p:tgtEl>
                                          <p:spTgt spid="13317"/>
                                        </p:tgtEl>
                                        <p:attrNameLst>
                                          <p:attrName>ppt_w</p:attrName>
                                        </p:attrNameLst>
                                      </p:cBhvr>
                                      <p:tavLst>
                                        <p:tav tm="0">
                                          <p:val>
                                            <p:fltVal val="0"/>
                                          </p:val>
                                        </p:tav>
                                        <p:tav tm="100000">
                                          <p:val>
                                            <p:strVal val="#ppt_w"/>
                                          </p:val>
                                        </p:tav>
                                      </p:tavLst>
                                    </p:anim>
                                    <p:anim calcmode="lin" valueType="num">
                                      <p:cBhvr>
                                        <p:cTn id="8" dur="500" fill="hold"/>
                                        <p:tgtEl>
                                          <p:spTgt spid="13317"/>
                                        </p:tgtEl>
                                        <p:attrNameLst>
                                          <p:attrName>ppt_h</p:attrName>
                                        </p:attrNameLst>
                                      </p:cBhvr>
                                      <p:tavLst>
                                        <p:tav tm="0">
                                          <p:val>
                                            <p:strVal val="#ppt_h"/>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7" presetClass="entr" presetSubtype="10" fill="hold" grpId="0" nodeType="clickEffect">
                                  <p:stCondLst>
                                    <p:cond delay="0"/>
                                  </p:stCondLst>
                                  <p:childTnLst>
                                    <p:set>
                                      <p:cBhvr>
                                        <p:cTn id="12" dur="1" fill="hold">
                                          <p:stCondLst>
                                            <p:cond delay="0"/>
                                          </p:stCondLst>
                                        </p:cTn>
                                        <p:tgtEl>
                                          <p:spTgt spid="13318"/>
                                        </p:tgtEl>
                                        <p:attrNameLst>
                                          <p:attrName>style.visibility</p:attrName>
                                        </p:attrNameLst>
                                      </p:cBhvr>
                                      <p:to>
                                        <p:strVal val="visible"/>
                                      </p:to>
                                    </p:set>
                                    <p:anim calcmode="lin" valueType="num">
                                      <p:cBhvr>
                                        <p:cTn id="13" dur="500" fill="hold"/>
                                        <p:tgtEl>
                                          <p:spTgt spid="13318"/>
                                        </p:tgtEl>
                                        <p:attrNameLst>
                                          <p:attrName>ppt_w</p:attrName>
                                        </p:attrNameLst>
                                      </p:cBhvr>
                                      <p:tavLst>
                                        <p:tav tm="0">
                                          <p:val>
                                            <p:fltVal val="0"/>
                                          </p:val>
                                        </p:tav>
                                        <p:tav tm="100000">
                                          <p:val>
                                            <p:strVal val="#ppt_w"/>
                                          </p:val>
                                        </p:tav>
                                      </p:tavLst>
                                    </p:anim>
                                    <p:anim calcmode="lin" valueType="num">
                                      <p:cBhvr>
                                        <p:cTn id="14" dur="500" fill="hold"/>
                                        <p:tgtEl>
                                          <p:spTgt spid="13318"/>
                                        </p:tgtEl>
                                        <p:attrNameLst>
                                          <p:attrName>ppt_h</p:attrName>
                                        </p:attrNameLst>
                                      </p:cBhvr>
                                      <p:tavLst>
                                        <p:tav tm="0">
                                          <p:val>
                                            <p:strVal val="#ppt_h"/>
                                          </p:val>
                                        </p:tav>
                                        <p:tav tm="100000">
                                          <p:val>
                                            <p:strVal val="#ppt_h"/>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17" presetClass="entr" presetSubtype="10" fill="hold" grpId="0" nodeType="clickEffect">
                                  <p:stCondLst>
                                    <p:cond delay="0"/>
                                  </p:stCondLst>
                                  <p:childTnLst>
                                    <p:set>
                                      <p:cBhvr>
                                        <p:cTn id="18" dur="1" fill="hold">
                                          <p:stCondLst>
                                            <p:cond delay="0"/>
                                          </p:stCondLst>
                                        </p:cTn>
                                        <p:tgtEl>
                                          <p:spTgt spid="13319"/>
                                        </p:tgtEl>
                                        <p:attrNameLst>
                                          <p:attrName>style.visibility</p:attrName>
                                        </p:attrNameLst>
                                      </p:cBhvr>
                                      <p:to>
                                        <p:strVal val="visible"/>
                                      </p:to>
                                    </p:set>
                                    <p:anim calcmode="lin" valueType="num">
                                      <p:cBhvr>
                                        <p:cTn id="19" dur="500" fill="hold"/>
                                        <p:tgtEl>
                                          <p:spTgt spid="13319"/>
                                        </p:tgtEl>
                                        <p:attrNameLst>
                                          <p:attrName>ppt_w</p:attrName>
                                        </p:attrNameLst>
                                      </p:cBhvr>
                                      <p:tavLst>
                                        <p:tav tm="0">
                                          <p:val>
                                            <p:fltVal val="0"/>
                                          </p:val>
                                        </p:tav>
                                        <p:tav tm="100000">
                                          <p:val>
                                            <p:strVal val="#ppt_w"/>
                                          </p:val>
                                        </p:tav>
                                      </p:tavLst>
                                    </p:anim>
                                    <p:anim calcmode="lin" valueType="num">
                                      <p:cBhvr>
                                        <p:cTn id="20" dur="500" fill="hold"/>
                                        <p:tgtEl>
                                          <p:spTgt spid="13319"/>
                                        </p:tgtEl>
                                        <p:attrNameLst>
                                          <p:attrName>ppt_h</p:attrName>
                                        </p:attrNameLst>
                                      </p:cBhvr>
                                      <p:tavLst>
                                        <p:tav tm="0">
                                          <p:val>
                                            <p:strVal val="#ppt_h"/>
                                          </p:val>
                                        </p:tav>
                                        <p:tav tm="100000">
                                          <p:val>
                                            <p:strVal val="#ppt_h"/>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17" presetClass="entr" presetSubtype="10" fill="hold" grpId="0" nodeType="clickEffect">
                                  <p:stCondLst>
                                    <p:cond delay="0"/>
                                  </p:stCondLst>
                                  <p:childTnLst>
                                    <p:set>
                                      <p:cBhvr>
                                        <p:cTn id="24" dur="1" fill="hold">
                                          <p:stCondLst>
                                            <p:cond delay="0"/>
                                          </p:stCondLst>
                                        </p:cTn>
                                        <p:tgtEl>
                                          <p:spTgt spid="13320"/>
                                        </p:tgtEl>
                                        <p:attrNameLst>
                                          <p:attrName>style.visibility</p:attrName>
                                        </p:attrNameLst>
                                      </p:cBhvr>
                                      <p:to>
                                        <p:strVal val="visible"/>
                                      </p:to>
                                    </p:set>
                                    <p:anim calcmode="lin" valueType="num">
                                      <p:cBhvr>
                                        <p:cTn id="25" dur="500" fill="hold"/>
                                        <p:tgtEl>
                                          <p:spTgt spid="13320"/>
                                        </p:tgtEl>
                                        <p:attrNameLst>
                                          <p:attrName>ppt_w</p:attrName>
                                        </p:attrNameLst>
                                      </p:cBhvr>
                                      <p:tavLst>
                                        <p:tav tm="0">
                                          <p:val>
                                            <p:fltVal val="0"/>
                                          </p:val>
                                        </p:tav>
                                        <p:tav tm="100000">
                                          <p:val>
                                            <p:strVal val="#ppt_w"/>
                                          </p:val>
                                        </p:tav>
                                      </p:tavLst>
                                    </p:anim>
                                    <p:anim calcmode="lin" valueType="num">
                                      <p:cBhvr>
                                        <p:cTn id="26" dur="500" fill="hold"/>
                                        <p:tgtEl>
                                          <p:spTgt spid="13320"/>
                                        </p:tgtEl>
                                        <p:attrNameLst>
                                          <p:attrName>ppt_h</p:attrName>
                                        </p:attrNameLst>
                                      </p:cBhvr>
                                      <p:tavLst>
                                        <p:tav tm="0">
                                          <p:val>
                                            <p:strVal val="#ppt_h"/>
                                          </p:val>
                                        </p:tav>
                                        <p:tav tm="100000">
                                          <p:val>
                                            <p:strVal val="#ppt_h"/>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17" presetClass="entr" presetSubtype="10" fill="hold" grpId="0" nodeType="clickEffect">
                                  <p:stCondLst>
                                    <p:cond delay="0"/>
                                  </p:stCondLst>
                                  <p:childTnLst>
                                    <p:set>
                                      <p:cBhvr>
                                        <p:cTn id="30" dur="1" fill="hold">
                                          <p:stCondLst>
                                            <p:cond delay="0"/>
                                          </p:stCondLst>
                                        </p:cTn>
                                        <p:tgtEl>
                                          <p:spTgt spid="13321"/>
                                        </p:tgtEl>
                                        <p:attrNameLst>
                                          <p:attrName>style.visibility</p:attrName>
                                        </p:attrNameLst>
                                      </p:cBhvr>
                                      <p:to>
                                        <p:strVal val="visible"/>
                                      </p:to>
                                    </p:set>
                                    <p:anim calcmode="lin" valueType="num">
                                      <p:cBhvr>
                                        <p:cTn id="31" dur="500" fill="hold"/>
                                        <p:tgtEl>
                                          <p:spTgt spid="13321"/>
                                        </p:tgtEl>
                                        <p:attrNameLst>
                                          <p:attrName>ppt_w</p:attrName>
                                        </p:attrNameLst>
                                      </p:cBhvr>
                                      <p:tavLst>
                                        <p:tav tm="0">
                                          <p:val>
                                            <p:fltVal val="0"/>
                                          </p:val>
                                        </p:tav>
                                        <p:tav tm="100000">
                                          <p:val>
                                            <p:strVal val="#ppt_w"/>
                                          </p:val>
                                        </p:tav>
                                      </p:tavLst>
                                    </p:anim>
                                    <p:anim calcmode="lin" valueType="num">
                                      <p:cBhvr>
                                        <p:cTn id="32" dur="500" fill="hold"/>
                                        <p:tgtEl>
                                          <p:spTgt spid="1332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7" grpId="0" animBg="1"/>
      <p:bldP spid="13318" grpId="0" animBg="1"/>
      <p:bldP spid="13319" grpId="0" animBg="1"/>
      <p:bldP spid="13320" grpId="0" animBg="1"/>
      <p:bldP spid="13321"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B5A7CF-6CF0-497E-956A-B4CF59DC33D3}"/>
              </a:ext>
            </a:extLst>
          </p:cNvPr>
          <p:cNvSpPr>
            <a:spLocks noGrp="1"/>
          </p:cNvSpPr>
          <p:nvPr>
            <p:ph type="title"/>
          </p:nvPr>
        </p:nvSpPr>
        <p:spPr/>
        <p:txBody>
          <a:bodyPr/>
          <a:lstStyle/>
          <a:p>
            <a:r>
              <a:rPr lang="en-GB" dirty="0">
                <a:latin typeface="Comic Sans MS" panose="030F0702030302020204" pitchFamily="66" charset="0"/>
              </a:rPr>
              <a:t>Activity: </a:t>
            </a:r>
          </a:p>
        </p:txBody>
      </p:sp>
      <p:sp>
        <p:nvSpPr>
          <p:cNvPr id="3" name="Content Placeholder 2">
            <a:extLst>
              <a:ext uri="{FF2B5EF4-FFF2-40B4-BE49-F238E27FC236}">
                <a16:creationId xmlns:a16="http://schemas.microsoft.com/office/drawing/2014/main" id="{D39D7183-D0F8-4E74-ADBF-C2D8B444B9DF}"/>
              </a:ext>
            </a:extLst>
          </p:cNvPr>
          <p:cNvSpPr>
            <a:spLocks noGrp="1"/>
          </p:cNvSpPr>
          <p:nvPr>
            <p:ph idx="1"/>
          </p:nvPr>
        </p:nvSpPr>
        <p:spPr/>
        <p:txBody>
          <a:bodyPr/>
          <a:lstStyle/>
          <a:p>
            <a:r>
              <a:rPr lang="en-GB" dirty="0">
                <a:latin typeface="Comic Sans MS" panose="030F0702030302020204" pitchFamily="66" charset="0"/>
              </a:rPr>
              <a:t>Plan your formal recount using the </a:t>
            </a:r>
            <a:r>
              <a:rPr lang="en-GB" dirty="0" smtClean="0">
                <a:latin typeface="Comic Sans MS" panose="030F0702030302020204" pitchFamily="66" charset="0"/>
              </a:rPr>
              <a:t>blank template provided.</a:t>
            </a:r>
            <a:endParaRPr lang="en-GB" dirty="0">
              <a:latin typeface="Comic Sans MS" panose="030F0702030302020204" pitchFamily="66" charset="0"/>
            </a:endParaRPr>
          </a:p>
          <a:p>
            <a:endParaRPr lang="en-GB" dirty="0">
              <a:latin typeface="Comic Sans MS" panose="030F0702030302020204" pitchFamily="66" charset="0"/>
            </a:endParaRPr>
          </a:p>
          <a:p>
            <a:r>
              <a:rPr lang="en-GB" b="1" dirty="0">
                <a:solidFill>
                  <a:srgbClr val="FF0000"/>
                </a:solidFill>
                <a:latin typeface="Comic Sans MS" panose="030F0702030302020204" pitchFamily="66" charset="0"/>
              </a:rPr>
              <a:t>Red Pen: </a:t>
            </a:r>
            <a:r>
              <a:rPr lang="en-GB" dirty="0">
                <a:solidFill>
                  <a:srgbClr val="FF0000"/>
                </a:solidFill>
                <a:latin typeface="Comic Sans MS" panose="030F0702030302020204" pitchFamily="66" charset="0"/>
              </a:rPr>
              <a:t>write some sentences with conjunctions that you could use in your formal recount tomorrow.</a:t>
            </a:r>
            <a:endParaRPr lang="en-GB" b="1" dirty="0">
              <a:solidFill>
                <a:srgbClr val="FF0000"/>
              </a:solidFill>
              <a:latin typeface="Comic Sans MS" panose="030F0702030302020204" pitchFamily="66" charset="0"/>
            </a:endParaRPr>
          </a:p>
        </p:txBody>
      </p:sp>
    </p:spTree>
    <p:extLst>
      <p:ext uri="{BB962C8B-B14F-4D97-AF65-F5344CB8AC3E}">
        <p14:creationId xmlns:p14="http://schemas.microsoft.com/office/powerpoint/2010/main" val="165529766"/>
      </p:ext>
    </p:extLst>
  </p:cSld>
  <p:clrMapOvr>
    <a:masterClrMapping/>
  </p:clrMapOvr>
</p:sld>
</file>

<file path=ppt/theme/theme1.xml><?xml version="1.0" encoding="utf-8"?>
<a:theme xmlns:a="http://schemas.openxmlformats.org/drawingml/2006/main" name="Retrospect">
  <a:themeElements>
    <a:clrScheme name="Retrospect">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6B9F25"/>
      </a:hlink>
      <a:folHlink>
        <a:srgbClr val="B26B02"/>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D26EA377-59BD-4C9C-9D94-EE8416EE4C79}"/>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41443E85BA137C438EEAFD7FD4AD28F3" ma:contentTypeVersion="17" ma:contentTypeDescription="Create a new document." ma:contentTypeScope="" ma:versionID="59d72ef830b3e7d655a9cff1bd9798a9">
  <xsd:schema xmlns:xsd="http://www.w3.org/2001/XMLSchema" xmlns:xs="http://www.w3.org/2001/XMLSchema" xmlns:p="http://schemas.microsoft.com/office/2006/metadata/properties" xmlns:ns2="b7193443-4924-4c98-83f1-322a08f13154" xmlns:ns3="933c73ff-1f47-478d-836a-52d41c4c8390" targetNamespace="http://schemas.microsoft.com/office/2006/metadata/properties" ma:root="true" ma:fieldsID="ca80607aa85f642b5855281dc31d5a1f" ns2:_="" ns3:_="">
    <xsd:import namespace="b7193443-4924-4c98-83f1-322a08f13154"/>
    <xsd:import namespace="933c73ff-1f47-478d-836a-52d41c4c8390"/>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193443-4924-4c98-83f1-322a08f13154" elementFormDefault="qualified">
    <xsd:import namespace="http://schemas.microsoft.com/office/2006/documentManagement/types"/>
    <xsd:import namespace="http://schemas.microsoft.com/office/infopath/2007/PartnerControls"/>
    <xsd:element name="MediaServiceMetadata" ma:index="7" nillable="true" ma:displayName="MediaServiceMetadata" ma:hidden="true" ma:internalName="MediaServiceMetadata" ma:readOnly="true">
      <xsd:simpleType>
        <xsd:restriction base="dms:Note"/>
      </xsd:simpleType>
    </xsd:element>
    <xsd:element name="MediaServiceFastMetadata" ma:index="8" nillable="true" ma:displayName="MediaServiceFastMetadata" ma:hidden="true" ma:internalName="MediaServiceFastMetadata" ma:readOnly="true">
      <xsd:simpleType>
        <xsd:restriction base="dms:Note"/>
      </xsd:simpleType>
    </xsd:element>
    <xsd:element name="MediaServiceDateTaken" ma:index="9" nillable="true" ma:displayName="MediaServiceDateTaken" ma:hidden="true" ma:internalName="MediaServiceDateTaken" ma:readOnly="true">
      <xsd:simpleType>
        <xsd:restriction base="dms:Text"/>
      </xsd:simpleType>
    </xsd:element>
    <xsd:element name="MediaServiceAutoTags" ma:index="10" nillable="true" ma:displayName="Tags" ma:hidden="true" ma:internalName="MediaServiceAutoTags" ma:readOnly="true">
      <xsd:simpleType>
        <xsd:restriction base="dms:Text"/>
      </xsd:simpleType>
    </xsd:element>
    <xsd:element name="MediaServiceOCR" ma:index="11" nillable="true" ma:displayName="Extracted Text" ma:hidden="true" ma:internalName="MediaServiceOCR" ma:readOnly="true">
      <xsd:simpleType>
        <xsd:restriction base="dms:Note"/>
      </xsd:simpleType>
    </xsd:element>
    <xsd:element name="MediaServiceLocation" ma:index="12" nillable="true" ma:displayName="Location" ma:hidden="true" ma:internalName="MediaServiceLocatio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hidden="true" ma:internalName="MediaServiceKeyPoints" ma:readOnly="true">
      <xsd:simpleType>
        <xsd:restriction base="dms:Note"/>
      </xsd:simpleType>
    </xsd:element>
    <xsd:element name="MediaLengthInSeconds" ma:index="20"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933c73ff-1f47-478d-836a-52d41c4c8390" elementFormDefault="qualified">
    <xsd:import namespace="http://schemas.microsoft.com/office/2006/documentManagement/types"/>
    <xsd:import namespace="http://schemas.microsoft.com/office/infopath/2007/PartnerControls"/>
    <xsd:element name="SharedWithUsers" ma:index="13"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hidden="true" ma:internalName="SharedWithDetail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3B82923-BD5B-4324-95EE-F36322341DAB}">
  <ds:schemaRefs>
    <ds:schemaRef ds:uri="http://schemas.microsoft.com/sharepoint/v3/contenttype/forms"/>
  </ds:schemaRefs>
</ds:datastoreItem>
</file>

<file path=customXml/itemProps2.xml><?xml version="1.0" encoding="utf-8"?>
<ds:datastoreItem xmlns:ds="http://schemas.openxmlformats.org/officeDocument/2006/customXml" ds:itemID="{CEC390B9-1562-49D2-A0CB-8FC145C9445D}">
  <ds:schemaRefs>
    <ds:schemaRef ds:uri="http://purl.org/dc/dcmitype/"/>
    <ds:schemaRef ds:uri="http://schemas.microsoft.com/office/infopath/2007/PartnerControls"/>
    <ds:schemaRef ds:uri="http://purl.org/dc/elements/1.1/"/>
    <ds:schemaRef ds:uri="http://schemas.microsoft.com/office/2006/documentManagement/types"/>
    <ds:schemaRef ds:uri="933c73ff-1f47-478d-836a-52d41c4c8390"/>
    <ds:schemaRef ds:uri="http://purl.org/dc/terms/"/>
    <ds:schemaRef ds:uri="http://schemas.openxmlformats.org/package/2006/metadata/core-properties"/>
    <ds:schemaRef ds:uri="b7193443-4924-4c98-83f1-322a08f13154"/>
    <ds:schemaRef ds:uri="http://schemas.microsoft.com/office/2006/metadata/properties"/>
    <ds:schemaRef ds:uri="http://www.w3.org/XML/1998/namespace"/>
  </ds:schemaRefs>
</ds:datastoreItem>
</file>

<file path=customXml/itemProps3.xml><?xml version="1.0" encoding="utf-8"?>
<ds:datastoreItem xmlns:ds="http://schemas.openxmlformats.org/officeDocument/2006/customXml" ds:itemID="{9209C372-EB33-4B53-A2D1-7A33BDED0C8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193443-4924-4c98-83f1-322a08f13154"/>
    <ds:schemaRef ds:uri="933c73ff-1f47-478d-836a-52d41c4c839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Retrospect</Template>
  <TotalTime>7100</TotalTime>
  <Words>1163</Words>
  <Application>Microsoft Office PowerPoint</Application>
  <PresentationFormat>Widescreen</PresentationFormat>
  <Paragraphs>109</Paragraphs>
  <Slides>28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28</vt:i4>
      </vt:variant>
    </vt:vector>
  </HeadingPairs>
  <TitlesOfParts>
    <vt:vector size="34" baseType="lpstr">
      <vt:lpstr>Arial</vt:lpstr>
      <vt:lpstr>Calibri</vt:lpstr>
      <vt:lpstr>Calibri Light</vt:lpstr>
      <vt:lpstr>Comic Sans MS</vt:lpstr>
      <vt:lpstr>Twinkl</vt:lpstr>
      <vt:lpstr>Retrospect</vt:lpstr>
      <vt:lpstr>Thursday 18 November 2021</vt:lpstr>
      <vt:lpstr>Starter </vt:lpstr>
      <vt:lpstr>It is a formal recount!</vt:lpstr>
      <vt:lpstr>PowerPoint Presentation</vt:lpstr>
      <vt:lpstr>PowerPoint Presentation</vt:lpstr>
      <vt:lpstr>PowerPoint Presentation</vt:lpstr>
      <vt:lpstr>Structure of Formal Recounts</vt:lpstr>
      <vt:lpstr>What is Formal  and Informal Language?</vt:lpstr>
      <vt:lpstr>What is Formal  and Informal Language?</vt:lpstr>
      <vt:lpstr>PowerPoint Presentation</vt:lpstr>
      <vt:lpstr>PowerPoint Presentation</vt:lpstr>
      <vt:lpstr>PowerPoint Presentation</vt:lpstr>
      <vt:lpstr>PowerPoint Presentation</vt:lpstr>
      <vt:lpstr>My example:</vt:lpstr>
      <vt:lpstr>PowerPoint Presentation</vt:lpstr>
      <vt:lpstr>Activity:</vt:lpstr>
      <vt:lpstr>Friday 19th November 2021</vt:lpstr>
      <vt:lpstr>Starter</vt:lpstr>
      <vt:lpstr>PowerPoint Presentation</vt:lpstr>
      <vt:lpstr>What are the features of formal recounts?</vt:lpstr>
      <vt:lpstr>PowerPoint Presentation</vt:lpstr>
      <vt:lpstr>What particular day or special activity are you going to write about?</vt:lpstr>
      <vt:lpstr>Consider the following questions:</vt:lpstr>
      <vt:lpstr>PowerPoint Presentation</vt:lpstr>
      <vt:lpstr>PowerPoint Presentation</vt:lpstr>
      <vt:lpstr>PowerPoint Presentation</vt:lpstr>
      <vt:lpstr>PowerPoint Presentation</vt:lpstr>
      <vt:lpstr>Activity: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Tuesday 20th April 2021</dc:title>
  <dc:creator>Emily Fenner</dc:creator>
  <cp:lastModifiedBy>Tatum Celliers</cp:lastModifiedBy>
  <cp:revision>23</cp:revision>
  <dcterms:created xsi:type="dcterms:W3CDTF">2021-04-07T13:33:26Z</dcterms:created>
  <dcterms:modified xsi:type="dcterms:W3CDTF">2021-11-16T22:11:20Z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0x01010041443E85BA137C438EEAFD7FD4AD28F3</vt:lpwstr>
  </property>
</Properties>
</file>