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60" r:id="rId5"/>
    <p:sldId id="263" r:id="rId6"/>
    <p:sldId id="267" r:id="rId7"/>
    <p:sldId id="264" r:id="rId8"/>
    <p:sldId id="265"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9" d="100"/>
          <a:sy n="69" d="100"/>
        </p:scale>
        <p:origin x="78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561B6B8-7D57-438E-9CF4-C760A7B83699}" type="datetimeFigureOut">
              <a:rPr lang="en-GB" smtClean="0"/>
              <a:t>23/05/2021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21192903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561B6B8-7D57-438E-9CF4-C760A7B83699}" type="datetimeFigureOut">
              <a:rPr lang="en-GB" smtClean="0"/>
              <a:t>23/05/2021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26744025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561B6B8-7D57-438E-9CF4-C760A7B83699}" type="datetimeFigureOut">
              <a:rPr lang="en-GB" smtClean="0"/>
              <a:t>23/05/2021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31958014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561B6B8-7D57-438E-9CF4-C760A7B83699}" type="datetimeFigureOut">
              <a:rPr lang="en-GB" smtClean="0"/>
              <a:t>23/05/2021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3356396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561B6B8-7D57-438E-9CF4-C760A7B83699}" type="datetimeFigureOut">
              <a:rPr lang="en-GB" smtClean="0"/>
              <a:t>23/05/2021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3954380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561B6B8-7D57-438E-9CF4-C760A7B83699}" type="datetimeFigureOut">
              <a:rPr lang="en-GB" smtClean="0"/>
              <a:t>23/05/2021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3460212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61B6B8-7D57-438E-9CF4-C760A7B83699}" type="datetimeFigureOut">
              <a:rPr lang="en-GB" smtClean="0"/>
              <a:t>23/05/2021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10042187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561B6B8-7D57-438E-9CF4-C760A7B83699}" type="datetimeFigureOut">
              <a:rPr lang="en-GB" smtClean="0"/>
              <a:t>23/05/2021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3422940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561B6B8-7D57-438E-9CF4-C760A7B83699}" type="datetimeFigureOut">
              <a:rPr lang="en-GB" smtClean="0"/>
              <a:t>23/05/2021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17509648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561B6B8-7D57-438E-9CF4-C760A7B83699}" type="datetimeFigureOut">
              <a:rPr lang="en-GB" smtClean="0"/>
              <a:t>23/05/2021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2087977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561B6B8-7D57-438E-9CF4-C760A7B83699}" type="datetimeFigureOut">
              <a:rPr lang="en-GB" smtClean="0"/>
              <a:t>23/05/2021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56268-A760-4253-8C1D-F62D2ABC19E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4963186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561B6B8-7D57-438E-9CF4-C760A7B83699}" type="datetimeFigureOut">
              <a:rPr lang="en-GB" smtClean="0"/>
              <a:t>23/05/2021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5421102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561B6B8-7D57-438E-9CF4-C760A7B83699}" type="datetimeFigureOut">
              <a:rPr lang="en-GB" smtClean="0"/>
              <a:t>23/05/2021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56268-A760-4253-8C1D-F62D2ABC19E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525372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561B6B8-7D57-438E-9CF4-C760A7B83699}" type="datetimeFigureOut">
              <a:rPr lang="en-GB" smtClean="0"/>
              <a:t>23/05/2021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8424421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561B6B8-7D57-438E-9CF4-C760A7B83699}" type="datetimeFigureOut">
              <a:rPr lang="en-GB" smtClean="0"/>
              <a:t>23/05/2021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27827995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561B6B8-7D57-438E-9CF4-C760A7B83699}" type="datetimeFigureOut">
              <a:rPr lang="en-GB" smtClean="0"/>
              <a:t>23/05/2021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658869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561B6B8-7D57-438E-9CF4-C760A7B83699}" type="datetimeFigureOut">
              <a:rPr lang="en-GB" smtClean="0"/>
              <a:t>23/05/2021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0C056268-A760-4253-8C1D-F62D2ABC19E6}" type="slidenum">
              <a:rPr lang="en-GB" smtClean="0"/>
              <a:t>‹#›</a:t>
            </a:fld>
            <a:endParaRPr lang="en-GB"/>
          </a:p>
        </p:txBody>
      </p:sp>
    </p:spTree>
    <p:extLst>
      <p:ext uri="{BB962C8B-B14F-4D97-AF65-F5344CB8AC3E}">
        <p14:creationId xmlns:p14="http://schemas.microsoft.com/office/powerpoint/2010/main" val="412616828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7566" y="2899953"/>
            <a:ext cx="9966335" cy="1646302"/>
          </a:xfrm>
        </p:spPr>
        <p:txBody>
          <a:bodyPr/>
          <a:lstStyle/>
          <a:p>
            <a:r>
              <a:rPr lang="en-GB" u="sng" dirty="0" smtClean="0">
                <a:latin typeface="HfW cursive" panose="00000500000000000000" pitchFamily="2" charset="0"/>
              </a:rPr>
              <a:t>Tues</a:t>
            </a:r>
            <a:r>
              <a:rPr lang="en-GB" u="sng" dirty="0" smtClean="0">
                <a:latin typeface="HfW cursive" panose="00000500000000000000" pitchFamily="2" charset="0"/>
              </a:rPr>
              <a:t>day </a:t>
            </a:r>
            <a:r>
              <a:rPr lang="en-GB" u="sng" dirty="0" smtClean="0">
                <a:latin typeface="HfW cursive" panose="00000500000000000000" pitchFamily="2" charset="0"/>
              </a:rPr>
              <a:t>25</a:t>
            </a:r>
            <a:r>
              <a:rPr lang="en-GB" u="sng" baseline="30000" dirty="0" smtClean="0">
                <a:latin typeface="HfW cursive" panose="00000500000000000000" pitchFamily="2" charset="0"/>
              </a:rPr>
              <a:t>th</a:t>
            </a:r>
            <a:r>
              <a:rPr lang="en-GB" u="sng" dirty="0" smtClean="0">
                <a:latin typeface="HfW cursive" panose="00000500000000000000" pitchFamily="2" charset="0"/>
              </a:rPr>
              <a:t> </a:t>
            </a:r>
            <a:r>
              <a:rPr lang="en-GB" u="sng" dirty="0" smtClean="0">
                <a:latin typeface="HfW cursive" panose="00000500000000000000" pitchFamily="2" charset="0"/>
              </a:rPr>
              <a:t>May 2021</a:t>
            </a:r>
            <a:br>
              <a:rPr lang="en-GB" u="sng" dirty="0" smtClean="0">
                <a:latin typeface="HfW cursive" panose="00000500000000000000" pitchFamily="2" charset="0"/>
              </a:rPr>
            </a:br>
            <a:r>
              <a:rPr lang="en-GB" u="sng" dirty="0">
                <a:latin typeface="HfW cursive" panose="00000500000000000000" pitchFamily="2" charset="0"/>
              </a:rPr>
              <a:t>L.O: </a:t>
            </a:r>
            <a:r>
              <a:rPr lang="en-GB" u="sng" dirty="0" smtClean="0">
                <a:latin typeface="HfW cursive" panose="00000500000000000000" pitchFamily="2" charset="0"/>
              </a:rPr>
              <a:t>To write with purpose</a:t>
            </a:r>
            <a:br>
              <a:rPr lang="en-GB" u="sng" dirty="0" smtClean="0">
                <a:latin typeface="HfW cursive" panose="00000500000000000000" pitchFamily="2" charset="0"/>
              </a:rPr>
            </a:br>
            <a:r>
              <a:rPr lang="en-GB" u="sng" dirty="0" smtClean="0">
                <a:latin typeface="HfW cursive" panose="00000500000000000000" pitchFamily="2" charset="0"/>
              </a:rPr>
              <a:t>C: Persuasive </a:t>
            </a:r>
            <a:r>
              <a:rPr lang="en-GB" u="sng" dirty="0">
                <a:latin typeface="HfW cursive" panose="00000500000000000000" pitchFamily="2" charset="0"/>
              </a:rPr>
              <a:t>L</a:t>
            </a:r>
            <a:r>
              <a:rPr lang="en-GB" u="sng" dirty="0" smtClean="0">
                <a:latin typeface="HfW cursive" panose="00000500000000000000" pitchFamily="2" charset="0"/>
              </a:rPr>
              <a:t>etter</a:t>
            </a:r>
            <a:endParaRPr lang="en-GB" u="sng" dirty="0">
              <a:latin typeface="HfW cursive" panose="00000500000000000000" pitchFamily="2" charset="0"/>
            </a:endParaRPr>
          </a:p>
        </p:txBody>
      </p:sp>
      <p:pic>
        <p:nvPicPr>
          <p:cNvPr id="1034" name="Picture 10" descr="World Earth Da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68" b="90000" l="3000" r="98667"/>
                    </a14:imgEffect>
                  </a14:imgLayer>
                </a14:imgProps>
              </a:ext>
              <a:ext uri="{28A0092B-C50C-407E-A947-70E740481C1C}">
                <a14:useLocalDpi xmlns:a14="http://schemas.microsoft.com/office/drawing/2010/main" val="0"/>
              </a:ext>
            </a:extLst>
          </a:blip>
          <a:srcRect/>
          <a:stretch>
            <a:fillRect/>
          </a:stretch>
        </p:blipFill>
        <p:spPr bwMode="auto">
          <a:xfrm>
            <a:off x="227151" y="4152595"/>
            <a:ext cx="2766891" cy="2705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48447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23454" y="1565564"/>
            <a:ext cx="8869069" cy="2163273"/>
          </a:xfrm>
        </p:spPr>
        <p:txBody>
          <a:bodyPr/>
          <a:lstStyle/>
          <a:p>
            <a:r>
              <a:rPr lang="en-GB" dirty="0" smtClean="0">
                <a:latin typeface="HfW cursive" panose="00000500000000000000" pitchFamily="2" charset="0"/>
              </a:rPr>
              <a:t>Today we are going to plan the main part of our letters. </a:t>
            </a:r>
            <a:endParaRPr lang="en-GB" dirty="0">
              <a:latin typeface="HfW cursive" panose="00000500000000000000" pitchFamily="2" charset="0"/>
            </a:endParaRPr>
          </a:p>
        </p:txBody>
      </p:sp>
      <p:pic>
        <p:nvPicPr>
          <p:cNvPr id="1034" name="Picture 10" descr="World Earth Da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68" b="90000" l="3000" r="98667"/>
                    </a14:imgEffect>
                  </a14:imgLayer>
                </a14:imgProps>
              </a:ext>
              <a:ext uri="{28A0092B-C50C-407E-A947-70E740481C1C}">
                <a14:useLocalDpi xmlns:a14="http://schemas.microsoft.com/office/drawing/2010/main" val="0"/>
              </a:ext>
            </a:extLst>
          </a:blip>
          <a:srcRect/>
          <a:stretch>
            <a:fillRect/>
          </a:stretch>
        </p:blipFill>
        <p:spPr bwMode="auto">
          <a:xfrm>
            <a:off x="360218" y="4767239"/>
            <a:ext cx="2058419" cy="2012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47000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05345" y="4142510"/>
            <a:ext cx="8869069" cy="2163273"/>
          </a:xfrm>
        </p:spPr>
        <p:txBody>
          <a:bodyPr/>
          <a:lstStyle/>
          <a:p>
            <a:pPr algn="l"/>
            <a:r>
              <a:rPr lang="en-US" dirty="0" smtClean="0">
                <a:latin typeface="HfW cursive" panose="00000500000000000000" pitchFamily="2" charset="0"/>
              </a:rPr>
              <a:t>First, let’s look at the results of our questionnaires. </a:t>
            </a:r>
            <a:r>
              <a:rPr lang="en-GB" dirty="0">
                <a:latin typeface="HfW cursive" panose="00000500000000000000" pitchFamily="2" charset="0"/>
              </a:rPr>
              <a:t/>
            </a:r>
            <a:br>
              <a:rPr lang="en-GB" dirty="0">
                <a:latin typeface="HfW cursive" panose="00000500000000000000" pitchFamily="2" charset="0"/>
              </a:rPr>
            </a:br>
            <a:r>
              <a:rPr lang="en-US" dirty="0"/>
              <a:t> </a:t>
            </a:r>
            <a:r>
              <a:rPr lang="en-GB" dirty="0"/>
              <a:t/>
            </a:r>
            <a:br>
              <a:rPr lang="en-GB" dirty="0"/>
            </a:br>
            <a:r>
              <a:rPr lang="en-US" dirty="0" smtClean="0"/>
              <a:t> </a:t>
            </a:r>
            <a:endParaRPr lang="en-GB" dirty="0"/>
          </a:p>
        </p:txBody>
      </p:sp>
      <p:pic>
        <p:nvPicPr>
          <p:cNvPr id="1034" name="Picture 10" descr="World Earth Da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68" b="90000" l="3000" r="98667"/>
                    </a14:imgEffect>
                  </a14:imgLayer>
                </a14:imgProps>
              </a:ext>
              <a:ext uri="{28A0092B-C50C-407E-A947-70E740481C1C}">
                <a14:useLocalDpi xmlns:a14="http://schemas.microsoft.com/office/drawing/2010/main" val="0"/>
              </a:ext>
            </a:extLst>
          </a:blip>
          <a:srcRect/>
          <a:stretch>
            <a:fillRect/>
          </a:stretch>
        </p:blipFill>
        <p:spPr bwMode="auto">
          <a:xfrm>
            <a:off x="9393382" y="4845323"/>
            <a:ext cx="2058419" cy="2012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1453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26095" y="4225636"/>
            <a:ext cx="8869069" cy="2163273"/>
          </a:xfrm>
        </p:spPr>
        <p:txBody>
          <a:bodyPr/>
          <a:lstStyle/>
          <a:p>
            <a:pPr algn="l"/>
            <a:r>
              <a:rPr lang="en-GB" dirty="0" smtClean="0">
                <a:latin typeface="HfW cursive" panose="00000500000000000000" pitchFamily="2" charset="0"/>
              </a:rPr>
              <a:t>Let’s begin playing! You are going to write two sections- each following the P.E.E model</a:t>
            </a:r>
            <a:r>
              <a:rPr lang="en-US" dirty="0" smtClean="0">
                <a:latin typeface="HfW cursive" panose="00000500000000000000" pitchFamily="2" charset="0"/>
              </a:rPr>
              <a:t>! </a:t>
            </a:r>
            <a:r>
              <a:rPr lang="en-GB" dirty="0"/>
              <a:t/>
            </a:r>
            <a:br>
              <a:rPr lang="en-GB" dirty="0"/>
            </a:br>
            <a:r>
              <a:rPr lang="en-US" dirty="0" smtClean="0"/>
              <a:t> </a:t>
            </a:r>
            <a:endParaRPr lang="en-GB" dirty="0"/>
          </a:p>
        </p:txBody>
      </p:sp>
      <p:pic>
        <p:nvPicPr>
          <p:cNvPr id="1034" name="Picture 10" descr="World Earth Da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68" b="90000" l="3000" r="98667"/>
                    </a14:imgEffect>
                  </a14:imgLayer>
                </a14:imgProps>
              </a:ext>
              <a:ext uri="{28A0092B-C50C-407E-A947-70E740481C1C}">
                <a14:useLocalDpi xmlns:a14="http://schemas.microsoft.com/office/drawing/2010/main" val="0"/>
              </a:ext>
            </a:extLst>
          </a:blip>
          <a:srcRect/>
          <a:stretch>
            <a:fillRect/>
          </a:stretch>
        </p:blipFill>
        <p:spPr bwMode="auto">
          <a:xfrm>
            <a:off x="9393382" y="4845323"/>
            <a:ext cx="2058419" cy="2012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60593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62859" y="5671552"/>
            <a:ext cx="8869069" cy="2163273"/>
          </a:xfrm>
        </p:spPr>
        <p:txBody>
          <a:bodyPr/>
          <a:lstStyle/>
          <a:p>
            <a:pPr algn="l"/>
            <a:r>
              <a:rPr lang="en-US" sz="4000" dirty="0">
                <a:latin typeface="HfW cursive" panose="00000500000000000000" pitchFamily="2" charset="0"/>
              </a:rPr>
              <a:t> </a:t>
            </a:r>
            <a:r>
              <a:rPr lang="en-GB" sz="2800" dirty="0">
                <a:latin typeface="HfW cursive" panose="00000500000000000000" pitchFamily="2" charset="0"/>
              </a:rPr>
              <a:t/>
            </a:r>
            <a:br>
              <a:rPr lang="en-GB" sz="2800" dirty="0">
                <a:latin typeface="HfW cursive" panose="00000500000000000000" pitchFamily="2" charset="0"/>
              </a:rPr>
            </a:br>
            <a:r>
              <a:rPr lang="en-US" sz="4000" dirty="0">
                <a:solidFill>
                  <a:schemeClr val="tx1"/>
                </a:solidFill>
                <a:latin typeface="HfW cursive" panose="00000500000000000000" pitchFamily="2" charset="0"/>
              </a:rPr>
              <a:t>Point: </a:t>
            </a:r>
            <a:r>
              <a:rPr lang="en-US" sz="4000" dirty="0">
                <a:latin typeface="HfW cursive" panose="00000500000000000000" pitchFamily="2" charset="0"/>
              </a:rPr>
              <a:t>What is the point/problem you are trying to raise? </a:t>
            </a:r>
            <a:r>
              <a:rPr lang="en-GB" sz="4000" dirty="0">
                <a:latin typeface="HfW cursive" panose="00000500000000000000" pitchFamily="2" charset="0"/>
              </a:rPr>
              <a:t/>
            </a:r>
            <a:br>
              <a:rPr lang="en-GB" sz="4000" dirty="0">
                <a:latin typeface="HfW cursive" panose="00000500000000000000" pitchFamily="2" charset="0"/>
              </a:rPr>
            </a:br>
            <a:r>
              <a:rPr lang="en-US" sz="4000" dirty="0">
                <a:solidFill>
                  <a:schemeClr val="tx1"/>
                </a:solidFill>
                <a:latin typeface="HfW cursive" panose="00000500000000000000" pitchFamily="2" charset="0"/>
              </a:rPr>
              <a:t>Evidence</a:t>
            </a:r>
            <a:r>
              <a:rPr lang="en-US" sz="4000" dirty="0">
                <a:latin typeface="HfW cursive" panose="00000500000000000000" pitchFamily="2" charset="0"/>
              </a:rPr>
              <a:t>: What evidence/statistics do you have to back up your problem? </a:t>
            </a:r>
            <a:r>
              <a:rPr lang="en-GB" sz="4000" dirty="0">
                <a:latin typeface="HfW cursive" panose="00000500000000000000" pitchFamily="2" charset="0"/>
              </a:rPr>
              <a:t/>
            </a:r>
            <a:br>
              <a:rPr lang="en-GB" sz="4000" dirty="0">
                <a:latin typeface="HfW cursive" panose="00000500000000000000" pitchFamily="2" charset="0"/>
              </a:rPr>
            </a:br>
            <a:r>
              <a:rPr lang="en-US" sz="4000" dirty="0">
                <a:solidFill>
                  <a:schemeClr val="tx1"/>
                </a:solidFill>
                <a:latin typeface="HfW cursive" panose="00000500000000000000" pitchFamily="2" charset="0"/>
              </a:rPr>
              <a:t>Explain: </a:t>
            </a:r>
            <a:r>
              <a:rPr lang="en-US" sz="4000" dirty="0">
                <a:latin typeface="HfW cursive" panose="00000500000000000000" pitchFamily="2" charset="0"/>
              </a:rPr>
              <a:t>How could you fix this problem? Can you suggest some </a:t>
            </a:r>
            <a:r>
              <a:rPr lang="en-US" sz="4000" dirty="0" smtClean="0">
                <a:latin typeface="HfW cursive" panose="00000500000000000000" pitchFamily="2" charset="0"/>
              </a:rPr>
              <a:t>solutions?</a:t>
            </a:r>
            <a:r>
              <a:rPr lang="en-US" dirty="0" smtClean="0"/>
              <a:t> </a:t>
            </a:r>
            <a:r>
              <a:rPr lang="en-GB" dirty="0"/>
              <a:t/>
            </a:r>
            <a:br>
              <a:rPr lang="en-GB" dirty="0"/>
            </a:br>
            <a:r>
              <a:rPr lang="en-GB" dirty="0"/>
              <a:t/>
            </a:r>
            <a:br>
              <a:rPr lang="en-GB" dirty="0"/>
            </a:br>
            <a:r>
              <a:rPr lang="en-US" dirty="0" smtClean="0"/>
              <a:t> </a:t>
            </a:r>
            <a:endParaRPr lang="en-GB" dirty="0"/>
          </a:p>
        </p:txBody>
      </p:sp>
      <p:pic>
        <p:nvPicPr>
          <p:cNvPr id="1034" name="Picture 10" descr="World Earth Da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68" b="90000" l="3000" r="98667"/>
                    </a14:imgEffect>
                  </a14:imgLayer>
                </a14:imgProps>
              </a:ext>
              <a:ext uri="{28A0092B-C50C-407E-A947-70E740481C1C}">
                <a14:useLocalDpi xmlns:a14="http://schemas.microsoft.com/office/drawing/2010/main" val="0"/>
              </a:ext>
            </a:extLst>
          </a:blip>
          <a:srcRect/>
          <a:stretch>
            <a:fillRect/>
          </a:stretch>
        </p:blipFill>
        <p:spPr bwMode="auto">
          <a:xfrm>
            <a:off x="9393382" y="4845323"/>
            <a:ext cx="2058419" cy="2012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811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2241" y="3912024"/>
            <a:ext cx="8869069" cy="2163273"/>
          </a:xfrm>
        </p:spPr>
        <p:txBody>
          <a:bodyPr/>
          <a:lstStyle/>
          <a:p>
            <a:pPr algn="l"/>
            <a:r>
              <a:rPr lang="en-GB" sz="4000" dirty="0" smtClean="0">
                <a:latin typeface="HfW cursive" panose="00000500000000000000" pitchFamily="2" charset="0"/>
              </a:rPr>
              <a:t>Can you spot the P.E.E in my model section?</a:t>
            </a:r>
            <a:r>
              <a:rPr lang="en-GB" dirty="0"/>
              <a:t/>
            </a:r>
            <a:br>
              <a:rPr lang="en-GB" dirty="0"/>
            </a:br>
            <a:r>
              <a:rPr lang="en-GB" dirty="0"/>
              <a:t/>
            </a:r>
            <a:br>
              <a:rPr lang="en-GB" dirty="0"/>
            </a:br>
            <a:r>
              <a:rPr lang="en-US" dirty="0" smtClean="0"/>
              <a:t> </a:t>
            </a:r>
            <a:endParaRPr lang="en-GB" dirty="0"/>
          </a:p>
        </p:txBody>
      </p:sp>
      <p:pic>
        <p:nvPicPr>
          <p:cNvPr id="1034" name="Picture 10" descr="World Earth Da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68" b="90000" l="3000" r="98667"/>
                    </a14:imgEffect>
                  </a14:imgLayer>
                </a14:imgProps>
              </a:ext>
              <a:ext uri="{28A0092B-C50C-407E-A947-70E740481C1C}">
                <a14:useLocalDpi xmlns:a14="http://schemas.microsoft.com/office/drawing/2010/main" val="0"/>
              </a:ext>
            </a:extLst>
          </a:blip>
          <a:srcRect/>
          <a:stretch>
            <a:fillRect/>
          </a:stretch>
        </p:blipFill>
        <p:spPr bwMode="auto">
          <a:xfrm>
            <a:off x="9393382" y="4845323"/>
            <a:ext cx="2058419" cy="2012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08459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9840" y="4461164"/>
            <a:ext cx="8869069" cy="2163273"/>
          </a:xfrm>
        </p:spPr>
        <p:txBody>
          <a:bodyPr/>
          <a:lstStyle/>
          <a:p>
            <a:pPr algn="l"/>
            <a:r>
              <a:rPr lang="en-GB" sz="2800" dirty="0" smtClean="0">
                <a:latin typeface="HfW cursive" panose="00000500000000000000" pitchFamily="2" charset="0"/>
              </a:rPr>
              <a:t>Although a kind offer, we believe that Happy Meals do need to include the toy. In our recent survey with 300 children, 98% of children reported that their McDonalds toys are either not played with or in the bin within 1 week of purchase. Therefore, to improve your company ethos, we advise that one</a:t>
            </a:r>
            <a:r>
              <a:rPr lang="en-GB" sz="2800" dirty="0" smtClean="0">
                <a:latin typeface="HfW cursive" panose="00000500000000000000" pitchFamily="2" charset="0"/>
              </a:rPr>
              <a:t> toy is donated per “Happy Meal” purchased. We also understand the importance of play and toys, but believe the toys would be more appreciated by children in need- both in the U.K and abroad. </a:t>
            </a:r>
            <a:r>
              <a:rPr lang="en-GB" sz="2800" dirty="0" smtClean="0">
                <a:latin typeface="HfW cursive" panose="00000500000000000000" pitchFamily="2" charset="0"/>
              </a:rPr>
              <a:t> </a:t>
            </a:r>
            <a:r>
              <a:rPr lang="en-GB" sz="6000" dirty="0"/>
              <a:t/>
            </a:r>
            <a:br>
              <a:rPr lang="en-GB" sz="6000" dirty="0"/>
            </a:br>
            <a:r>
              <a:rPr lang="en-US" sz="6000" dirty="0" smtClean="0"/>
              <a:t> </a:t>
            </a:r>
            <a:endParaRPr lang="en-GB" sz="6000" dirty="0"/>
          </a:p>
        </p:txBody>
      </p:sp>
      <p:pic>
        <p:nvPicPr>
          <p:cNvPr id="1034" name="Picture 10" descr="World Earth Da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68" b="90000" l="3000" r="98667"/>
                    </a14:imgEffect>
                  </a14:imgLayer>
                </a14:imgProps>
              </a:ext>
              <a:ext uri="{28A0092B-C50C-407E-A947-70E740481C1C}">
                <a14:useLocalDpi xmlns:a14="http://schemas.microsoft.com/office/drawing/2010/main" val="0"/>
              </a:ext>
            </a:extLst>
          </a:blip>
          <a:srcRect/>
          <a:stretch>
            <a:fillRect/>
          </a:stretch>
        </p:blipFill>
        <p:spPr bwMode="auto">
          <a:xfrm>
            <a:off x="9393382" y="4845323"/>
            <a:ext cx="2058419" cy="2012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79369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53804" y="3291650"/>
            <a:ext cx="8869069" cy="2163273"/>
          </a:xfrm>
        </p:spPr>
        <p:txBody>
          <a:bodyPr/>
          <a:lstStyle/>
          <a:p>
            <a:pPr algn="l"/>
            <a:r>
              <a:rPr lang="en-GB" sz="4400" dirty="0" smtClean="0">
                <a:latin typeface="HfW cursive" panose="00000500000000000000" pitchFamily="2" charset="0"/>
              </a:rPr>
              <a:t>Your task today is to select two problems you think are the most important. Then, you are going to plan your P.E.E paragraphs!</a:t>
            </a:r>
            <a:r>
              <a:rPr lang="en-GB" sz="6000" dirty="0"/>
              <a:t/>
            </a:r>
            <a:br>
              <a:rPr lang="en-GB" sz="6000" dirty="0"/>
            </a:br>
            <a:r>
              <a:rPr lang="en-US" sz="6000" dirty="0" smtClean="0"/>
              <a:t> </a:t>
            </a:r>
            <a:endParaRPr lang="en-GB" sz="6000" dirty="0"/>
          </a:p>
        </p:txBody>
      </p:sp>
      <p:pic>
        <p:nvPicPr>
          <p:cNvPr id="1034" name="Picture 10" descr="World Earth Da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68" b="90000" l="3000" r="98667"/>
                    </a14:imgEffect>
                  </a14:imgLayer>
                </a14:imgProps>
              </a:ext>
              <a:ext uri="{28A0092B-C50C-407E-A947-70E740481C1C}">
                <a14:useLocalDpi xmlns:a14="http://schemas.microsoft.com/office/drawing/2010/main" val="0"/>
              </a:ext>
            </a:extLst>
          </a:blip>
          <a:srcRect/>
          <a:stretch>
            <a:fillRect/>
          </a:stretch>
        </p:blipFill>
        <p:spPr bwMode="auto">
          <a:xfrm>
            <a:off x="9393382" y="4845323"/>
            <a:ext cx="2058419" cy="2012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245585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261</TotalTime>
  <Words>181</Words>
  <Application>Microsoft Office PowerPoint</Application>
  <PresentationFormat>Widescreen</PresentationFormat>
  <Paragraphs>8</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HfW cursive</vt:lpstr>
      <vt:lpstr>Trebuchet MS</vt:lpstr>
      <vt:lpstr>Wingdings 3</vt:lpstr>
      <vt:lpstr>Facet</vt:lpstr>
      <vt:lpstr>Tuesday 25th May 2021 L.O: To write with purpose C: Persuasive Letter</vt:lpstr>
      <vt:lpstr>Today we are going to plan the main part of our letters. </vt:lpstr>
      <vt:lpstr>First, let’s look at the results of our questionnaires.     </vt:lpstr>
      <vt:lpstr>Let’s begin playing! You are going to write two sections- each following the P.E.E model!   </vt:lpstr>
      <vt:lpstr>  Point: What is the point/problem you are trying to raise?  Evidence: What evidence/statistics do you have to back up your problem?  Explain: How could you fix this problem? Can you suggest some solutions?    </vt:lpstr>
      <vt:lpstr>Can you spot the P.E.E in my model section?   </vt:lpstr>
      <vt:lpstr>Although a kind offer, we believe that Happy Meals do need to include the toy. In our recent survey with 300 children, 98% of children reported that their McDonalds toys are either not played with or in the bin within 1 week of purchase. Therefore, to improve your company ethos, we advise that one toy is donated per “Happy Meal” purchased. We also understand the importance of play and toys, but believe the toys would be more appreciated by children in need- both in the U.K and abroad.    </vt:lpstr>
      <vt:lpstr>Your task today is to select two problems you think are the most important. Then, you are going to plan your P.E.E paragraphs!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17th May 2021 L.O: To write with purpose C: Persuasive Letter</dc:title>
  <dc:creator>Alice Watton</dc:creator>
  <cp:lastModifiedBy>Alice Watton</cp:lastModifiedBy>
  <cp:revision>4</cp:revision>
  <dcterms:created xsi:type="dcterms:W3CDTF">2021-05-16T09:31:52Z</dcterms:created>
  <dcterms:modified xsi:type="dcterms:W3CDTF">2021-05-23T13:29:49Z</dcterms:modified>
</cp:coreProperties>
</file>