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65" r:id="rId3"/>
    <p:sldId id="266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D3C976-77D4-4345-85B6-B90C21B7716E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3D7C99-6C7B-4BC1-85D6-AA2F871490E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62FDD8-C475-4A36-B2B2-085F594C08DF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ACDDB3A-1E2A-4D7D-AD80-80BF31B63AD4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4B669E9-5A4F-4DED-8519-1E7C319295DC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52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CF5AE3-4E68-4BAD-869D-18E586079BFC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62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2B20462-2EEC-4AA6-91BD-05C27C6CFABB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72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62C8BC-22DA-44CD-86C9-98FAF279C8CB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3DC9-0813-4BC5-88A3-6D173FD16957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FE8DA-B57A-4009-AF56-0B9F8CF508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3DC9-0813-4BC5-88A3-6D173FD16957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FE8DA-B57A-4009-AF56-0B9F8CF508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3DC9-0813-4BC5-88A3-6D173FD16957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FE8DA-B57A-4009-AF56-0B9F8CF508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3DC9-0813-4BC5-88A3-6D173FD16957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FE8DA-B57A-4009-AF56-0B9F8CF508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3DC9-0813-4BC5-88A3-6D173FD16957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FE8DA-B57A-4009-AF56-0B9F8CF508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3DC9-0813-4BC5-88A3-6D173FD16957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FE8DA-B57A-4009-AF56-0B9F8CF508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3DC9-0813-4BC5-88A3-6D173FD16957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FE8DA-B57A-4009-AF56-0B9F8CF508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3DC9-0813-4BC5-88A3-6D173FD16957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FE8DA-B57A-4009-AF56-0B9F8CF508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3DC9-0813-4BC5-88A3-6D173FD16957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FE8DA-B57A-4009-AF56-0B9F8CF508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3DC9-0813-4BC5-88A3-6D173FD16957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FE8DA-B57A-4009-AF56-0B9F8CF508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D3DC9-0813-4BC5-88A3-6D173FD16957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FE8DA-B57A-4009-AF56-0B9F8CF508C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DD3DC9-0813-4BC5-88A3-6D173FD16957}" type="datetimeFigureOut">
              <a:rPr lang="en-US" smtClean="0"/>
              <a:pPr/>
              <a:t>6/14/2021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1FE8DA-B57A-4009-AF56-0B9F8CF508C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www.nationalgallery.org.uk/upload/img/cuyp-maas-dordrecht-storm-NG6405-fm.jpg"/>
          <p:cNvPicPr>
            <a:picLocks noChangeAspect="1" noChangeArrowheads="1"/>
          </p:cNvPicPr>
          <p:nvPr/>
        </p:nvPicPr>
        <p:blipFill>
          <a:blip r:embed="rId3" cstate="print">
            <a:lum bright="34000"/>
          </a:blip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sz="6600" b="1" dirty="0">
                <a:latin typeface="Arial Black" pitchFamily="34" charset="0"/>
              </a:rPr>
              <a:t>Lesson 6:</a:t>
            </a:r>
            <a:br>
              <a:rPr lang="en-GB" sz="6600" b="1" dirty="0">
                <a:latin typeface="Arial Black" pitchFamily="34" charset="0"/>
              </a:rPr>
            </a:br>
            <a:r>
              <a:rPr lang="en-GB" b="1" u="sng" dirty="0">
                <a:latin typeface="Arial Black" pitchFamily="34" charset="0"/>
              </a:rPr>
              <a:t>Poor Prospero</a:t>
            </a:r>
            <a:endParaRPr lang="en-US" b="1" u="sng" dirty="0">
              <a:latin typeface="Arial Black" pitchFamily="34" charset="0"/>
            </a:endParaRPr>
          </a:p>
        </p:txBody>
      </p:sp>
      <p:sp>
        <p:nvSpPr>
          <p:cNvPr id="43012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b="1" u="sng" dirty="0">
                <a:solidFill>
                  <a:schemeClr val="tx1"/>
                </a:solidFill>
                <a:latin typeface="Arial Black" pitchFamily="34" charset="0"/>
              </a:rPr>
              <a:t>L.O- To understand texts</a:t>
            </a:r>
          </a:p>
          <a:p>
            <a:pPr eaLnBrk="1" hangingPunct="1"/>
            <a:r>
              <a:rPr lang="en-US" b="1" u="sng" dirty="0">
                <a:solidFill>
                  <a:schemeClr val="tx1"/>
                </a:solidFill>
                <a:latin typeface="Arial Black" pitchFamily="34" charset="0"/>
              </a:rPr>
              <a:t>C: 2a and 2b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2800" b="1">
                <a:solidFill>
                  <a:srgbClr val="6600FF"/>
                </a:solidFill>
                <a:latin typeface="Arial" charset="0"/>
                <a:cs typeface="Arial" charset="0"/>
              </a:rPr>
              <a:t>Prospero possesses magical powers. What characteristics, appearance and skills do you associate with a magician?</a:t>
            </a:r>
            <a:endParaRPr lang="en-US" sz="2800" b="1">
              <a:solidFill>
                <a:srgbClr val="6600FF"/>
              </a:solidFill>
              <a:latin typeface="Arial" charset="0"/>
              <a:cs typeface="Arial" charset="0"/>
            </a:endParaRPr>
          </a:p>
        </p:txBody>
      </p:sp>
      <p:pic>
        <p:nvPicPr>
          <p:cNvPr id="39939" name="Picture 2" descr="http://modernmysteries.co.uk/images/Andrew-Web---Home-2.jpg"/>
          <p:cNvPicPr>
            <a:picLocks noChangeAspect="1" noChangeArrowheads="1"/>
          </p:cNvPicPr>
          <p:nvPr/>
        </p:nvPicPr>
        <p:blipFill>
          <a:blip r:embed="rId3" cstate="print"/>
          <a:srcRect l="17210"/>
          <a:stretch>
            <a:fillRect/>
          </a:stretch>
        </p:blipFill>
        <p:spPr bwMode="auto">
          <a:xfrm>
            <a:off x="0" y="2209800"/>
            <a:ext cx="277495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0" name="Picture 4" descr="magician rabbit ha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6238" y="2276475"/>
            <a:ext cx="3092450" cy="458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50" name="Picture 6" descr="http://mboixpe.blogs.uv.es/files/2011/10/prospero_tempest.jpg"/>
          <p:cNvPicPr>
            <a:picLocks noChangeAspect="1" noChangeArrowheads="1"/>
          </p:cNvPicPr>
          <p:nvPr/>
        </p:nvPicPr>
        <p:blipFill>
          <a:blip r:embed="rId5" cstate="print"/>
          <a:srcRect l="8690" r="7333"/>
          <a:stretch>
            <a:fillRect/>
          </a:stretch>
        </p:blipFill>
        <p:spPr bwMode="auto">
          <a:xfrm>
            <a:off x="6012160" y="2132856"/>
            <a:ext cx="2880320" cy="4725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lue-sea-horizon"/>
          <p:cNvPicPr>
            <a:picLocks noChangeAspect="1" noChangeArrowheads="1"/>
          </p:cNvPicPr>
          <p:nvPr/>
        </p:nvPicPr>
        <p:blipFill>
          <a:blip r:embed="rId3" cstate="print">
            <a:lum bright="48000"/>
          </a:blip>
          <a:srcRect r="54425" b="43942"/>
          <a:stretch>
            <a:fillRect/>
          </a:stretch>
        </p:blipFill>
        <p:spPr bwMode="auto">
          <a:xfrm>
            <a:off x="0" y="-17145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b="1" dirty="0">
                <a:solidFill>
                  <a:srgbClr val="6600FF"/>
                </a:solidFill>
                <a:latin typeface="Arial" charset="0"/>
                <a:cs typeface="Arial" charset="0"/>
              </a:rPr>
              <a:t>Act 1 Scene 2 (to line 189)</a:t>
            </a:r>
            <a:endParaRPr lang="en-US" b="1" dirty="0">
              <a:solidFill>
                <a:srgbClr val="6600FF"/>
              </a:solidFill>
              <a:latin typeface="Arial" charset="0"/>
              <a:cs typeface="Arial" charset="0"/>
            </a:endParaRPr>
          </a:p>
        </p:txBody>
      </p:sp>
      <p:sp>
        <p:nvSpPr>
          <p:cNvPr id="4096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GB" sz="2800" dirty="0">
                <a:latin typeface="Arial" charset="0"/>
                <a:cs typeface="Arial" charset="0"/>
              </a:rPr>
              <a:t>In this scene we meet Prospero and his daughter</a:t>
            </a:r>
          </a:p>
          <a:p>
            <a:pPr>
              <a:buFont typeface="Arial" charset="0"/>
              <a:buNone/>
            </a:pPr>
            <a:r>
              <a:rPr lang="en-GB" sz="2800" dirty="0">
                <a:latin typeface="Arial" charset="0"/>
                <a:cs typeface="Arial" charset="0"/>
              </a:rPr>
              <a:t>Miranda. Prospero was formerly the Duke of</a:t>
            </a:r>
          </a:p>
          <a:p>
            <a:pPr>
              <a:buFont typeface="Arial" charset="0"/>
              <a:buNone/>
            </a:pPr>
            <a:r>
              <a:rPr lang="en-GB" sz="2800" dirty="0">
                <a:latin typeface="Arial" charset="0"/>
                <a:cs typeface="Arial" charset="0"/>
              </a:rPr>
              <a:t>Milan, but was usurped by his brother Antonio</a:t>
            </a:r>
          </a:p>
          <a:p>
            <a:pPr>
              <a:buFont typeface="Arial" charset="0"/>
              <a:buNone/>
            </a:pPr>
            <a:r>
              <a:rPr lang="en-GB" sz="2800" dirty="0">
                <a:latin typeface="Arial" charset="0"/>
                <a:cs typeface="Arial" charset="0"/>
              </a:rPr>
              <a:t>and banished to the island when Miranda was a</a:t>
            </a:r>
          </a:p>
          <a:p>
            <a:pPr>
              <a:buFont typeface="Arial" charset="0"/>
              <a:buNone/>
            </a:pPr>
            <a:r>
              <a:rPr lang="en-GB" sz="2800" dirty="0">
                <a:latin typeface="Arial" charset="0"/>
                <a:cs typeface="Arial" charset="0"/>
              </a:rPr>
              <a:t>baby.</a:t>
            </a:r>
          </a:p>
          <a:p>
            <a:pPr>
              <a:buFont typeface="Arial" charset="0"/>
              <a:buNone/>
            </a:pPr>
            <a:endParaRPr lang="en-GB" sz="2800" dirty="0">
              <a:latin typeface="Arial" charset="0"/>
              <a:cs typeface="Arial" charset="0"/>
            </a:endParaRPr>
          </a:p>
          <a:p>
            <a:pPr algn="ctr">
              <a:buFont typeface="Arial" charset="0"/>
              <a:buNone/>
            </a:pPr>
            <a:r>
              <a:rPr lang="en-GB" sz="2800" b="1" dirty="0">
                <a:solidFill>
                  <a:srgbClr val="FF0066"/>
                </a:solidFill>
                <a:latin typeface="Arial" charset="0"/>
                <a:cs typeface="Arial" charset="0"/>
              </a:rPr>
              <a:t>At the beginning of this scene the audience</a:t>
            </a:r>
          </a:p>
          <a:p>
            <a:pPr algn="ctr">
              <a:buFont typeface="Arial" charset="0"/>
              <a:buNone/>
            </a:pPr>
            <a:r>
              <a:rPr lang="en-GB" sz="2800" b="1" dirty="0">
                <a:solidFill>
                  <a:srgbClr val="FF0066"/>
                </a:solidFill>
                <a:latin typeface="Arial" charset="0"/>
                <a:cs typeface="Arial" charset="0"/>
              </a:rPr>
              <a:t>learn something startling news – what is it?</a:t>
            </a:r>
            <a:endParaRPr lang="en-US" sz="2800" b="1" dirty="0">
              <a:solidFill>
                <a:srgbClr val="FF0066"/>
              </a:solidFill>
              <a:latin typeface="Arial" charset="0"/>
              <a:cs typeface="Arial" charset="0"/>
            </a:endParaRPr>
          </a:p>
        </p:txBody>
      </p:sp>
      <p:pic>
        <p:nvPicPr>
          <p:cNvPr id="5" name="Picture 2" descr="http://www.ironmaidencommentary.com/pictures/pictures12_bnw/tempes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12360" y="0"/>
            <a:ext cx="1130598" cy="18219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blue-sea-horizon"/>
          <p:cNvPicPr>
            <a:picLocks noChangeAspect="1" noChangeArrowheads="1"/>
          </p:cNvPicPr>
          <p:nvPr/>
        </p:nvPicPr>
        <p:blipFill>
          <a:blip r:embed="rId3" cstate="print">
            <a:lum bright="48000"/>
          </a:blip>
          <a:srcRect r="54425" b="43942"/>
          <a:stretch>
            <a:fillRect/>
          </a:stretch>
        </p:blipFill>
        <p:spPr bwMode="auto">
          <a:xfrm>
            <a:off x="0" y="-171450"/>
            <a:ext cx="9144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>
                <a:solidFill>
                  <a:srgbClr val="6600FF"/>
                </a:solidFill>
                <a:latin typeface="Arial" charset="0"/>
                <a:cs typeface="Arial" charset="0"/>
              </a:rPr>
              <a:t>First Impressions?</a:t>
            </a:r>
            <a:br>
              <a:rPr lang="en-GB" b="1">
                <a:solidFill>
                  <a:srgbClr val="6600FF"/>
                </a:solidFill>
                <a:latin typeface="Arial" charset="0"/>
                <a:cs typeface="Arial" charset="0"/>
              </a:rPr>
            </a:br>
            <a:r>
              <a:rPr lang="en-GB" b="1">
                <a:solidFill>
                  <a:srgbClr val="6600FF"/>
                </a:solidFill>
                <a:latin typeface="Arial" charset="0"/>
                <a:cs typeface="Arial" charset="0"/>
              </a:rPr>
              <a:t>Prospero and Miranda</a:t>
            </a:r>
            <a:endParaRPr lang="en-US" b="1">
              <a:solidFill>
                <a:srgbClr val="6600FF"/>
              </a:solidFill>
              <a:latin typeface="Arial" charset="0"/>
              <a:cs typeface="Arial" charset="0"/>
            </a:endParaRPr>
          </a:p>
        </p:txBody>
      </p:sp>
      <p:pic>
        <p:nvPicPr>
          <p:cNvPr id="104450" name="Picture 2" descr="http://upload.wikimedia.org/wikipedia/commons/thumb/e/e9/Prospero_and_miranda.jpg/250px-Prospero_and_mirand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775" y="1700213"/>
            <a:ext cx="3101975" cy="4702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solidFill>
                  <a:srgbClr val="7030A0"/>
                </a:solidFill>
                <a:latin typeface="Arial" charset="0"/>
                <a:cs typeface="Arial" charset="0"/>
              </a:rPr>
              <a:t>Prospero</a:t>
            </a:r>
            <a:endParaRPr lang="en-US" b="1">
              <a:solidFill>
                <a:srgbClr val="7030A0"/>
              </a:solidFill>
              <a:latin typeface="Arial" charset="0"/>
              <a:cs typeface="Arial" charset="0"/>
            </a:endParaRPr>
          </a:p>
        </p:txBody>
      </p:sp>
      <p:pic>
        <p:nvPicPr>
          <p:cNvPr id="45059" name="Picture 2" descr="http://www.stratfordfestival.ca/assets/0/71/107/131/424/427/b7af0261-3a37-4f59-a4c8-16cc0f4f44e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39750" y="2565400"/>
            <a:ext cx="2879725" cy="3025775"/>
          </a:xfrm>
          <a:noFill/>
        </p:spPr>
      </p:pic>
      <p:sp>
        <p:nvSpPr>
          <p:cNvPr id="5" name="Rounded Rectangular Callout 4"/>
          <p:cNvSpPr/>
          <p:nvPr/>
        </p:nvSpPr>
        <p:spPr>
          <a:xfrm>
            <a:off x="179388" y="476250"/>
            <a:ext cx="3024187" cy="1223963"/>
          </a:xfrm>
          <a:prstGeom prst="wedgeRoundRectCallout">
            <a:avLst>
              <a:gd name="adj1" fmla="val 23233"/>
              <a:gd name="adj2" fmla="val 103386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Well demanded, wench;</a:t>
            </a:r>
          </a:p>
          <a:p>
            <a:pPr algn="ctr">
              <a:defRPr/>
            </a:pPr>
            <a:r>
              <a:rPr lang="en-GB" sz="24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Line 139, page 17</a:t>
            </a:r>
            <a:endParaRPr lang="en-US" sz="24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3492500" y="1341438"/>
            <a:ext cx="5651500" cy="1223962"/>
          </a:xfrm>
          <a:prstGeom prst="wedgeRoundRectCallout">
            <a:avLst>
              <a:gd name="adj1" fmla="val -50980"/>
              <a:gd name="adj2" fmla="val 141867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Me, poor man</a:t>
            </a:r>
          </a:p>
          <a:p>
            <a:pPr algn="ctr">
              <a:defRPr/>
            </a:pPr>
            <a:r>
              <a:rPr lang="en-GB" sz="24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Line 109, page 15</a:t>
            </a:r>
            <a:endParaRPr lang="en-US" sz="24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5292725" y="3644900"/>
            <a:ext cx="3527425" cy="1223963"/>
          </a:xfrm>
          <a:prstGeom prst="wedgeRoundRectCallout">
            <a:avLst>
              <a:gd name="adj1" fmla="val -92209"/>
              <a:gd name="adj2" fmla="val -29032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Me, poor man</a:t>
            </a:r>
          </a:p>
          <a:p>
            <a:pPr algn="ctr">
              <a:defRPr/>
            </a:pPr>
            <a:r>
              <a:rPr lang="en-GB" sz="24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Line 109, page 15</a:t>
            </a:r>
            <a:endParaRPr lang="en-US" sz="24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3059113" y="5229225"/>
            <a:ext cx="6084887" cy="1628775"/>
          </a:xfrm>
          <a:prstGeom prst="wedgeRoundRectCallout">
            <a:avLst>
              <a:gd name="adj1" fmla="val -41972"/>
              <a:gd name="adj2" fmla="val -110815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O’ a </a:t>
            </a:r>
            <a:r>
              <a:rPr lang="en-GB" sz="24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cherubin</a:t>
            </a:r>
            <a:r>
              <a:rPr lang="en-GB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thou was that did preserve me. Thou didst smile, infused with a fortitude from heaven</a:t>
            </a:r>
          </a:p>
          <a:p>
            <a:pPr algn="ctr">
              <a:defRPr/>
            </a:pPr>
            <a:r>
              <a:rPr lang="en-GB" sz="24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Top of page 19</a:t>
            </a:r>
            <a:endParaRPr lang="en-US" sz="24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5064" name="TextBox 8"/>
          <p:cNvSpPr txBox="1">
            <a:spLocks noChangeArrowheads="1"/>
          </p:cNvSpPr>
          <p:nvPr/>
        </p:nvSpPr>
        <p:spPr bwMode="auto">
          <a:xfrm>
            <a:off x="6084888" y="188913"/>
            <a:ext cx="2519362" cy="922337"/>
          </a:xfrm>
          <a:prstGeom prst="rect">
            <a:avLst/>
          </a:prstGeom>
          <a:solidFill>
            <a:srgbClr val="FF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b="1" dirty="0"/>
              <a:t>What do these quotes tell us about Prospero?</a:t>
            </a:r>
            <a:endParaRPr lang="en-US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6600FF"/>
                </a:solidFill>
                <a:latin typeface="Arial" charset="0"/>
                <a:cs typeface="Arial" charset="0"/>
              </a:rPr>
              <a:t>Miranda</a:t>
            </a:r>
            <a:endParaRPr lang="en-US" b="1" dirty="0">
              <a:solidFill>
                <a:srgbClr val="6600FF"/>
              </a:solidFill>
              <a:latin typeface="Arial" charset="0"/>
              <a:cs typeface="Arial" charset="0"/>
            </a:endParaRPr>
          </a:p>
        </p:txBody>
      </p:sp>
      <p:pic>
        <p:nvPicPr>
          <p:cNvPr id="46083" name="Picture 2" descr="http://t3.gstatic.com/images?q=tbn:ANd9GcSDoUnfvTaGk2OKEj2613jqF0SGWvMzebs0j03hmZDIjeDawuxS1fQFfD1tGQ"/>
          <p:cNvPicPr>
            <a:picLocks noChangeAspect="1" noChangeArrowheads="1"/>
          </p:cNvPicPr>
          <p:nvPr/>
        </p:nvPicPr>
        <p:blipFill>
          <a:blip r:embed="rId3" cstate="print"/>
          <a:srcRect l="21252" t="18620" r="14989" b="18069"/>
          <a:stretch>
            <a:fillRect/>
          </a:stretch>
        </p:blipFill>
        <p:spPr bwMode="auto">
          <a:xfrm>
            <a:off x="468313" y="2420938"/>
            <a:ext cx="3201987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ounded Rectangular Callout 4"/>
          <p:cNvSpPr/>
          <p:nvPr/>
        </p:nvSpPr>
        <p:spPr>
          <a:xfrm>
            <a:off x="179388" y="476250"/>
            <a:ext cx="2808287" cy="1223963"/>
          </a:xfrm>
          <a:prstGeom prst="wedgeRoundRectCallout">
            <a:avLst>
              <a:gd name="adj1" fmla="val 23233"/>
              <a:gd name="adj2" fmla="val 103386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Oh, the heavens!</a:t>
            </a:r>
          </a:p>
          <a:p>
            <a:pPr algn="ctr">
              <a:defRPr/>
            </a:pPr>
            <a:r>
              <a:rPr lang="en-GB" sz="24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Line 59, page 13</a:t>
            </a:r>
            <a:endParaRPr lang="en-US" sz="24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4140200" y="1341438"/>
            <a:ext cx="2376488" cy="1511300"/>
          </a:xfrm>
          <a:prstGeom prst="wedgeRoundRectCallout">
            <a:avLst>
              <a:gd name="adj1" fmla="val -64279"/>
              <a:gd name="adj2" fmla="val 96171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 good sir, I do.</a:t>
            </a:r>
          </a:p>
          <a:p>
            <a:pPr algn="ctr">
              <a:defRPr/>
            </a:pPr>
            <a:r>
              <a:rPr lang="en-GB" sz="24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Line 88, page 13</a:t>
            </a:r>
            <a:endParaRPr lang="en-US" sz="24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5364163" y="2997200"/>
            <a:ext cx="3455987" cy="1511300"/>
          </a:xfrm>
          <a:prstGeom prst="wedgeRoundRectCallout">
            <a:avLst>
              <a:gd name="adj1" fmla="val -91537"/>
              <a:gd name="adj2" fmla="val 18294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Your tale, sir, would cure deafness</a:t>
            </a:r>
          </a:p>
          <a:p>
            <a:pPr algn="ctr">
              <a:defRPr/>
            </a:pPr>
            <a:r>
              <a:rPr lang="en-GB" sz="24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Line 107, page 15</a:t>
            </a:r>
            <a:endParaRPr lang="en-US" sz="24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ular Callout 7"/>
          <p:cNvSpPr/>
          <p:nvPr/>
        </p:nvSpPr>
        <p:spPr>
          <a:xfrm>
            <a:off x="3924300" y="4868863"/>
            <a:ext cx="5040313" cy="1512887"/>
          </a:xfrm>
          <a:prstGeom prst="wedgeRoundRectCallout">
            <a:avLst>
              <a:gd name="adj1" fmla="val -53068"/>
              <a:gd name="adj2" fmla="val -76992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 should sin to think nobly of my grandmother – Good wombs have borne bad sons</a:t>
            </a:r>
          </a:p>
          <a:p>
            <a:pPr algn="ctr">
              <a:defRPr/>
            </a:pPr>
            <a:r>
              <a:rPr lang="en-GB" sz="24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Bottom of page 15</a:t>
            </a:r>
            <a:endParaRPr lang="en-US" sz="24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ular Callout 8"/>
          <p:cNvSpPr/>
          <p:nvPr/>
        </p:nvSpPr>
        <p:spPr>
          <a:xfrm>
            <a:off x="323850" y="5345113"/>
            <a:ext cx="3240088" cy="1179512"/>
          </a:xfrm>
          <a:prstGeom prst="wedgeRoundRectCallout">
            <a:avLst>
              <a:gd name="adj1" fmla="val -7141"/>
              <a:gd name="adj2" fmla="val -70578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Alack, what trouble bottom of </a:t>
            </a:r>
            <a:r>
              <a:rPr lang="en-GB" sz="2400" b="1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page 17</a:t>
            </a:r>
            <a:endParaRPr lang="en-US" sz="2400" b="1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6089" name="TextBox 9"/>
          <p:cNvSpPr txBox="1">
            <a:spLocks noChangeArrowheads="1"/>
          </p:cNvSpPr>
          <p:nvPr/>
        </p:nvSpPr>
        <p:spPr bwMode="auto">
          <a:xfrm>
            <a:off x="6732588" y="188913"/>
            <a:ext cx="1871662" cy="923330"/>
          </a:xfrm>
          <a:prstGeom prst="rect">
            <a:avLst/>
          </a:prstGeom>
          <a:solidFill>
            <a:srgbClr val="FF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b="1" dirty="0"/>
              <a:t>What do these quotes tell us about Miranda?</a:t>
            </a:r>
            <a:endParaRPr 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247</Words>
  <Application>Microsoft Office PowerPoint</Application>
  <PresentationFormat>On-screen Show (4:3)</PresentationFormat>
  <Paragraphs>41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Arial Black</vt:lpstr>
      <vt:lpstr>Calibri</vt:lpstr>
      <vt:lpstr>Office Theme</vt:lpstr>
      <vt:lpstr>Lesson 6: Poor Prospero</vt:lpstr>
      <vt:lpstr>Prospero possesses magical powers. What characteristics, appearance and skills do you associate with a magician?</vt:lpstr>
      <vt:lpstr>Act 1 Scene 2 (to line 189)</vt:lpstr>
      <vt:lpstr>First Impressions? Prospero and Miranda</vt:lpstr>
      <vt:lpstr>Prospero</vt:lpstr>
      <vt:lpstr>Miranda</vt:lpstr>
    </vt:vector>
  </TitlesOfParts>
  <Company>Acer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7: Poor Prospero</dc:title>
  <dc:creator>Valued Acer Customer</dc:creator>
  <cp:lastModifiedBy>Taiyibha Ahmed</cp:lastModifiedBy>
  <cp:revision>8</cp:revision>
  <dcterms:created xsi:type="dcterms:W3CDTF">2012-01-24T08:43:18Z</dcterms:created>
  <dcterms:modified xsi:type="dcterms:W3CDTF">2021-06-14T05:47:31Z</dcterms:modified>
</cp:coreProperties>
</file>