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9"/>
  </p:notesMasterIdLst>
  <p:handoutMasterIdLst>
    <p:handoutMasterId r:id="rId30"/>
  </p:handoutMasterIdLst>
  <p:sldIdLst>
    <p:sldId id="338" r:id="rId5"/>
    <p:sldId id="267" r:id="rId6"/>
    <p:sldId id="312" r:id="rId7"/>
    <p:sldId id="313" r:id="rId8"/>
    <p:sldId id="314" r:id="rId9"/>
    <p:sldId id="334" r:id="rId10"/>
    <p:sldId id="315" r:id="rId11"/>
    <p:sldId id="317" r:id="rId12"/>
    <p:sldId id="337" r:id="rId13"/>
    <p:sldId id="324" r:id="rId14"/>
    <p:sldId id="340" r:id="rId15"/>
    <p:sldId id="336" r:id="rId16"/>
    <p:sldId id="323" r:id="rId17"/>
    <p:sldId id="318" r:id="rId18"/>
    <p:sldId id="319" r:id="rId19"/>
    <p:sldId id="326" r:id="rId20"/>
    <p:sldId id="333" r:id="rId21"/>
    <p:sldId id="320" r:id="rId22"/>
    <p:sldId id="328" r:id="rId23"/>
    <p:sldId id="329" r:id="rId24"/>
    <p:sldId id="330" r:id="rId25"/>
    <p:sldId id="331" r:id="rId26"/>
    <p:sldId id="339" r:id="rId27"/>
    <p:sldId id="332" r:id="rId28"/>
  </p:sldIdLst>
  <p:sldSz cx="9144000" cy="6858000" type="screen4x3"/>
  <p:notesSz cx="6797675" cy="9926638"/>
  <p:embeddedFontLst>
    <p:embeddedFont>
      <p:font typeface="HfW cursive" panose="020B0604020202020204"/>
      <p:regular r:id="rId31"/>
    </p:embeddedFont>
    <p:embeddedFont>
      <p:font typeface="Twinkl" panose="020B0604020202020204" charset="0"/>
      <p:regular r:id="rId32"/>
      <p:bold r:id="rId3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974">
          <p15:clr>
            <a:srgbClr val="A4A3A4"/>
          </p15:clr>
        </p15:guide>
        <p15:guide id="3" orient="horz" pos="346">
          <p15:clr>
            <a:srgbClr val="A4A3A4"/>
          </p15:clr>
        </p15:guide>
        <p15:guide id="4" orient="horz" pos="482">
          <p15:clr>
            <a:srgbClr val="A4A3A4"/>
          </p15:clr>
        </p15:guide>
        <p15:guide id="5" orient="horz" pos="3838">
          <p15:clr>
            <a:srgbClr val="A4A3A4"/>
          </p15:clr>
        </p15:guide>
        <p15:guide id="6" pos="2880">
          <p15:clr>
            <a:srgbClr val="A4A3A4"/>
          </p15:clr>
        </p15:guide>
        <p15:guide id="7" pos="340">
          <p15:clr>
            <a:srgbClr val="A4A3A4"/>
          </p15:clr>
        </p15:guide>
        <p15:guide id="8" pos="5420">
          <p15:clr>
            <a:srgbClr val="A4A3A4"/>
          </p15:clr>
        </p15:guide>
        <p15:guide id="9" pos="47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00A7E6"/>
    <a:srgbClr val="94C2DB"/>
    <a:srgbClr val="DE1E5A"/>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498BD9-EBD1-8765-07D2-908AD06103C6}" v="10" dt="2025-09-08T19:28:03.295"/>
    <p1510:client id="{607D2479-FE40-5D9C-2B17-1BC0B57A9368}" v="21" dt="2025-09-08T19:09:54.905"/>
    <p1510:client id="{B3B5D742-2E51-413C-BA4A-8A86DA1DF3C3}" v="42" dt="2025-09-08T19:04:07.4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1280" y="36"/>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A90EB90-454B-4EC2-BE5B-0859B36B237F}"/>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95BB9DF-E574-4062-8F5C-A8D8A70B546A}"/>
              </a:ext>
            </a:extLst>
          </p:cNvPr>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BFF744E-EC00-42ED-AA52-4D2EDDBB02DA}" type="datetimeFigureOut">
              <a:rPr lang="en-GB"/>
              <a:pPr>
                <a:defRPr/>
              </a:pPr>
              <a:t>19/09/2025</a:t>
            </a:fld>
            <a:endParaRPr lang="en-GB"/>
          </a:p>
        </p:txBody>
      </p:sp>
      <p:sp>
        <p:nvSpPr>
          <p:cNvPr id="4" name="Footer Placeholder 3">
            <a:extLst>
              <a:ext uri="{FF2B5EF4-FFF2-40B4-BE49-F238E27FC236}">
                <a16:creationId xmlns:a16="http://schemas.microsoft.com/office/drawing/2014/main" id="{3DD13E64-B87E-44C7-8C6B-EAE910AE6C5D}"/>
              </a:ext>
            </a:extLst>
          </p:cNvPr>
          <p:cNvSpPr>
            <a:spLocks noGrp="1"/>
          </p:cNvSpPr>
          <p:nvPr>
            <p:ph type="ftr" sz="quarter" idx="2"/>
          </p:nvPr>
        </p:nvSpPr>
        <p:spPr>
          <a:xfrm>
            <a:off x="0" y="9428163"/>
            <a:ext cx="2946400" cy="49847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D97AD919-D63E-4803-B0DC-1B50C9DFEB1F}"/>
              </a:ext>
            </a:extLst>
          </p:cNvPr>
          <p:cNvSpPr>
            <a:spLocks noGrp="1"/>
          </p:cNvSpPr>
          <p:nvPr>
            <p:ph type="sldNum" sz="quarter" idx="3"/>
          </p:nvPr>
        </p:nvSpPr>
        <p:spPr>
          <a:xfrm>
            <a:off x="3849688" y="9428163"/>
            <a:ext cx="2946400" cy="4984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B6091932-EE77-48D0-BF57-0CF131DD366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B4D5C97-08CC-42CB-8F13-7F98E02F7D5A}"/>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61B0B0B-D8A7-44E0-A006-DA1253455608}"/>
              </a:ext>
            </a:extLst>
          </p:cNvPr>
          <p:cNvSpPr>
            <a:spLocks noGrp="1"/>
          </p:cNvSpPr>
          <p:nvPr>
            <p:ph type="dt" idx="1"/>
          </p:nvPr>
        </p:nvSpPr>
        <p:spPr>
          <a:xfrm>
            <a:off x="3849688" y="0"/>
            <a:ext cx="2946400" cy="49847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EAC90DD-794E-4B73-8A79-33A6D84DBA26}" type="datetimeFigureOut">
              <a:rPr lang="en-GB"/>
              <a:pPr>
                <a:defRPr/>
              </a:pPr>
              <a:t>19/09/2025</a:t>
            </a:fld>
            <a:endParaRPr lang="en-GB"/>
          </a:p>
        </p:txBody>
      </p:sp>
      <p:sp>
        <p:nvSpPr>
          <p:cNvPr id="4" name="Slide Image Placeholder 3">
            <a:extLst>
              <a:ext uri="{FF2B5EF4-FFF2-40B4-BE49-F238E27FC236}">
                <a16:creationId xmlns:a16="http://schemas.microsoft.com/office/drawing/2014/main" id="{F806964A-525D-40AA-8C73-DD6023703A52}"/>
              </a:ext>
            </a:extLst>
          </p:cNvPr>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B072801-2BBB-4349-9E5C-518F8ED4B0AE}"/>
              </a:ext>
            </a:extLst>
          </p:cNvPr>
          <p:cNvSpPr>
            <a:spLocks noGrp="1"/>
          </p:cNvSpPr>
          <p:nvPr>
            <p:ph type="body" sz="quarter" idx="3"/>
          </p:nvPr>
        </p:nvSpPr>
        <p:spPr>
          <a:xfrm>
            <a:off x="679450" y="4778375"/>
            <a:ext cx="5438775" cy="3906838"/>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DB003C5-9439-4EE3-92C1-923D1529A0FE}"/>
              </a:ext>
            </a:extLst>
          </p:cNvPr>
          <p:cNvSpPr>
            <a:spLocks noGrp="1"/>
          </p:cNvSpPr>
          <p:nvPr>
            <p:ph type="ftr" sz="quarter" idx="4"/>
          </p:nvPr>
        </p:nvSpPr>
        <p:spPr>
          <a:xfrm>
            <a:off x="0" y="9428163"/>
            <a:ext cx="2946400" cy="49847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E88E9D2-0D48-456A-BE95-7D10E2A004A1}"/>
              </a:ext>
            </a:extLst>
          </p:cNvPr>
          <p:cNvSpPr>
            <a:spLocks noGrp="1"/>
          </p:cNvSpPr>
          <p:nvPr>
            <p:ph type="sldNum" sz="quarter" idx="5"/>
          </p:nvPr>
        </p:nvSpPr>
        <p:spPr>
          <a:xfrm>
            <a:off x="3849688" y="9428163"/>
            <a:ext cx="2946400" cy="4984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D86920E-66D9-420E-B16E-7704B6CA7B9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BDA1CF2-5BE7-4A7F-8CDB-EAF9AE8F665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7439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BA9F121A-276C-46CA-83CB-65F70E344DC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pic>
        <p:nvPicPr>
          <p:cNvPr id="3" name="Picture 4">
            <a:extLst>
              <a:ext uri="{FF2B5EF4-FFF2-40B4-BE49-F238E27FC236}">
                <a16:creationId xmlns:a16="http://schemas.microsoft.com/office/drawing/2014/main" id="{1A803CC2-BC9C-4CB9-BCC0-D6BA4BCAA19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4275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22C995E-2759-48BF-B501-20AB913549C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extLst>
      <p:ext uri="{BB962C8B-B14F-4D97-AF65-F5344CB8AC3E}">
        <p14:creationId xmlns:p14="http://schemas.microsoft.com/office/powerpoint/2010/main" val="3291893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54E1250A-91D4-4564-9622-353670D57F3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4" name="Rounded Rectangle 7">
            <a:extLst>
              <a:ext uri="{FF2B5EF4-FFF2-40B4-BE49-F238E27FC236}">
                <a16:creationId xmlns:a16="http://schemas.microsoft.com/office/drawing/2014/main" id="{48911557-EA07-4F02-B724-A7396E776778}"/>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5" name="Title 1">
            <a:extLst>
              <a:ext uri="{FF2B5EF4-FFF2-40B4-BE49-F238E27FC236}">
                <a16:creationId xmlns:a16="http://schemas.microsoft.com/office/drawing/2014/main" id="{A0887B7E-7285-459B-8DE5-0A62C6FEAA2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a:latin typeface="Twinkl" pitchFamily="50" charset="0"/>
              </a:rPr>
              <a:t>Success Criteria</a:t>
            </a:r>
          </a:p>
        </p:txBody>
      </p:sp>
      <p:sp>
        <p:nvSpPr>
          <p:cNvPr id="6" name="Title 1">
            <a:extLst>
              <a:ext uri="{FF2B5EF4-FFF2-40B4-BE49-F238E27FC236}">
                <a16:creationId xmlns:a16="http://schemas.microsoft.com/office/drawing/2014/main" id="{FD8E2AC1-FF8C-4A6A-B536-D1772B1456DC}"/>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a:latin typeface="Twinkl" pitchFamily="50" charset="0"/>
              </a:rPr>
              <a:t>Aim</a:t>
            </a:r>
          </a:p>
        </p:txBody>
      </p:sp>
      <p:sp>
        <p:nvSpPr>
          <p:cNvPr id="7" name="Content Placeholder 15">
            <a:extLst>
              <a:ext uri="{FF2B5EF4-FFF2-40B4-BE49-F238E27FC236}">
                <a16:creationId xmlns:a16="http://schemas.microsoft.com/office/drawing/2014/main" id="{E67FEF86-7F3A-41B6-893F-5A4A95DF00AA}"/>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a:latin typeface="Twinkl" pitchFamily="50" charset="0"/>
              </a:rPr>
              <a:t>Statement 1 Lorem ipsum </a:t>
            </a:r>
            <a:r>
              <a:rPr lang="en-GB" err="1">
                <a:latin typeface="Twinkl" pitchFamily="50" charset="0"/>
              </a:rPr>
              <a:t>dolor</a:t>
            </a:r>
            <a:r>
              <a:rPr lang="en-GB">
                <a:latin typeface="Twinkl" pitchFamily="50" charset="0"/>
              </a:rPr>
              <a:t> sit </a:t>
            </a:r>
            <a:r>
              <a:rPr lang="en-GB" err="1">
                <a:latin typeface="Twinkl" pitchFamily="50" charset="0"/>
              </a:rPr>
              <a:t>amet</a:t>
            </a:r>
            <a:r>
              <a:rPr lang="en-GB">
                <a:latin typeface="Twinkl" pitchFamily="50" charset="0"/>
              </a:rPr>
              <a:t>, </a:t>
            </a:r>
            <a:r>
              <a:rPr lang="en-GB" err="1">
                <a:latin typeface="Twinkl" pitchFamily="50" charset="0"/>
              </a:rPr>
              <a:t>consectetur</a:t>
            </a:r>
            <a:r>
              <a:rPr lang="en-GB">
                <a:latin typeface="Twinkl" pitchFamily="50" charset="0"/>
              </a:rPr>
              <a:t> </a:t>
            </a:r>
            <a:r>
              <a:rPr lang="en-GB" err="1">
                <a:latin typeface="Twinkl" pitchFamily="50" charset="0"/>
              </a:rPr>
              <a:t>adipiscing</a:t>
            </a:r>
            <a:r>
              <a:rPr lang="en-GB">
                <a:latin typeface="Twinkl" pitchFamily="50" charset="0"/>
              </a:rPr>
              <a:t> </a:t>
            </a:r>
            <a:r>
              <a:rPr lang="en-GB" err="1">
                <a:latin typeface="Twinkl" pitchFamily="50" charset="0"/>
              </a:rPr>
              <a:t>elit</a:t>
            </a:r>
            <a:r>
              <a:rPr lang="en-GB">
                <a:latin typeface="Twinkl" pitchFamily="50" charset="0"/>
              </a:rPr>
              <a:t>.</a:t>
            </a:r>
          </a:p>
          <a:p>
            <a:pPr fontAlgn="auto">
              <a:spcAft>
                <a:spcPts val="0"/>
              </a:spcAft>
              <a:defRPr/>
            </a:pPr>
            <a:r>
              <a:rPr lang="en-GB">
                <a:latin typeface="Twinkl" pitchFamily="50" charset="0"/>
              </a:rPr>
              <a:t>Statement 2</a:t>
            </a:r>
          </a:p>
          <a:p>
            <a:pPr lvl="1" fontAlgn="auto">
              <a:spcAft>
                <a:spcPts val="0"/>
              </a:spcAft>
              <a:defRPr/>
            </a:pPr>
            <a:r>
              <a:rPr lang="en-GB">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99694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8FEA4F5-BCCD-472F-87ED-C5E9B8DBA1F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35296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3ACA5FD-AE85-4EF3-99E0-C437384E4E7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045CAF7-5045-4285-AB63-6E3D843ABD4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microsoft.com/office/2007/relationships/hdphoto" Target="../media/hdphoto1.wdp"/><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5.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jpeg"/><Relationship Id="rId15" Type="http://schemas.openxmlformats.org/officeDocument/2006/relationships/image" Target="../media/image16.pn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microsoft.com/office/2007/relationships/hdphoto" Target="../media/hdphoto1.wdp"/><Relationship Id="rId7"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5.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5.xml"/><Relationship Id="rId4" Type="http://schemas.openxmlformats.org/officeDocument/2006/relationships/image" Target="../media/image27.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png"/><Relationship Id="rId1" Type="http://schemas.openxmlformats.org/officeDocument/2006/relationships/slideLayout" Target="../slideLayouts/slideLayout5.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 Id="rId5" Type="http://schemas.openxmlformats.org/officeDocument/2006/relationships/image" Target="../media/image33.png"/><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hdphoto" Target="../media/hdphoto1.wdp"/><Relationship Id="rId7"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5.xml"/><Relationship Id="rId6" Type="http://schemas.openxmlformats.org/officeDocument/2006/relationships/image" Target="cid:D2EB89F7-F6D3-44DB-BCD2-236CA15579C8" TargetMode="External"/><Relationship Id="rId11" Type="http://schemas.openxmlformats.org/officeDocument/2006/relationships/image" Target="cid:02F79D05-56BC-4320-9F61-05D588090F32" TargetMode="External"/><Relationship Id="rId5" Type="http://schemas.microsoft.com/office/2007/relationships/hdphoto" Target="../media/hdphoto2.wdp"/><Relationship Id="rId10" Type="http://schemas.openxmlformats.org/officeDocument/2006/relationships/image" Target="../media/image38.jpeg"/><Relationship Id="rId4" Type="http://schemas.openxmlformats.org/officeDocument/2006/relationships/image" Target="../media/image36.png"/><Relationship Id="rId9" Type="http://schemas.openxmlformats.org/officeDocument/2006/relationships/image" Target="cid:BA2707BE-D592-4785-B2CD-29B8367FE63E" TargetMode="Externa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hyperlink" Target="mailto:secretary@binfieldschoo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20">
            <a:extLst>
              <a:ext uri="{FF2B5EF4-FFF2-40B4-BE49-F238E27FC236}">
                <a16:creationId xmlns:a16="http://schemas.microsoft.com/office/drawing/2014/main" id="{53B2EEB3-8037-40EF-AE5D-32F75119EB78}"/>
              </a:ext>
            </a:extLst>
          </p:cNvPr>
          <p:cNvSpPr txBox="1">
            <a:spLocks/>
          </p:cNvSpPr>
          <p:nvPr/>
        </p:nvSpPr>
        <p:spPr>
          <a:xfrm>
            <a:off x="461962" y="218833"/>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sz="3200">
                <a:solidFill>
                  <a:schemeClr val="tx1"/>
                </a:solidFill>
                <a:latin typeface="+mn-lt"/>
                <a:cs typeface="Arial" panose="020B0604020202020204" pitchFamily="34" charset="0"/>
              </a:rPr>
              <a:t>This is what we have done so far...</a:t>
            </a:r>
          </a:p>
          <a:p>
            <a:pPr algn="ctr" eaLnBrk="1" hangingPunct="1"/>
            <a:endParaRPr lang="en-GB" altLang="en-US">
              <a:solidFill>
                <a:schemeClr val="tx1"/>
              </a:solidFill>
              <a:latin typeface="+mn-lt"/>
              <a:cs typeface="Arial" panose="020B0604020202020204" pitchFamily="34" charset="0"/>
            </a:endParaRPr>
          </a:p>
          <a:p>
            <a:pPr algn="ctr" eaLnBrk="1" hangingPunct="1"/>
            <a:endParaRPr lang="en-GB" altLang="en-US">
              <a:solidFill>
                <a:schemeClr val="tx1"/>
              </a:solidFill>
              <a:latin typeface="HfW cursive" pitchFamily="2" charset="0"/>
              <a:cs typeface="Arial" panose="020B0604020202020204" pitchFamily="34" charset="0"/>
            </a:endParaRPr>
          </a:p>
          <a:p>
            <a:pPr algn="ctr" eaLnBrk="1" hangingPunct="1"/>
            <a:endParaRPr lang="en-GB" altLang="en-US">
              <a:solidFill>
                <a:schemeClr val="tx1"/>
              </a:solidFill>
              <a:latin typeface="HfW cursive" pitchFamily="2" charset="0"/>
              <a:cs typeface="Arial" panose="020B0604020202020204" pitchFamily="34" charset="0"/>
            </a:endParaRPr>
          </a:p>
        </p:txBody>
      </p:sp>
      <p:pic>
        <p:nvPicPr>
          <p:cNvPr id="15" name="Picture 14">
            <a:extLst>
              <a:ext uri="{FF2B5EF4-FFF2-40B4-BE49-F238E27FC236}">
                <a16:creationId xmlns:a16="http://schemas.microsoft.com/office/drawing/2014/main" id="{44D37977-23FE-450D-B086-F4311EFD867D}"/>
              </a:ext>
            </a:extLst>
          </p:cNvPr>
          <p:cNvPicPr>
            <a:picLocks noChangeAspect="1"/>
          </p:cNvPicPr>
          <p:nvPr/>
        </p:nvPicPr>
        <p:blipFill>
          <a:blip r:embed="rId4"/>
          <a:stretch>
            <a:fillRect/>
          </a:stretch>
        </p:blipFill>
        <p:spPr>
          <a:xfrm rot="5400000">
            <a:off x="2542816" y="933593"/>
            <a:ext cx="1720369" cy="1425696"/>
          </a:xfrm>
          <a:prstGeom prst="rect">
            <a:avLst/>
          </a:prstGeom>
          <a:ln>
            <a:solidFill>
              <a:schemeClr val="tx1"/>
            </a:solidFill>
          </a:ln>
        </p:spPr>
      </p:pic>
      <p:pic>
        <p:nvPicPr>
          <p:cNvPr id="3" name="Picture 2" descr="A piece of paper with writing on it&#10;&#10;Description automatically generated">
            <a:extLst>
              <a:ext uri="{FF2B5EF4-FFF2-40B4-BE49-F238E27FC236}">
                <a16:creationId xmlns:a16="http://schemas.microsoft.com/office/drawing/2014/main" id="{89C49A77-C031-60E5-86FC-AF0F44FA3445}"/>
              </a:ext>
            </a:extLst>
          </p:cNvPr>
          <p:cNvPicPr>
            <a:picLocks noChangeAspect="1"/>
          </p:cNvPicPr>
          <p:nvPr/>
        </p:nvPicPr>
        <p:blipFill>
          <a:blip r:embed="rId5"/>
          <a:stretch>
            <a:fillRect/>
          </a:stretch>
        </p:blipFill>
        <p:spPr>
          <a:xfrm rot="16200000">
            <a:off x="6477887" y="446566"/>
            <a:ext cx="1770321" cy="2349796"/>
          </a:xfrm>
          <a:prstGeom prst="rect">
            <a:avLst/>
          </a:prstGeom>
          <a:ln>
            <a:solidFill>
              <a:schemeClr val="tx1"/>
            </a:solidFill>
          </a:ln>
        </p:spPr>
      </p:pic>
      <p:pic>
        <p:nvPicPr>
          <p:cNvPr id="4" name="Picture 3" descr="A group of kids playing with hula hoops&#10;&#10;AI-generated content may be incorrect.">
            <a:extLst>
              <a:ext uri="{FF2B5EF4-FFF2-40B4-BE49-F238E27FC236}">
                <a16:creationId xmlns:a16="http://schemas.microsoft.com/office/drawing/2014/main" id="{D9C65EC6-719A-79CA-CFBF-3E14680FCA97}"/>
              </a:ext>
            </a:extLst>
          </p:cNvPr>
          <p:cNvPicPr>
            <a:picLocks noChangeAspect="1"/>
          </p:cNvPicPr>
          <p:nvPr/>
        </p:nvPicPr>
        <p:blipFill>
          <a:blip r:embed="rId6"/>
          <a:stretch>
            <a:fillRect/>
          </a:stretch>
        </p:blipFill>
        <p:spPr>
          <a:xfrm>
            <a:off x="239411" y="823140"/>
            <a:ext cx="2167581" cy="1638557"/>
          </a:xfrm>
          <a:prstGeom prst="rect">
            <a:avLst/>
          </a:prstGeom>
        </p:spPr>
      </p:pic>
      <p:pic>
        <p:nvPicPr>
          <p:cNvPr id="6" name="Picture 5" descr="Two girls playing with hula hoops&#10;&#10;AI-generated content may be incorrect.">
            <a:extLst>
              <a:ext uri="{FF2B5EF4-FFF2-40B4-BE49-F238E27FC236}">
                <a16:creationId xmlns:a16="http://schemas.microsoft.com/office/drawing/2014/main" id="{885F2061-4536-4F34-FDB7-4E34BE6286AE}"/>
              </a:ext>
            </a:extLst>
          </p:cNvPr>
          <p:cNvPicPr>
            <a:picLocks noChangeAspect="1"/>
          </p:cNvPicPr>
          <p:nvPr/>
        </p:nvPicPr>
        <p:blipFill>
          <a:blip r:embed="rId7"/>
          <a:stretch>
            <a:fillRect/>
          </a:stretch>
        </p:blipFill>
        <p:spPr>
          <a:xfrm>
            <a:off x="2943662" y="4825938"/>
            <a:ext cx="2198473" cy="1659152"/>
          </a:xfrm>
          <a:prstGeom prst="rect">
            <a:avLst/>
          </a:prstGeom>
        </p:spPr>
      </p:pic>
      <p:pic>
        <p:nvPicPr>
          <p:cNvPr id="11" name="Picture 10" descr="A group of kids playing in a playground&#10;&#10;AI-generated content may be incorrect.">
            <a:extLst>
              <a:ext uri="{FF2B5EF4-FFF2-40B4-BE49-F238E27FC236}">
                <a16:creationId xmlns:a16="http://schemas.microsoft.com/office/drawing/2014/main" id="{306AD990-BBCE-166E-67E1-3BDF73369B18}"/>
              </a:ext>
            </a:extLst>
          </p:cNvPr>
          <p:cNvPicPr>
            <a:picLocks noChangeAspect="1"/>
          </p:cNvPicPr>
          <p:nvPr/>
        </p:nvPicPr>
        <p:blipFill>
          <a:blip r:embed="rId8"/>
          <a:stretch>
            <a:fillRect/>
          </a:stretch>
        </p:blipFill>
        <p:spPr>
          <a:xfrm>
            <a:off x="5841142" y="4828787"/>
            <a:ext cx="2116095" cy="1597369"/>
          </a:xfrm>
          <a:prstGeom prst="rect">
            <a:avLst/>
          </a:prstGeom>
        </p:spPr>
      </p:pic>
      <p:pic>
        <p:nvPicPr>
          <p:cNvPr id="13" name="Picture 12" descr="A group of children playing with hula hoops in a courtyard&#10;&#10;AI-generated content may be incorrect.">
            <a:extLst>
              <a:ext uri="{FF2B5EF4-FFF2-40B4-BE49-F238E27FC236}">
                <a16:creationId xmlns:a16="http://schemas.microsoft.com/office/drawing/2014/main" id="{EFD1E4C3-3D3C-B19E-C025-ADB1D1C0992C}"/>
              </a:ext>
            </a:extLst>
          </p:cNvPr>
          <p:cNvPicPr>
            <a:picLocks noChangeAspect="1"/>
          </p:cNvPicPr>
          <p:nvPr/>
        </p:nvPicPr>
        <p:blipFill>
          <a:blip r:embed="rId9"/>
          <a:stretch>
            <a:fillRect/>
          </a:stretch>
        </p:blipFill>
        <p:spPr>
          <a:xfrm>
            <a:off x="260006" y="4828788"/>
            <a:ext cx="2146986" cy="1617963"/>
          </a:xfrm>
          <a:prstGeom prst="rect">
            <a:avLst/>
          </a:prstGeom>
        </p:spPr>
      </p:pic>
      <p:pic>
        <p:nvPicPr>
          <p:cNvPr id="8" name="Picture 7" descr="A group of kids in a classroom&#10;&#10;AI-generated content may be incorrect.">
            <a:extLst>
              <a:ext uri="{FF2B5EF4-FFF2-40B4-BE49-F238E27FC236}">
                <a16:creationId xmlns:a16="http://schemas.microsoft.com/office/drawing/2014/main" id="{9DA7AF67-1C10-D60D-EE65-5D8DF3A63A3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5400000">
            <a:off x="7120839" y="2956153"/>
            <a:ext cx="1950722" cy="1463042"/>
          </a:xfrm>
          <a:prstGeom prst="rect">
            <a:avLst/>
          </a:prstGeom>
        </p:spPr>
      </p:pic>
      <p:pic>
        <p:nvPicPr>
          <p:cNvPr id="10" name="Picture 9">
            <a:extLst>
              <a:ext uri="{FF2B5EF4-FFF2-40B4-BE49-F238E27FC236}">
                <a16:creationId xmlns:a16="http://schemas.microsoft.com/office/drawing/2014/main" id="{5BED256D-D108-2F07-A26E-CF246CE54BB1}"/>
              </a:ext>
            </a:extLst>
          </p:cNvPr>
          <p:cNvPicPr>
            <a:picLocks noChangeAspect="1"/>
          </p:cNvPicPr>
          <p:nvPr/>
        </p:nvPicPr>
        <p:blipFill>
          <a:blip r:embed="rId11"/>
          <a:stretch>
            <a:fillRect/>
          </a:stretch>
        </p:blipFill>
        <p:spPr>
          <a:xfrm>
            <a:off x="260006" y="2646901"/>
            <a:ext cx="1608971" cy="1960019"/>
          </a:xfrm>
          <a:prstGeom prst="rect">
            <a:avLst/>
          </a:prstGeom>
        </p:spPr>
      </p:pic>
      <p:pic>
        <p:nvPicPr>
          <p:cNvPr id="14" name="Picture 13">
            <a:extLst>
              <a:ext uri="{FF2B5EF4-FFF2-40B4-BE49-F238E27FC236}">
                <a16:creationId xmlns:a16="http://schemas.microsoft.com/office/drawing/2014/main" id="{D822E036-7675-6072-C7DA-D0005E05196A}"/>
              </a:ext>
            </a:extLst>
          </p:cNvPr>
          <p:cNvPicPr>
            <a:picLocks noChangeAspect="1"/>
          </p:cNvPicPr>
          <p:nvPr/>
        </p:nvPicPr>
        <p:blipFill>
          <a:blip r:embed="rId12"/>
          <a:stretch>
            <a:fillRect/>
          </a:stretch>
        </p:blipFill>
        <p:spPr>
          <a:xfrm>
            <a:off x="4364558" y="786255"/>
            <a:ext cx="1574881" cy="1860646"/>
          </a:xfrm>
          <a:prstGeom prst="rect">
            <a:avLst/>
          </a:prstGeom>
        </p:spPr>
      </p:pic>
      <p:pic>
        <p:nvPicPr>
          <p:cNvPr id="17" name="Picture 16">
            <a:extLst>
              <a:ext uri="{FF2B5EF4-FFF2-40B4-BE49-F238E27FC236}">
                <a16:creationId xmlns:a16="http://schemas.microsoft.com/office/drawing/2014/main" id="{90EF7002-E2D1-219E-C736-507E18D59E53}"/>
              </a:ext>
            </a:extLst>
          </p:cNvPr>
          <p:cNvPicPr>
            <a:picLocks noChangeAspect="1"/>
          </p:cNvPicPr>
          <p:nvPr/>
        </p:nvPicPr>
        <p:blipFill>
          <a:blip r:embed="rId13"/>
          <a:stretch>
            <a:fillRect/>
          </a:stretch>
        </p:blipFill>
        <p:spPr>
          <a:xfrm>
            <a:off x="2085020" y="2650027"/>
            <a:ext cx="1437254" cy="1922186"/>
          </a:xfrm>
          <a:prstGeom prst="rect">
            <a:avLst/>
          </a:prstGeom>
        </p:spPr>
      </p:pic>
      <p:pic>
        <p:nvPicPr>
          <p:cNvPr id="19" name="Picture 18">
            <a:extLst>
              <a:ext uri="{FF2B5EF4-FFF2-40B4-BE49-F238E27FC236}">
                <a16:creationId xmlns:a16="http://schemas.microsoft.com/office/drawing/2014/main" id="{A6AAD36F-C5FE-37ED-B805-12D878A1476E}"/>
              </a:ext>
            </a:extLst>
          </p:cNvPr>
          <p:cNvPicPr>
            <a:picLocks noChangeAspect="1"/>
          </p:cNvPicPr>
          <p:nvPr/>
        </p:nvPicPr>
        <p:blipFill>
          <a:blip r:embed="rId14"/>
          <a:srcRect l="16411" b="13561"/>
          <a:stretch>
            <a:fillRect/>
          </a:stretch>
        </p:blipFill>
        <p:spPr>
          <a:xfrm>
            <a:off x="3736573" y="2868632"/>
            <a:ext cx="1674138" cy="1643949"/>
          </a:xfrm>
          <a:prstGeom prst="rect">
            <a:avLst/>
          </a:prstGeom>
        </p:spPr>
      </p:pic>
      <p:pic>
        <p:nvPicPr>
          <p:cNvPr id="5" name="Picture 4" descr="A group of children in a classroom&#10;&#10;AI-generated content may be incorrect.">
            <a:extLst>
              <a:ext uri="{FF2B5EF4-FFF2-40B4-BE49-F238E27FC236}">
                <a16:creationId xmlns:a16="http://schemas.microsoft.com/office/drawing/2014/main" id="{494C5D6B-B95B-4574-DDD9-936CDE2C3B75}"/>
              </a:ext>
            </a:extLst>
          </p:cNvPr>
          <p:cNvPicPr>
            <a:picLocks noChangeAspect="1"/>
          </p:cNvPicPr>
          <p:nvPr/>
        </p:nvPicPr>
        <p:blipFill>
          <a:blip r:embed="rId15"/>
          <a:stretch>
            <a:fillRect/>
          </a:stretch>
        </p:blipFill>
        <p:spPr>
          <a:xfrm>
            <a:off x="5604791" y="2691752"/>
            <a:ext cx="1551235" cy="1914525"/>
          </a:xfrm>
          <a:prstGeom prst="rect">
            <a:avLst/>
          </a:prstGeom>
        </p:spPr>
      </p:pic>
    </p:spTree>
    <p:extLst>
      <p:ext uri="{BB962C8B-B14F-4D97-AF65-F5344CB8AC3E}">
        <p14:creationId xmlns:p14="http://schemas.microsoft.com/office/powerpoint/2010/main" val="3830052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CABDE5C1-76BA-4D6B-9E9E-03F9A3DCCD42}"/>
              </a:ext>
            </a:extLst>
          </p:cNvPr>
          <p:cNvSpPr txBox="1">
            <a:spLocks noChangeArrowheads="1"/>
          </p:cNvSpPr>
          <p:nvPr/>
        </p:nvSpPr>
        <p:spPr bwMode="auto">
          <a:xfrm>
            <a:off x="1121706" y="1614006"/>
            <a:ext cx="7159625" cy="2800350"/>
          </a:xfrm>
          <a:prstGeom prst="rect">
            <a:avLst/>
          </a:prstGeom>
          <a:noFill/>
          <a:ln w="9525">
            <a:no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8800" b="1">
                <a:solidFill>
                  <a:schemeClr val="tx1"/>
                </a:solidFill>
              </a:rPr>
              <a:t>Welcome to Year 2</a:t>
            </a:r>
          </a:p>
        </p:txBody>
      </p:sp>
      <p:sp>
        <p:nvSpPr>
          <p:cNvPr id="9219" name="AutoShape 2" descr="https://outlook.office.com/owa/service.svc/s/GetAttachmentThumbnail?id=AAMkADQ0NmY2N2QzLWQyNWEtNGFkOC05MzAxLTc2OGFhNzcwOWE3MgBGAAAAAAATpDXt8UEaQqH9VRiuRrpyBwCueUMMPEHJQpw9rsTXLbmYAAAAAAEKAACueUMMPEHJQpw9rsTXLbmYAABlhY4%2BAAABEgAQALtsZiXdjG1HvS7%2BBKjBCqA%3D&amp;thumbnailType=2&amp;X-OWA-CANARY=tnjS6Cnik0WmV3bBu-2krHD4VFxzANUYAuwjA9VdwcRnMBdoGqrWRp5KPx_1VlfVxrlrtsSJDJ8.">
            <a:extLst>
              <a:ext uri="{FF2B5EF4-FFF2-40B4-BE49-F238E27FC236}">
                <a16:creationId xmlns:a16="http://schemas.microsoft.com/office/drawing/2014/main" id="{04B67C93-A035-4622-B2DB-7C96DE837BF7}"/>
              </a:ext>
            </a:extLst>
          </p:cNvPr>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endParaRPr lang="en-GB" altLang="en-US">
              <a:solidFill>
                <a:schemeClr val="tx1"/>
              </a:solidFill>
            </a:endParaRPr>
          </a:p>
        </p:txBody>
      </p:sp>
      <p:pic>
        <p:nvPicPr>
          <p:cNvPr id="5" name="Picture 3">
            <a:extLst>
              <a:ext uri="{FF2B5EF4-FFF2-40B4-BE49-F238E27FC236}">
                <a16:creationId xmlns:a16="http://schemas.microsoft.com/office/drawing/2014/main" id="{41F8EFBD-4BF6-482E-93D6-EC4E304BBF69}"/>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AutoShape 2" descr="https://outlook.office.com/owa/service.svc/s/GetAttachmentThumbnail?id=AAMkADQ0NmY2N2QzLWQyNWEtNGFkOC05MzAxLTc2OGFhNzcwOWE3MgBGAAAAAAATpDXt8UEaQqH9VRiuRrpyBwCueUMMPEHJQpw9rsTXLbmYAAAAAAEKAACueUMMPEHJQpw9rsTXLbmYAABlhY4%2BAAABEgAQALtsZiXdjG1HvS7%2BBKjBCqA%3D&amp;thumbnailType=2&amp;X-OWA-CANARY=tnjS6Cnik0WmV3bBu-2krHD4VFxzANUYAuwjA9VdwcRnMBdoGqrWRp5KPx_1VlfVxrlrtsSJDJ8.">
            <a:extLst>
              <a:ext uri="{FF2B5EF4-FFF2-40B4-BE49-F238E27FC236}">
                <a16:creationId xmlns:a16="http://schemas.microsoft.com/office/drawing/2014/main" id="{04B67C93-A035-4622-B2DB-7C96DE837BF7}"/>
              </a:ext>
            </a:extLst>
          </p:cNvPr>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endParaRPr lang="en-GB" altLang="en-US">
              <a:solidFill>
                <a:schemeClr val="tx1"/>
              </a:solidFill>
            </a:endParaRPr>
          </a:p>
        </p:txBody>
      </p:sp>
      <p:pic>
        <p:nvPicPr>
          <p:cNvPr id="5" name="Picture 3">
            <a:extLst>
              <a:ext uri="{FF2B5EF4-FFF2-40B4-BE49-F238E27FC236}">
                <a16:creationId xmlns:a16="http://schemas.microsoft.com/office/drawing/2014/main" id="{41F8EFBD-4BF6-482E-93D6-EC4E304BBF69}"/>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860916" y="148539"/>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7">
            <a:extLst>
              <a:ext uri="{FF2B5EF4-FFF2-40B4-BE49-F238E27FC236}">
                <a16:creationId xmlns:a16="http://schemas.microsoft.com/office/drawing/2014/main" id="{CC063183-7F1F-4EF9-926E-B67450E53CA1}"/>
              </a:ext>
            </a:extLst>
          </p:cNvPr>
          <p:cNvSpPr txBox="1">
            <a:spLocks noChangeArrowheads="1"/>
          </p:cNvSpPr>
          <p:nvPr/>
        </p:nvSpPr>
        <p:spPr bwMode="auto">
          <a:xfrm>
            <a:off x="3818363" y="4869222"/>
            <a:ext cx="479758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000">
                <a:solidFill>
                  <a:schemeClr val="tx1"/>
                </a:solidFill>
              </a:rPr>
              <a:t>The </a:t>
            </a:r>
            <a:r>
              <a:rPr lang="en-GB" altLang="en-US" sz="2000" err="1">
                <a:solidFill>
                  <a:schemeClr val="tx1"/>
                </a:solidFill>
              </a:rPr>
              <a:t>Binfield</a:t>
            </a:r>
            <a:r>
              <a:rPr lang="en-GB" altLang="en-US" sz="2000">
                <a:solidFill>
                  <a:schemeClr val="tx1"/>
                </a:solidFill>
              </a:rPr>
              <a:t> Support Partnership Team</a:t>
            </a:r>
          </a:p>
          <a:p>
            <a:pPr algn="ctr">
              <a:lnSpc>
                <a:spcPct val="100000"/>
              </a:lnSpc>
              <a:spcBef>
                <a:spcPct val="0"/>
              </a:spcBef>
              <a:buFontTx/>
              <a:buNone/>
            </a:pPr>
            <a:r>
              <a:rPr lang="en-GB" altLang="en-US" sz="2000">
                <a:solidFill>
                  <a:schemeClr val="tx1"/>
                </a:solidFill>
              </a:rPr>
              <a:t>Mrs Brazell (SENDCO), Mrs Cox and Mrs </a:t>
            </a:r>
            <a:r>
              <a:rPr lang="en-GB" altLang="en-US" sz="2000" err="1">
                <a:solidFill>
                  <a:schemeClr val="tx1"/>
                </a:solidFill>
              </a:rPr>
              <a:t>Gray</a:t>
            </a:r>
            <a:r>
              <a:rPr lang="en-GB" altLang="en-US" sz="2000">
                <a:solidFill>
                  <a:schemeClr val="tx1"/>
                </a:solidFill>
              </a:rPr>
              <a:t> provide support for pupils and families with learning and behaviour.</a:t>
            </a:r>
          </a:p>
        </p:txBody>
      </p:sp>
      <p:pic>
        <p:nvPicPr>
          <p:cNvPr id="1026" name="Picture 2"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8711" y="6137724"/>
            <a:ext cx="802762" cy="64784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13">
            <a:extLst>
              <a:ext uri="{FF2B5EF4-FFF2-40B4-BE49-F238E27FC236}">
                <a16:creationId xmlns:a16="http://schemas.microsoft.com/office/drawing/2014/main" id="{D7B88F06-6A6F-4153-B3C4-7101D797ED34}"/>
              </a:ext>
            </a:extLst>
          </p:cNvPr>
          <p:cNvSpPr txBox="1">
            <a:spLocks noChangeArrowheads="1"/>
          </p:cNvSpPr>
          <p:nvPr/>
        </p:nvSpPr>
        <p:spPr bwMode="auto">
          <a:xfrm>
            <a:off x="6423528" y="1884095"/>
            <a:ext cx="24415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Mrs Muggeridge </a:t>
            </a:r>
            <a:r>
              <a:rPr lang="en-GB" altLang="en-US" sz="2400">
                <a:solidFill>
                  <a:schemeClr val="tx1"/>
                </a:solidFill>
              </a:rPr>
              <a:t>(Teacher – 2EM)</a:t>
            </a:r>
          </a:p>
        </p:txBody>
      </p:sp>
      <p:sp>
        <p:nvSpPr>
          <p:cNvPr id="7" name="TextBox 12">
            <a:extLst>
              <a:ext uri="{FF2B5EF4-FFF2-40B4-BE49-F238E27FC236}">
                <a16:creationId xmlns:a16="http://schemas.microsoft.com/office/drawing/2014/main" id="{FF2A06DC-491A-45BF-9781-EEB998E8A07B}"/>
              </a:ext>
            </a:extLst>
          </p:cNvPr>
          <p:cNvSpPr txBox="1">
            <a:spLocks noChangeArrowheads="1"/>
          </p:cNvSpPr>
          <p:nvPr/>
        </p:nvSpPr>
        <p:spPr bwMode="auto">
          <a:xfrm>
            <a:off x="-7463" y="1926344"/>
            <a:ext cx="24431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latin typeface="Twinkl"/>
              </a:rPr>
              <a:t>Miss </a:t>
            </a:r>
            <a:r>
              <a:rPr lang="en-GB" altLang="en-US" sz="2400" b="1" err="1">
                <a:solidFill>
                  <a:schemeClr val="tx1"/>
                </a:solidFill>
                <a:latin typeface="Twinkl"/>
              </a:rPr>
              <a:t>Ridnell</a:t>
            </a:r>
            <a:endParaRPr lang="en-GB" altLang="en-US" sz="2400" b="1" err="1">
              <a:solidFill>
                <a:schemeClr val="tx1"/>
              </a:solidFill>
            </a:endParaRPr>
          </a:p>
          <a:p>
            <a:pPr algn="ctr">
              <a:lnSpc>
                <a:spcPct val="100000"/>
              </a:lnSpc>
              <a:spcBef>
                <a:spcPct val="0"/>
              </a:spcBef>
              <a:buFontTx/>
              <a:buNone/>
            </a:pPr>
            <a:r>
              <a:rPr lang="en-GB" altLang="en-US" sz="2400">
                <a:solidFill>
                  <a:schemeClr val="tx1"/>
                </a:solidFill>
                <a:latin typeface="Twinkl"/>
              </a:rPr>
              <a:t>(Teacher- 2HR)</a:t>
            </a:r>
          </a:p>
        </p:txBody>
      </p:sp>
      <p:pic>
        <p:nvPicPr>
          <p:cNvPr id="15" name="Picture 15" descr="A picture containing person&#10;&#10;Description automatically generated">
            <a:extLst>
              <a:ext uri="{FF2B5EF4-FFF2-40B4-BE49-F238E27FC236}">
                <a16:creationId xmlns:a16="http://schemas.microsoft.com/office/drawing/2014/main" id="{5F803D37-F53E-A250-F3D0-AAB025D77077}"/>
              </a:ext>
            </a:extLst>
          </p:cNvPr>
          <p:cNvPicPr>
            <a:picLocks noChangeAspect="1"/>
          </p:cNvPicPr>
          <p:nvPr/>
        </p:nvPicPr>
        <p:blipFill>
          <a:blip r:embed="rId5"/>
          <a:stretch>
            <a:fillRect/>
          </a:stretch>
        </p:blipFill>
        <p:spPr>
          <a:xfrm>
            <a:off x="780730" y="568735"/>
            <a:ext cx="933521" cy="1179724"/>
          </a:xfrm>
          <a:prstGeom prst="rect">
            <a:avLst/>
          </a:prstGeom>
        </p:spPr>
      </p:pic>
      <p:grpSp>
        <p:nvGrpSpPr>
          <p:cNvPr id="9216" name="Group 9215"/>
          <p:cNvGrpSpPr/>
          <p:nvPr/>
        </p:nvGrpSpPr>
        <p:grpSpPr>
          <a:xfrm>
            <a:off x="1986752" y="2518992"/>
            <a:ext cx="5026823" cy="830997"/>
            <a:chOff x="1411589" y="2406250"/>
            <a:chExt cx="5026823" cy="830997"/>
          </a:xfrm>
        </p:grpSpPr>
        <p:sp>
          <p:nvSpPr>
            <p:cNvPr id="14" name="TextBox 13">
              <a:extLst>
                <a:ext uri="{FF2B5EF4-FFF2-40B4-BE49-F238E27FC236}">
                  <a16:creationId xmlns:a16="http://schemas.microsoft.com/office/drawing/2014/main" id="{49BEE7EA-C20D-4785-B3F2-4C98BBB2F33F}"/>
                </a:ext>
              </a:extLst>
            </p:cNvPr>
            <p:cNvSpPr txBox="1">
              <a:spLocks noChangeArrowheads="1"/>
            </p:cNvSpPr>
            <p:nvPr/>
          </p:nvSpPr>
          <p:spPr bwMode="auto">
            <a:xfrm>
              <a:off x="1411589" y="2406250"/>
              <a:ext cx="28707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Miss Richardson</a:t>
              </a:r>
            </a:p>
            <a:p>
              <a:pPr algn="ctr">
                <a:lnSpc>
                  <a:spcPct val="100000"/>
                </a:lnSpc>
                <a:spcBef>
                  <a:spcPct val="0"/>
                </a:spcBef>
                <a:buFontTx/>
                <a:buNone/>
              </a:pPr>
              <a:r>
                <a:rPr lang="en-GB" altLang="en-US" sz="2400">
                  <a:solidFill>
                    <a:schemeClr val="tx1"/>
                  </a:solidFill>
                </a:rPr>
                <a:t>(LSA)</a:t>
              </a:r>
            </a:p>
          </p:txBody>
        </p:sp>
        <p:sp>
          <p:nvSpPr>
            <p:cNvPr id="33" name="TextBox 32">
              <a:extLst>
                <a:ext uri="{FF2B5EF4-FFF2-40B4-BE49-F238E27FC236}">
                  <a16:creationId xmlns:a16="http://schemas.microsoft.com/office/drawing/2014/main" id="{BFB16F43-36F7-4D37-B499-6D078E7C4133}"/>
                </a:ext>
              </a:extLst>
            </p:cNvPr>
            <p:cNvSpPr txBox="1">
              <a:spLocks noChangeArrowheads="1"/>
            </p:cNvSpPr>
            <p:nvPr/>
          </p:nvSpPr>
          <p:spPr bwMode="auto">
            <a:xfrm>
              <a:off x="3996837" y="2406250"/>
              <a:ext cx="24415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Ms Savage</a:t>
              </a:r>
            </a:p>
            <a:p>
              <a:pPr algn="ctr">
                <a:lnSpc>
                  <a:spcPct val="100000"/>
                </a:lnSpc>
                <a:spcBef>
                  <a:spcPct val="0"/>
                </a:spcBef>
                <a:buFontTx/>
                <a:buNone/>
              </a:pPr>
              <a:r>
                <a:rPr lang="en-GB" altLang="en-US" sz="2400">
                  <a:solidFill>
                    <a:schemeClr val="tx1"/>
                  </a:solidFill>
                </a:rPr>
                <a:t>(LSA)</a:t>
              </a:r>
            </a:p>
          </p:txBody>
        </p:sp>
      </p:grpSp>
      <p:pic>
        <p:nvPicPr>
          <p:cNvPr id="12" name="Picture 11">
            <a:extLst>
              <a:ext uri="{FF2B5EF4-FFF2-40B4-BE49-F238E27FC236}">
                <a16:creationId xmlns:a16="http://schemas.microsoft.com/office/drawing/2014/main" id="{709A52C4-ACCA-4592-A735-D05E582CB990}"/>
              </a:ext>
            </a:extLst>
          </p:cNvPr>
          <p:cNvPicPr>
            <a:picLocks noChangeAspect="1"/>
          </p:cNvPicPr>
          <p:nvPr/>
        </p:nvPicPr>
        <p:blipFill>
          <a:blip r:embed="rId6"/>
          <a:stretch>
            <a:fillRect/>
          </a:stretch>
        </p:blipFill>
        <p:spPr>
          <a:xfrm>
            <a:off x="368300" y="5113566"/>
            <a:ext cx="913756" cy="1175700"/>
          </a:xfrm>
          <a:prstGeom prst="rect">
            <a:avLst/>
          </a:prstGeom>
        </p:spPr>
      </p:pic>
      <p:pic>
        <p:nvPicPr>
          <p:cNvPr id="21" name="Picture 20">
            <a:extLst>
              <a:ext uri="{FF2B5EF4-FFF2-40B4-BE49-F238E27FC236}">
                <a16:creationId xmlns:a16="http://schemas.microsoft.com/office/drawing/2014/main" id="{22160A9A-11BF-4232-825E-4D872760FB06}"/>
              </a:ext>
            </a:extLst>
          </p:cNvPr>
          <p:cNvPicPr>
            <a:picLocks noChangeAspect="1"/>
          </p:cNvPicPr>
          <p:nvPr/>
        </p:nvPicPr>
        <p:blipFill>
          <a:blip r:embed="rId7"/>
          <a:stretch>
            <a:fillRect/>
          </a:stretch>
        </p:blipFill>
        <p:spPr>
          <a:xfrm>
            <a:off x="2770194" y="3429000"/>
            <a:ext cx="1029983" cy="1287479"/>
          </a:xfrm>
          <a:prstGeom prst="rect">
            <a:avLst/>
          </a:prstGeom>
        </p:spPr>
      </p:pic>
      <p:pic>
        <p:nvPicPr>
          <p:cNvPr id="23" name="Picture 22">
            <a:extLst>
              <a:ext uri="{FF2B5EF4-FFF2-40B4-BE49-F238E27FC236}">
                <a16:creationId xmlns:a16="http://schemas.microsoft.com/office/drawing/2014/main" id="{E65BA2B8-487A-4D23-A609-6D6BAC6DC657}"/>
              </a:ext>
            </a:extLst>
          </p:cNvPr>
          <p:cNvPicPr>
            <a:picLocks noChangeAspect="1"/>
          </p:cNvPicPr>
          <p:nvPr/>
        </p:nvPicPr>
        <p:blipFill>
          <a:blip r:embed="rId8"/>
          <a:stretch>
            <a:fillRect/>
          </a:stretch>
        </p:blipFill>
        <p:spPr>
          <a:xfrm>
            <a:off x="2625009" y="5201274"/>
            <a:ext cx="1175168" cy="1054266"/>
          </a:xfrm>
          <a:prstGeom prst="rect">
            <a:avLst/>
          </a:prstGeom>
        </p:spPr>
      </p:pic>
      <p:pic>
        <p:nvPicPr>
          <p:cNvPr id="27" name="Picture 26">
            <a:extLst>
              <a:ext uri="{FF2B5EF4-FFF2-40B4-BE49-F238E27FC236}">
                <a16:creationId xmlns:a16="http://schemas.microsoft.com/office/drawing/2014/main" id="{B7DC5275-B07B-41ED-9DA5-7620BB78A966}"/>
              </a:ext>
            </a:extLst>
          </p:cNvPr>
          <p:cNvPicPr>
            <a:picLocks noChangeAspect="1"/>
          </p:cNvPicPr>
          <p:nvPr/>
        </p:nvPicPr>
        <p:blipFill>
          <a:blip r:embed="rId9"/>
          <a:stretch>
            <a:fillRect/>
          </a:stretch>
        </p:blipFill>
        <p:spPr>
          <a:xfrm>
            <a:off x="1597236" y="5113567"/>
            <a:ext cx="802762" cy="1175699"/>
          </a:xfrm>
          <a:prstGeom prst="rect">
            <a:avLst/>
          </a:prstGeom>
        </p:spPr>
      </p:pic>
      <p:pic>
        <p:nvPicPr>
          <p:cNvPr id="2" name="Picture 1">
            <a:extLst>
              <a:ext uri="{FF2B5EF4-FFF2-40B4-BE49-F238E27FC236}">
                <a16:creationId xmlns:a16="http://schemas.microsoft.com/office/drawing/2014/main" id="{0FC9B2B5-760D-4772-9ACD-CC52BD360D5A}"/>
              </a:ext>
            </a:extLst>
          </p:cNvPr>
          <p:cNvPicPr>
            <a:picLocks noChangeAspect="1"/>
          </p:cNvPicPr>
          <p:nvPr/>
        </p:nvPicPr>
        <p:blipFill>
          <a:blip r:embed="rId10"/>
          <a:stretch>
            <a:fillRect/>
          </a:stretch>
        </p:blipFill>
        <p:spPr>
          <a:xfrm>
            <a:off x="5433340" y="3389952"/>
            <a:ext cx="990188" cy="1365573"/>
          </a:xfrm>
          <a:prstGeom prst="rect">
            <a:avLst/>
          </a:prstGeom>
        </p:spPr>
      </p:pic>
      <p:pic>
        <p:nvPicPr>
          <p:cNvPr id="4" name="Picture 3">
            <a:extLst>
              <a:ext uri="{FF2B5EF4-FFF2-40B4-BE49-F238E27FC236}">
                <a16:creationId xmlns:a16="http://schemas.microsoft.com/office/drawing/2014/main" id="{1E0C3D56-39EB-4EFC-28DC-655A8E5F6BC6}"/>
              </a:ext>
            </a:extLst>
          </p:cNvPr>
          <p:cNvPicPr>
            <a:picLocks noChangeAspect="1"/>
          </p:cNvPicPr>
          <p:nvPr/>
        </p:nvPicPr>
        <p:blipFill>
          <a:blip r:embed="rId11"/>
          <a:stretch>
            <a:fillRect/>
          </a:stretch>
        </p:blipFill>
        <p:spPr>
          <a:xfrm>
            <a:off x="7297133" y="568735"/>
            <a:ext cx="901578" cy="1179724"/>
          </a:xfrm>
          <a:prstGeom prst="rect">
            <a:avLst/>
          </a:prstGeom>
        </p:spPr>
      </p:pic>
    </p:spTree>
    <p:extLst>
      <p:ext uri="{BB962C8B-B14F-4D97-AF65-F5344CB8AC3E}">
        <p14:creationId xmlns:p14="http://schemas.microsoft.com/office/powerpoint/2010/main" val="127143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0">
            <a:extLst>
              <a:ext uri="{FF2B5EF4-FFF2-40B4-BE49-F238E27FC236}">
                <a16:creationId xmlns:a16="http://schemas.microsoft.com/office/drawing/2014/main" id="{8E9829E8-A9AA-417F-9FF1-AA4E5A06C581}"/>
              </a:ext>
            </a:extLst>
          </p:cNvPr>
          <p:cNvSpPr txBox="1">
            <a:spLocks/>
          </p:cNvSpPr>
          <p:nvPr/>
        </p:nvSpPr>
        <p:spPr>
          <a:xfrm>
            <a:off x="461962" y="42735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sz="3500" u="sng">
                <a:solidFill>
                  <a:schemeClr val="tx1"/>
                </a:solidFill>
                <a:latin typeface="+mn-lt"/>
                <a:cs typeface="Arial" panose="020B0604020202020204" pitchFamily="34" charset="0"/>
              </a:rPr>
              <a:t>Year 2 Highlights</a:t>
            </a:r>
          </a:p>
        </p:txBody>
      </p:sp>
      <p:sp>
        <p:nvSpPr>
          <p:cNvPr id="4" name="TextBox 3">
            <a:extLst>
              <a:ext uri="{FF2B5EF4-FFF2-40B4-BE49-F238E27FC236}">
                <a16:creationId xmlns:a16="http://schemas.microsoft.com/office/drawing/2014/main" id="{74D9D5DE-EC65-4107-B671-8F27F60DECD1}"/>
              </a:ext>
            </a:extLst>
          </p:cNvPr>
          <p:cNvSpPr txBox="1">
            <a:spLocks noChangeArrowheads="1"/>
          </p:cNvSpPr>
          <p:nvPr/>
        </p:nvSpPr>
        <p:spPr bwMode="auto">
          <a:xfrm rot="-990024">
            <a:off x="963682" y="1834679"/>
            <a:ext cx="23590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Florence is visiting! </a:t>
            </a:r>
          </a:p>
        </p:txBody>
      </p:sp>
      <p:sp>
        <p:nvSpPr>
          <p:cNvPr id="5" name="TextBox 4">
            <a:extLst>
              <a:ext uri="{FF2B5EF4-FFF2-40B4-BE49-F238E27FC236}">
                <a16:creationId xmlns:a16="http://schemas.microsoft.com/office/drawing/2014/main" id="{7DAA348F-E1C1-484B-B367-6F4BD2852A14}"/>
              </a:ext>
            </a:extLst>
          </p:cNvPr>
          <p:cNvSpPr txBox="1">
            <a:spLocks noChangeArrowheads="1"/>
          </p:cNvSpPr>
          <p:nvPr/>
        </p:nvSpPr>
        <p:spPr bwMode="auto">
          <a:xfrm>
            <a:off x="6372295" y="1956490"/>
            <a:ext cx="2260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Nativity Play</a:t>
            </a:r>
          </a:p>
        </p:txBody>
      </p:sp>
      <p:sp>
        <p:nvSpPr>
          <p:cNvPr id="6" name="TextBox 5">
            <a:extLst>
              <a:ext uri="{FF2B5EF4-FFF2-40B4-BE49-F238E27FC236}">
                <a16:creationId xmlns:a16="http://schemas.microsoft.com/office/drawing/2014/main" id="{0473625D-B1C6-463E-ADDE-52E7B25E6E7C}"/>
              </a:ext>
            </a:extLst>
          </p:cNvPr>
          <p:cNvSpPr txBox="1">
            <a:spLocks noChangeArrowheads="1"/>
          </p:cNvSpPr>
          <p:nvPr/>
        </p:nvSpPr>
        <p:spPr bwMode="auto">
          <a:xfrm rot="1279328">
            <a:off x="3909040" y="3321081"/>
            <a:ext cx="26527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Walk to church</a:t>
            </a:r>
          </a:p>
        </p:txBody>
      </p:sp>
      <p:sp>
        <p:nvSpPr>
          <p:cNvPr id="7" name="TextBox 6">
            <a:extLst>
              <a:ext uri="{FF2B5EF4-FFF2-40B4-BE49-F238E27FC236}">
                <a16:creationId xmlns:a16="http://schemas.microsoft.com/office/drawing/2014/main" id="{94D3E202-DEC5-45A5-AD24-078D98B7EB7A}"/>
              </a:ext>
            </a:extLst>
          </p:cNvPr>
          <p:cNvSpPr txBox="1">
            <a:spLocks noChangeArrowheads="1"/>
          </p:cNvSpPr>
          <p:nvPr/>
        </p:nvSpPr>
        <p:spPr bwMode="auto">
          <a:xfrm rot="-882881">
            <a:off x="5611922" y="5274784"/>
            <a:ext cx="1885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Music Week</a:t>
            </a:r>
          </a:p>
        </p:txBody>
      </p:sp>
      <p:sp>
        <p:nvSpPr>
          <p:cNvPr id="8" name="TextBox 7">
            <a:extLst>
              <a:ext uri="{FF2B5EF4-FFF2-40B4-BE49-F238E27FC236}">
                <a16:creationId xmlns:a16="http://schemas.microsoft.com/office/drawing/2014/main" id="{0AE15970-A086-4821-B157-AB51F05465E0}"/>
              </a:ext>
            </a:extLst>
          </p:cNvPr>
          <p:cNvSpPr txBox="1">
            <a:spLocks noChangeArrowheads="1"/>
          </p:cNvSpPr>
          <p:nvPr/>
        </p:nvSpPr>
        <p:spPr bwMode="auto">
          <a:xfrm>
            <a:off x="698570" y="3353490"/>
            <a:ext cx="29956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Outdoor learning in the BOLE</a:t>
            </a:r>
          </a:p>
        </p:txBody>
      </p:sp>
      <p:sp>
        <p:nvSpPr>
          <p:cNvPr id="9" name="TextBox 8">
            <a:extLst>
              <a:ext uri="{FF2B5EF4-FFF2-40B4-BE49-F238E27FC236}">
                <a16:creationId xmlns:a16="http://schemas.microsoft.com/office/drawing/2014/main" id="{CDC60EE3-552D-456A-9576-262997A55C31}"/>
              </a:ext>
            </a:extLst>
          </p:cNvPr>
          <p:cNvSpPr txBox="1">
            <a:spLocks noChangeArrowheads="1"/>
          </p:cNvSpPr>
          <p:nvPr/>
        </p:nvSpPr>
        <p:spPr bwMode="auto">
          <a:xfrm>
            <a:off x="6981895" y="3445565"/>
            <a:ext cx="18859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Sports Week</a:t>
            </a:r>
          </a:p>
        </p:txBody>
      </p:sp>
      <p:sp>
        <p:nvSpPr>
          <p:cNvPr id="10" name="TextBox 9">
            <a:extLst>
              <a:ext uri="{FF2B5EF4-FFF2-40B4-BE49-F238E27FC236}">
                <a16:creationId xmlns:a16="http://schemas.microsoft.com/office/drawing/2014/main" id="{0D37B00E-661E-44A2-BDA0-84893124E31A}"/>
              </a:ext>
            </a:extLst>
          </p:cNvPr>
          <p:cNvSpPr txBox="1">
            <a:spLocks noChangeArrowheads="1"/>
          </p:cNvSpPr>
          <p:nvPr/>
        </p:nvSpPr>
        <p:spPr bwMode="auto">
          <a:xfrm rot="1309855">
            <a:off x="4265682" y="1773928"/>
            <a:ext cx="1884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Clubs</a:t>
            </a:r>
          </a:p>
        </p:txBody>
      </p:sp>
      <p:sp>
        <p:nvSpPr>
          <p:cNvPr id="11" name="TextBox 10">
            <a:extLst>
              <a:ext uri="{FF2B5EF4-FFF2-40B4-BE49-F238E27FC236}">
                <a16:creationId xmlns:a16="http://schemas.microsoft.com/office/drawing/2014/main" id="{0473625D-B1C6-463E-ADDE-52E7B25E6E7C}"/>
              </a:ext>
            </a:extLst>
          </p:cNvPr>
          <p:cNvSpPr txBox="1">
            <a:spLocks noChangeArrowheads="1"/>
          </p:cNvSpPr>
          <p:nvPr/>
        </p:nvSpPr>
        <p:spPr bwMode="auto">
          <a:xfrm rot="21322600">
            <a:off x="712860" y="5097431"/>
            <a:ext cx="26527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b="1">
                <a:solidFill>
                  <a:schemeClr val="tx1"/>
                </a:solidFill>
              </a:rPr>
              <a:t>We’re going to Windsor Castle! </a:t>
            </a:r>
          </a:p>
        </p:txBody>
      </p:sp>
    </p:spTree>
    <p:extLst>
      <p:ext uri="{BB962C8B-B14F-4D97-AF65-F5344CB8AC3E}">
        <p14:creationId xmlns:p14="http://schemas.microsoft.com/office/powerpoint/2010/main" val="362023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 calcmode="lin" valueType="num">
                                      <p:cBhvr>
                                        <p:cTn id="17" dur="500" fill="hold"/>
                                        <p:tgtEl>
                                          <p:spTgt spid="5"/>
                                        </p:tgtEl>
                                        <p:attrNameLst>
                                          <p:attrName>style.rotation</p:attrName>
                                        </p:attrNameLst>
                                      </p:cBhvr>
                                      <p:tavLst>
                                        <p:tav tm="0">
                                          <p:val>
                                            <p:fltVal val="360"/>
                                          </p:val>
                                        </p:tav>
                                        <p:tav tm="100000">
                                          <p:val>
                                            <p:fltVal val="0"/>
                                          </p:val>
                                        </p:tav>
                                      </p:tavLst>
                                    </p:anim>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 calcmode="lin" valueType="num">
                                      <p:cBhvr>
                                        <p:cTn id="25" dur="500" fill="hold"/>
                                        <p:tgtEl>
                                          <p:spTgt spid="4"/>
                                        </p:tgtEl>
                                        <p:attrNameLst>
                                          <p:attrName>style.rotation</p:attrName>
                                        </p:attrNameLst>
                                      </p:cBhvr>
                                      <p:tavLst>
                                        <p:tav tm="0">
                                          <p:val>
                                            <p:fltVal val="360"/>
                                          </p:val>
                                        </p:tav>
                                        <p:tav tm="100000">
                                          <p:val>
                                            <p:fltVal val="0"/>
                                          </p:val>
                                        </p:tav>
                                      </p:tavLst>
                                    </p:anim>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 calcmode="lin" valueType="num">
                                      <p:cBhvr>
                                        <p:cTn id="33" dur="500" fill="hold"/>
                                        <p:tgtEl>
                                          <p:spTgt spid="7"/>
                                        </p:tgtEl>
                                        <p:attrNameLst>
                                          <p:attrName>style.rotation</p:attrName>
                                        </p:attrNameLst>
                                      </p:cBhvr>
                                      <p:tavLst>
                                        <p:tav tm="0">
                                          <p:val>
                                            <p:fltVal val="360"/>
                                          </p:val>
                                        </p:tav>
                                        <p:tav tm="100000">
                                          <p:val>
                                            <p:fltVal val="0"/>
                                          </p:val>
                                        </p:tav>
                                      </p:tavLst>
                                    </p:anim>
                                    <p:animEffect transition="in" filter="fade">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 calcmode="lin" valueType="num">
                                      <p:cBhvr>
                                        <p:cTn id="41" dur="500" fill="hold"/>
                                        <p:tgtEl>
                                          <p:spTgt spid="8"/>
                                        </p:tgtEl>
                                        <p:attrNameLst>
                                          <p:attrName>style.rotation</p:attrName>
                                        </p:attrNameLst>
                                      </p:cBhvr>
                                      <p:tavLst>
                                        <p:tav tm="0">
                                          <p:val>
                                            <p:fltVal val="360"/>
                                          </p:val>
                                        </p:tav>
                                        <p:tav tm="100000">
                                          <p:val>
                                            <p:fltVal val="0"/>
                                          </p:val>
                                        </p:tav>
                                      </p:tavLst>
                                    </p:anim>
                                    <p:animEffect transition="in" filter="fade">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 fill="hold"/>
                                        <p:tgtEl>
                                          <p:spTgt spid="9"/>
                                        </p:tgtEl>
                                        <p:attrNameLst>
                                          <p:attrName>ppt_w</p:attrName>
                                        </p:attrNameLst>
                                      </p:cBhvr>
                                      <p:tavLst>
                                        <p:tav tm="0">
                                          <p:val>
                                            <p:fltVal val="0"/>
                                          </p:val>
                                        </p:tav>
                                        <p:tav tm="100000">
                                          <p:val>
                                            <p:strVal val="#ppt_w"/>
                                          </p:val>
                                        </p:tav>
                                      </p:tavLst>
                                    </p:anim>
                                    <p:anim calcmode="lin" valueType="num">
                                      <p:cBhvr>
                                        <p:cTn id="48" dur="500" fill="hold"/>
                                        <p:tgtEl>
                                          <p:spTgt spid="9"/>
                                        </p:tgtEl>
                                        <p:attrNameLst>
                                          <p:attrName>ppt_h</p:attrName>
                                        </p:attrNameLst>
                                      </p:cBhvr>
                                      <p:tavLst>
                                        <p:tav tm="0">
                                          <p:val>
                                            <p:fltVal val="0"/>
                                          </p:val>
                                        </p:tav>
                                        <p:tav tm="100000">
                                          <p:val>
                                            <p:strVal val="#ppt_h"/>
                                          </p:val>
                                        </p:tav>
                                      </p:tavLst>
                                    </p:anim>
                                    <p:anim calcmode="lin" valueType="num">
                                      <p:cBhvr>
                                        <p:cTn id="49" dur="500" fill="hold"/>
                                        <p:tgtEl>
                                          <p:spTgt spid="9"/>
                                        </p:tgtEl>
                                        <p:attrNameLst>
                                          <p:attrName>style.rotation</p:attrName>
                                        </p:attrNameLst>
                                      </p:cBhvr>
                                      <p:tavLst>
                                        <p:tav tm="0">
                                          <p:val>
                                            <p:fltVal val="360"/>
                                          </p:val>
                                        </p:tav>
                                        <p:tav tm="100000">
                                          <p:val>
                                            <p:fltVal val="0"/>
                                          </p:val>
                                        </p:tav>
                                      </p:tavLst>
                                    </p:anim>
                                    <p:animEffect transition="in" filter="fade">
                                      <p:cBhvr>
                                        <p:cTn id="50" dur="5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 calcmode="lin" valueType="num">
                                      <p:cBhvr>
                                        <p:cTn id="57" dur="500" fill="hold"/>
                                        <p:tgtEl>
                                          <p:spTgt spid="10"/>
                                        </p:tgtEl>
                                        <p:attrNameLst>
                                          <p:attrName>style.rotation</p:attrName>
                                        </p:attrNameLst>
                                      </p:cBhvr>
                                      <p:tavLst>
                                        <p:tav tm="0">
                                          <p:val>
                                            <p:fltVal val="360"/>
                                          </p:val>
                                        </p:tav>
                                        <p:tav tm="100000">
                                          <p:val>
                                            <p:fltVal val="0"/>
                                          </p:val>
                                        </p:tav>
                                      </p:tavLst>
                                    </p:anim>
                                    <p:animEffect transition="in" filter="fade">
                                      <p:cBhvr>
                                        <p:cTn id="58" dur="500"/>
                                        <p:tgtEl>
                                          <p:spTgt spid="10"/>
                                        </p:tgtEl>
                                      </p:cBhvr>
                                    </p:animEffect>
                                  </p:childTnLst>
                                </p:cTn>
                              </p:par>
                            </p:childTnLst>
                          </p:cTn>
                        </p:par>
                      </p:childTnLst>
                    </p:cTn>
                  </p:par>
                  <p:par>
                    <p:cTn id="59" fill="hold">
                      <p:stCondLst>
                        <p:cond delay="indefinite"/>
                      </p:stCondLst>
                      <p:childTnLst>
                        <p:par>
                          <p:cTn id="60" fill="hold">
                            <p:stCondLst>
                              <p:cond delay="0"/>
                            </p:stCondLst>
                            <p:childTnLst>
                              <p:par>
                                <p:cTn id="61" presetID="49" presetClass="entr" presetSubtype="0" decel="100000"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500" fill="hold"/>
                                        <p:tgtEl>
                                          <p:spTgt spid="11"/>
                                        </p:tgtEl>
                                        <p:attrNameLst>
                                          <p:attrName>ppt_w</p:attrName>
                                        </p:attrNameLst>
                                      </p:cBhvr>
                                      <p:tavLst>
                                        <p:tav tm="0">
                                          <p:val>
                                            <p:fltVal val="0"/>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anim calcmode="lin" valueType="num">
                                      <p:cBhvr>
                                        <p:cTn id="65" dur="500" fill="hold"/>
                                        <p:tgtEl>
                                          <p:spTgt spid="11"/>
                                        </p:tgtEl>
                                        <p:attrNameLst>
                                          <p:attrName>style.rotation</p:attrName>
                                        </p:attrNameLst>
                                      </p:cBhvr>
                                      <p:tavLst>
                                        <p:tav tm="0">
                                          <p:val>
                                            <p:fltVal val="360"/>
                                          </p:val>
                                        </p:tav>
                                        <p:tav tm="100000">
                                          <p:val>
                                            <p:fltVal val="0"/>
                                          </p:val>
                                        </p:tav>
                                      </p:tavLst>
                                    </p:anim>
                                    <p:animEffect transition="in" filter="fade">
                                      <p:cBhvr>
                                        <p:cTn id="6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5">
            <a:extLst>
              <a:ext uri="{FF2B5EF4-FFF2-40B4-BE49-F238E27FC236}">
                <a16:creationId xmlns:a16="http://schemas.microsoft.com/office/drawing/2014/main" id="{A85A50C5-E564-4E67-9E48-66E308603941}"/>
              </a:ext>
            </a:extLst>
          </p:cNvPr>
          <p:cNvSpPr>
            <a:spLocks noChangeArrowheads="1"/>
          </p:cNvSpPr>
          <p:nvPr/>
        </p:nvSpPr>
        <p:spPr bwMode="auto">
          <a:xfrm>
            <a:off x="604838" y="1473200"/>
            <a:ext cx="8072437" cy="4524315"/>
          </a:xfrm>
          <a:prstGeom prst="rect">
            <a:avLst/>
          </a:prstGeom>
          <a:noFill/>
          <a:ln w="9525">
            <a:noFill/>
            <a:miter lim="800000"/>
            <a:headEnd/>
            <a:tailEnd/>
          </a:ln>
        </p:spPr>
        <p:txBody>
          <a:bodyPr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pPr>
            <a:r>
              <a:rPr lang="en-GB" altLang="en-US">
                <a:solidFill>
                  <a:schemeClr val="tx1"/>
                </a:solidFill>
                <a:latin typeface="Twinkl"/>
              </a:rPr>
              <a:t>Daily, plus extra spelling, grammar, reading comprehension and handwriting</a:t>
            </a:r>
          </a:p>
          <a:p>
            <a:pPr>
              <a:lnSpc>
                <a:spcPct val="100000"/>
              </a:lnSpc>
              <a:spcBef>
                <a:spcPct val="0"/>
              </a:spcBef>
            </a:pPr>
            <a:r>
              <a:rPr lang="en-GB" altLang="en-US">
                <a:solidFill>
                  <a:schemeClr val="tx1"/>
                </a:solidFill>
                <a:latin typeface="Twinkl"/>
              </a:rPr>
              <a:t>Grammar teaching: new rules introduced regularly and integrated into writing</a:t>
            </a:r>
          </a:p>
          <a:p>
            <a:pPr>
              <a:lnSpc>
                <a:spcPct val="100000"/>
              </a:lnSpc>
              <a:spcBef>
                <a:spcPct val="0"/>
              </a:spcBef>
            </a:pPr>
            <a:r>
              <a:rPr lang="en-GB" altLang="en-US">
                <a:solidFill>
                  <a:schemeClr val="tx1"/>
                </a:solidFill>
                <a:latin typeface="Twinkl"/>
              </a:rPr>
              <a:t>Importance of neat handwriting as well as checking spellings, punctuation and grammar in </a:t>
            </a:r>
            <a:r>
              <a:rPr lang="en-GB" altLang="en-US" u="sng">
                <a:solidFill>
                  <a:schemeClr val="tx1"/>
                </a:solidFill>
                <a:latin typeface="Twinkl"/>
              </a:rPr>
              <a:t>all</a:t>
            </a:r>
            <a:r>
              <a:rPr lang="en-GB" altLang="en-US">
                <a:solidFill>
                  <a:schemeClr val="tx1"/>
                </a:solidFill>
                <a:latin typeface="Twinkl"/>
              </a:rPr>
              <a:t> books.</a:t>
            </a:r>
          </a:p>
          <a:p>
            <a:pPr>
              <a:lnSpc>
                <a:spcPct val="100000"/>
              </a:lnSpc>
              <a:spcBef>
                <a:spcPct val="0"/>
              </a:spcBef>
            </a:pPr>
            <a:r>
              <a:rPr lang="en-GB" altLang="en-US">
                <a:solidFill>
                  <a:schemeClr val="tx1"/>
                </a:solidFill>
                <a:latin typeface="Twinkl"/>
              </a:rPr>
              <a:t>We will have different stories as hooks into writing</a:t>
            </a:r>
          </a:p>
          <a:p>
            <a:pPr>
              <a:lnSpc>
                <a:spcPct val="100000"/>
              </a:lnSpc>
              <a:spcBef>
                <a:spcPct val="0"/>
              </a:spcBef>
            </a:pPr>
            <a:r>
              <a:rPr lang="en-GB" altLang="en-US">
                <a:solidFill>
                  <a:schemeClr val="tx1"/>
                </a:solidFill>
                <a:latin typeface="Twinkl"/>
              </a:rPr>
              <a:t>We will teach subjects in a cross-curricular manner  where possible e.g. taking time to write about Florence Nightingale in History lessons.</a:t>
            </a:r>
          </a:p>
          <a:p>
            <a:pPr>
              <a:lnSpc>
                <a:spcPct val="100000"/>
              </a:lnSpc>
              <a:spcBef>
                <a:spcPct val="0"/>
              </a:spcBef>
            </a:pPr>
            <a:r>
              <a:rPr lang="en-GB" altLang="en-US">
                <a:solidFill>
                  <a:schemeClr val="tx1"/>
                </a:solidFill>
                <a:latin typeface="Twinkl"/>
              </a:rPr>
              <a:t>Spellings are in their Home Learning books. These are a guide to what we are focusing on.</a:t>
            </a:r>
          </a:p>
          <a:p>
            <a:pPr>
              <a:lnSpc>
                <a:spcPct val="100000"/>
              </a:lnSpc>
              <a:spcBef>
                <a:spcPct val="0"/>
              </a:spcBef>
            </a:pPr>
            <a:endParaRPr lang="en-GB" altLang="en-US">
              <a:solidFill>
                <a:schemeClr val="tx1"/>
              </a:solidFill>
            </a:endParaRPr>
          </a:p>
          <a:p>
            <a:pPr>
              <a:lnSpc>
                <a:spcPct val="100000"/>
              </a:lnSpc>
              <a:spcBef>
                <a:spcPct val="0"/>
              </a:spcBef>
              <a:buNone/>
            </a:pPr>
            <a:r>
              <a:rPr lang="en-GB" altLang="en-US" b="1">
                <a:solidFill>
                  <a:schemeClr val="tx1"/>
                </a:solidFill>
                <a:latin typeface="Twinkl"/>
              </a:rPr>
              <a:t>To support your child at home, encourage them to read a range of quality texts (this can be together) and then talk about them. Also, exposure to different texts e.g. Magazines and newspapers can really help their learning.</a:t>
            </a:r>
          </a:p>
        </p:txBody>
      </p:sp>
      <p:sp>
        <p:nvSpPr>
          <p:cNvPr id="15" name="Title 20">
            <a:extLst>
              <a:ext uri="{FF2B5EF4-FFF2-40B4-BE49-F238E27FC236}">
                <a16:creationId xmlns:a16="http://schemas.microsoft.com/office/drawing/2014/main" id="{4FEA564F-511C-4AC2-949E-A6B1EB28DB5F}"/>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English</a:t>
            </a:r>
          </a:p>
        </p:txBody>
      </p:sp>
    </p:spTree>
    <p:extLst>
      <p:ext uri="{BB962C8B-B14F-4D97-AF65-F5344CB8AC3E}">
        <p14:creationId xmlns:p14="http://schemas.microsoft.com/office/powerpoint/2010/main" val="3780166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6258" y="1833546"/>
            <a:ext cx="7263708" cy="1938992"/>
          </a:xfrm>
          <a:prstGeom prst="rect">
            <a:avLst/>
          </a:prstGeom>
        </p:spPr>
        <p:txBody>
          <a:bodyPr wrap="square" lIns="91440" tIns="45720" rIns="91440" bIns="45720" anchor="t">
            <a:spAutoFit/>
          </a:bodyPr>
          <a:lstStyle/>
          <a:p>
            <a:r>
              <a:rPr lang="en-GB" altLang="en-US"/>
              <a:t>- </a:t>
            </a:r>
            <a:r>
              <a:rPr lang="en-GB" altLang="en-US" sz="2000"/>
              <a:t>For those who have finished RWI, they will follow RWI spelling which leads on from the phonics scheme</a:t>
            </a:r>
          </a:p>
          <a:p>
            <a:r>
              <a:rPr lang="en-GB" altLang="en-US" sz="2000"/>
              <a:t>- Taught patterns and spelling rules</a:t>
            </a:r>
          </a:p>
          <a:p>
            <a:r>
              <a:rPr lang="en-GB" altLang="en-US" sz="2000">
                <a:latin typeface="Twinkl"/>
              </a:rPr>
              <a:t>- All children will have spellings to learn each week. We will focus on these set words in class.  These will start as common high frequency words</a:t>
            </a:r>
          </a:p>
        </p:txBody>
      </p:sp>
      <p:sp>
        <p:nvSpPr>
          <p:cNvPr id="3" name="Title 20">
            <a:extLst>
              <a:ext uri="{FF2B5EF4-FFF2-40B4-BE49-F238E27FC236}">
                <a16:creationId xmlns:a16="http://schemas.microsoft.com/office/drawing/2014/main" id="{4FEA564F-511C-4AC2-949E-A6B1EB28DB5F}"/>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Spellings</a:t>
            </a:r>
          </a:p>
        </p:txBody>
      </p:sp>
      <p:pic>
        <p:nvPicPr>
          <p:cNvPr id="1026" name="Picture 2" descr="Read Write Inc. Spelling - Ruth Miskin Phonics Trainin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rot="620127">
            <a:off x="5785667" y="525900"/>
            <a:ext cx="3136265" cy="10346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Read Write Inc. Spelling: Practice Book 2A - BDL Book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1480" y="3948674"/>
            <a:ext cx="1676632" cy="2429901"/>
          </a:xfrm>
          <a:prstGeom prst="rect">
            <a:avLst/>
          </a:prstGeom>
        </p:spPr>
      </p:pic>
      <p:pic>
        <p:nvPicPr>
          <p:cNvPr id="5" name="Picture 4" descr="Read Write Inc. Spelling: Practice Book 2B - BDL Book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1323" y="3948674"/>
            <a:ext cx="1688123" cy="2411604"/>
          </a:xfrm>
          <a:prstGeom prst="rect">
            <a:avLst/>
          </a:prstGeom>
        </p:spPr>
      </p:pic>
    </p:spTree>
    <p:extLst>
      <p:ext uri="{BB962C8B-B14F-4D97-AF65-F5344CB8AC3E}">
        <p14:creationId xmlns:p14="http://schemas.microsoft.com/office/powerpoint/2010/main" val="2558669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20">
            <a:extLst>
              <a:ext uri="{FF2B5EF4-FFF2-40B4-BE49-F238E27FC236}">
                <a16:creationId xmlns:a16="http://schemas.microsoft.com/office/drawing/2014/main" id="{53B2EEB3-8037-40EF-AE5D-32F75119EB78}"/>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Maths</a:t>
            </a:r>
          </a:p>
        </p:txBody>
      </p:sp>
      <p:sp>
        <p:nvSpPr>
          <p:cNvPr id="8" name="Rectangle 5">
            <a:extLst>
              <a:ext uri="{FF2B5EF4-FFF2-40B4-BE49-F238E27FC236}">
                <a16:creationId xmlns:a16="http://schemas.microsoft.com/office/drawing/2014/main" id="{851BC47F-D85F-4C6B-9216-E00BCA16AEA4}"/>
              </a:ext>
            </a:extLst>
          </p:cNvPr>
          <p:cNvSpPr>
            <a:spLocks noChangeArrowheads="1"/>
          </p:cNvSpPr>
          <p:nvPr/>
        </p:nvSpPr>
        <p:spPr bwMode="auto">
          <a:xfrm>
            <a:off x="466725" y="1083552"/>
            <a:ext cx="8072437"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pPr>
            <a:r>
              <a:rPr lang="en-GB" altLang="en-US">
                <a:solidFill>
                  <a:schemeClr val="tx1"/>
                </a:solidFill>
                <a:latin typeface="Twinkl"/>
              </a:rPr>
              <a:t>Daily, including mental maths and basic skills coverage</a:t>
            </a:r>
          </a:p>
          <a:p>
            <a:pPr>
              <a:lnSpc>
                <a:spcPct val="100000"/>
              </a:lnSpc>
              <a:spcBef>
                <a:spcPct val="0"/>
              </a:spcBef>
            </a:pPr>
            <a:r>
              <a:rPr lang="en-GB" altLang="en-US">
                <a:solidFill>
                  <a:schemeClr val="tx1"/>
                </a:solidFill>
                <a:latin typeface="Twinkl"/>
              </a:rPr>
              <a:t>Lots of emphasis on mental recall of number facts, problem solving and reasoning. </a:t>
            </a:r>
            <a:r>
              <a:rPr lang="en-GB">
                <a:solidFill>
                  <a:schemeClr val="tx1"/>
                </a:solidFill>
                <a:latin typeface="Twinkl"/>
              </a:rPr>
              <a:t>We will be following a Mastery Maths programme.</a:t>
            </a:r>
            <a:endParaRPr lang="en-GB" altLang="en-US">
              <a:solidFill>
                <a:schemeClr val="tx1"/>
              </a:solidFill>
            </a:endParaRPr>
          </a:p>
          <a:p>
            <a:pPr>
              <a:lnSpc>
                <a:spcPct val="100000"/>
              </a:lnSpc>
              <a:spcBef>
                <a:spcPct val="0"/>
              </a:spcBef>
            </a:pPr>
            <a:r>
              <a:rPr lang="en-GB" altLang="en-US">
                <a:solidFill>
                  <a:schemeClr val="tx1"/>
                </a:solidFill>
                <a:latin typeface="Twinkl"/>
              </a:rPr>
              <a:t>Times tables are really important. The National Expectation is that children will know their 2x, 5x and 10 times tables by the end of Year 2.  They will also be able to count in 3s and 4s.</a:t>
            </a:r>
          </a:p>
          <a:p>
            <a:pPr>
              <a:lnSpc>
                <a:spcPct val="100000"/>
              </a:lnSpc>
              <a:spcBef>
                <a:spcPct val="0"/>
              </a:spcBef>
            </a:pPr>
            <a:r>
              <a:rPr lang="en-GB" altLang="en-US">
                <a:solidFill>
                  <a:schemeClr val="tx1"/>
                </a:solidFill>
                <a:latin typeface="Twinkl"/>
              </a:rPr>
              <a:t>Children are expected to know all their tables up to 12x12 by the end of Year 4.</a:t>
            </a:r>
          </a:p>
          <a:p>
            <a:pPr>
              <a:lnSpc>
                <a:spcPct val="100000"/>
              </a:lnSpc>
              <a:spcBef>
                <a:spcPct val="0"/>
              </a:spcBef>
            </a:pPr>
            <a:r>
              <a:rPr lang="en-GB" altLang="en-US">
                <a:solidFill>
                  <a:schemeClr val="tx1"/>
                </a:solidFill>
                <a:latin typeface="Twinkl"/>
              </a:rPr>
              <a:t>TA support in lessons and leading small groups</a:t>
            </a:r>
          </a:p>
          <a:p>
            <a:pPr>
              <a:lnSpc>
                <a:spcPct val="100000"/>
              </a:lnSpc>
              <a:spcBef>
                <a:spcPct val="0"/>
              </a:spcBef>
            </a:pPr>
            <a:r>
              <a:rPr lang="en-GB" altLang="en-US">
                <a:solidFill>
                  <a:schemeClr val="tx1"/>
                </a:solidFill>
                <a:latin typeface="Twinkl"/>
              </a:rPr>
              <a:t>Application of understanding to ‘real life’ contexts</a:t>
            </a:r>
          </a:p>
          <a:p>
            <a:pPr>
              <a:lnSpc>
                <a:spcPct val="100000"/>
              </a:lnSpc>
              <a:spcBef>
                <a:spcPct val="0"/>
              </a:spcBef>
            </a:pPr>
            <a:r>
              <a:rPr lang="en-GB" altLang="en-US">
                <a:solidFill>
                  <a:schemeClr val="tx1"/>
                </a:solidFill>
                <a:latin typeface="Twinkl"/>
              </a:rPr>
              <a:t>Applying taught skills to word problems</a:t>
            </a:r>
          </a:p>
          <a:p>
            <a:pPr>
              <a:lnSpc>
                <a:spcPct val="100000"/>
              </a:lnSpc>
              <a:spcBef>
                <a:spcPct val="0"/>
              </a:spcBef>
            </a:pPr>
            <a:r>
              <a:rPr lang="en-GB" altLang="en-US">
                <a:solidFill>
                  <a:schemeClr val="tx1"/>
                </a:solidFill>
                <a:latin typeface="Twinkl"/>
              </a:rPr>
              <a:t>Basic counting, number bonds and quick addition/subtraction are important </a:t>
            </a:r>
          </a:p>
          <a:p>
            <a:pPr>
              <a:lnSpc>
                <a:spcPct val="100000"/>
              </a:lnSpc>
              <a:spcBef>
                <a:spcPct val="0"/>
              </a:spcBef>
            </a:pPr>
            <a:r>
              <a:rPr lang="en-GB" altLang="en-US">
                <a:solidFill>
                  <a:schemeClr val="tx1"/>
                </a:solidFill>
                <a:latin typeface="Twinkl"/>
              </a:rPr>
              <a:t>All children will have a log in for </a:t>
            </a:r>
            <a:r>
              <a:rPr lang="en-GB" altLang="en-US" err="1">
                <a:solidFill>
                  <a:schemeClr val="tx1"/>
                </a:solidFill>
                <a:latin typeface="Twinkl"/>
              </a:rPr>
              <a:t>Numbots</a:t>
            </a:r>
            <a:r>
              <a:rPr lang="en-GB" altLang="en-US">
                <a:solidFill>
                  <a:schemeClr val="tx1"/>
                </a:solidFill>
                <a:latin typeface="Twinkl"/>
              </a:rPr>
              <a:t>, and later on in the year TT Rockstars. </a:t>
            </a:r>
          </a:p>
        </p:txBody>
      </p:sp>
      <p:sp>
        <p:nvSpPr>
          <p:cNvPr id="9" name="TextBox 7">
            <a:extLst>
              <a:ext uri="{FF2B5EF4-FFF2-40B4-BE49-F238E27FC236}">
                <a16:creationId xmlns:a16="http://schemas.microsoft.com/office/drawing/2014/main" id="{5798DEB0-0225-4D6B-950F-F7896876641A}"/>
              </a:ext>
            </a:extLst>
          </p:cNvPr>
          <p:cNvSpPr txBox="1">
            <a:spLocks noChangeArrowheads="1"/>
          </p:cNvSpPr>
          <p:nvPr/>
        </p:nvSpPr>
        <p:spPr bwMode="auto">
          <a:xfrm>
            <a:off x="211966" y="5624299"/>
            <a:ext cx="800735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b="1">
                <a:solidFill>
                  <a:schemeClr val="tx1"/>
                </a:solidFill>
              </a:rPr>
              <a:t>Support your child at home by encouraging them to use their maths skills. Examples of this include using measures in the kitchen, telling the time and using money whilst shopping.</a:t>
            </a:r>
          </a:p>
        </p:txBody>
      </p:sp>
    </p:spTree>
    <p:extLst>
      <p:ext uri="{BB962C8B-B14F-4D97-AF65-F5344CB8AC3E}">
        <p14:creationId xmlns:p14="http://schemas.microsoft.com/office/powerpoint/2010/main" val="3809673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20">
            <a:extLst>
              <a:ext uri="{FF2B5EF4-FFF2-40B4-BE49-F238E27FC236}">
                <a16:creationId xmlns:a16="http://schemas.microsoft.com/office/drawing/2014/main" id="{53B2EEB3-8037-40EF-AE5D-32F75119EB78}"/>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Themes</a:t>
            </a:r>
          </a:p>
        </p:txBody>
      </p:sp>
      <p:sp>
        <p:nvSpPr>
          <p:cNvPr id="4" name="Rectangle 5">
            <a:extLst>
              <a:ext uri="{FF2B5EF4-FFF2-40B4-BE49-F238E27FC236}">
                <a16:creationId xmlns:a16="http://schemas.microsoft.com/office/drawing/2014/main" id="{1A987760-7E99-40A3-A2F8-648819C90EBA}"/>
              </a:ext>
            </a:extLst>
          </p:cNvPr>
          <p:cNvSpPr>
            <a:spLocks noChangeArrowheads="1"/>
          </p:cNvSpPr>
          <p:nvPr/>
        </p:nvSpPr>
        <p:spPr bwMode="auto">
          <a:xfrm>
            <a:off x="604837" y="1473200"/>
            <a:ext cx="807243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None/>
            </a:pPr>
            <a:r>
              <a:rPr lang="en-GB" altLang="en-US" b="1">
                <a:solidFill>
                  <a:schemeClr val="tx1"/>
                </a:solidFill>
              </a:rPr>
              <a:t>Detailed information about the topics we shall be covering can be found in the termly ‘Learning News’. This is also available on the school website.</a:t>
            </a:r>
          </a:p>
          <a:p>
            <a:pPr>
              <a:lnSpc>
                <a:spcPct val="100000"/>
              </a:lnSpc>
              <a:spcBef>
                <a:spcPct val="0"/>
              </a:spcBef>
              <a:buNone/>
            </a:pPr>
            <a:endParaRPr lang="en-GB" altLang="en-US" b="1">
              <a:solidFill>
                <a:schemeClr val="tx1"/>
              </a:solidFill>
            </a:endParaRPr>
          </a:p>
          <a:p>
            <a:pPr>
              <a:lnSpc>
                <a:spcPct val="100000"/>
              </a:lnSpc>
              <a:spcBef>
                <a:spcPct val="0"/>
              </a:spcBef>
              <a:buNone/>
            </a:pPr>
            <a:endParaRPr lang="en-GB" altLang="en-US" b="1">
              <a:solidFill>
                <a:schemeClr val="tx1"/>
              </a:solidFill>
            </a:endParaRPr>
          </a:p>
          <a:p>
            <a:pPr>
              <a:lnSpc>
                <a:spcPct val="100000"/>
              </a:lnSpc>
              <a:spcBef>
                <a:spcPct val="0"/>
              </a:spcBef>
              <a:buNone/>
            </a:pPr>
            <a:endParaRPr lang="en-GB" altLang="en-US" b="1">
              <a:solidFill>
                <a:schemeClr val="tx1"/>
              </a:solidFill>
            </a:endParaRPr>
          </a:p>
          <a:p>
            <a:pPr>
              <a:lnSpc>
                <a:spcPct val="100000"/>
              </a:lnSpc>
              <a:spcBef>
                <a:spcPct val="0"/>
              </a:spcBef>
              <a:buNone/>
            </a:pPr>
            <a:endParaRPr lang="en-GB" altLang="en-US" b="1">
              <a:solidFill>
                <a:schemeClr val="tx1"/>
              </a:solidFill>
            </a:endParaRPr>
          </a:p>
          <a:p>
            <a:pPr>
              <a:lnSpc>
                <a:spcPct val="100000"/>
              </a:lnSpc>
              <a:spcBef>
                <a:spcPct val="0"/>
              </a:spcBef>
              <a:buNone/>
            </a:pPr>
            <a:endParaRPr lang="en-GB" altLang="en-US" b="1">
              <a:solidFill>
                <a:schemeClr val="tx1"/>
              </a:solidFill>
            </a:endParaRPr>
          </a:p>
        </p:txBody>
      </p:sp>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p:cNvSpPr txBox="1"/>
          <p:nvPr/>
        </p:nvSpPr>
        <p:spPr>
          <a:xfrm>
            <a:off x="858129" y="3080825"/>
            <a:ext cx="1674056" cy="369332"/>
          </a:xfrm>
          <a:prstGeom prst="rect">
            <a:avLst/>
          </a:prstGeom>
          <a:noFill/>
        </p:spPr>
        <p:txBody>
          <a:bodyPr wrap="square" rtlCol="0">
            <a:spAutoFit/>
          </a:bodyPr>
          <a:lstStyle/>
          <a:p>
            <a:r>
              <a:rPr lang="en-GB" b="1"/>
              <a:t>Autumn Term</a:t>
            </a:r>
          </a:p>
        </p:txBody>
      </p:sp>
      <p:sp>
        <p:nvSpPr>
          <p:cNvPr id="9" name="TextBox 8"/>
          <p:cNvSpPr txBox="1"/>
          <p:nvPr/>
        </p:nvSpPr>
        <p:spPr>
          <a:xfrm>
            <a:off x="3604330" y="2437256"/>
            <a:ext cx="1674056" cy="369332"/>
          </a:xfrm>
          <a:prstGeom prst="rect">
            <a:avLst/>
          </a:prstGeom>
          <a:noFill/>
        </p:spPr>
        <p:txBody>
          <a:bodyPr wrap="square" rtlCol="0">
            <a:spAutoFit/>
          </a:bodyPr>
          <a:lstStyle/>
          <a:p>
            <a:pPr algn="ctr"/>
            <a:r>
              <a:rPr lang="en-GB" b="1"/>
              <a:t>Spring Term</a:t>
            </a:r>
          </a:p>
        </p:txBody>
      </p:sp>
      <p:sp>
        <p:nvSpPr>
          <p:cNvPr id="10" name="TextBox 9"/>
          <p:cNvSpPr txBox="1"/>
          <p:nvPr/>
        </p:nvSpPr>
        <p:spPr>
          <a:xfrm>
            <a:off x="6603824" y="3036187"/>
            <a:ext cx="1674056" cy="369332"/>
          </a:xfrm>
          <a:prstGeom prst="rect">
            <a:avLst/>
          </a:prstGeom>
          <a:noFill/>
        </p:spPr>
        <p:txBody>
          <a:bodyPr wrap="square" rtlCol="0">
            <a:spAutoFit/>
          </a:bodyPr>
          <a:lstStyle/>
          <a:p>
            <a:r>
              <a:rPr lang="en-GB" b="1"/>
              <a:t>Summer Term</a:t>
            </a:r>
          </a:p>
        </p:txBody>
      </p:sp>
      <p:pic>
        <p:nvPicPr>
          <p:cNvPr id="1026" name="Picture 2" descr="Florence Nightingale – Biography, Facts &amp;amp; Nursing - HISTORY"/>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943539" y="3458625"/>
            <a:ext cx="1503236" cy="15032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en is Earth&amp;#39;s Tropical Islands on TV? - Discover Wildlife"/>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6469628" y="3490122"/>
            <a:ext cx="2053053" cy="153444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858129" y="5113678"/>
            <a:ext cx="1674056" cy="646331"/>
          </a:xfrm>
          <a:prstGeom prst="rect">
            <a:avLst/>
          </a:prstGeom>
          <a:noFill/>
        </p:spPr>
        <p:txBody>
          <a:bodyPr wrap="square" rtlCol="0">
            <a:spAutoFit/>
          </a:bodyPr>
          <a:lstStyle/>
          <a:p>
            <a:pPr algn="ctr"/>
            <a:r>
              <a:rPr lang="en-GB" b="1"/>
              <a:t>Florence Nightingale</a:t>
            </a:r>
          </a:p>
        </p:txBody>
      </p:sp>
      <p:sp>
        <p:nvSpPr>
          <p:cNvPr id="15" name="TextBox 14"/>
          <p:cNvSpPr txBox="1"/>
          <p:nvPr/>
        </p:nvSpPr>
        <p:spPr>
          <a:xfrm>
            <a:off x="3332402" y="4679348"/>
            <a:ext cx="2422418" cy="646331"/>
          </a:xfrm>
          <a:prstGeom prst="rect">
            <a:avLst/>
          </a:prstGeom>
          <a:noFill/>
        </p:spPr>
        <p:txBody>
          <a:bodyPr wrap="square" rtlCol="0">
            <a:spAutoFit/>
          </a:bodyPr>
          <a:lstStyle/>
          <a:p>
            <a:pPr algn="ctr"/>
            <a:r>
              <a:rPr lang="en-GB" b="1"/>
              <a:t>The</a:t>
            </a:r>
          </a:p>
          <a:p>
            <a:pPr algn="ctr"/>
            <a:r>
              <a:rPr lang="en-GB" b="1"/>
              <a:t>Coronation</a:t>
            </a:r>
          </a:p>
        </p:txBody>
      </p:sp>
      <p:sp>
        <p:nvSpPr>
          <p:cNvPr id="16" name="TextBox 15"/>
          <p:cNvSpPr txBox="1"/>
          <p:nvPr/>
        </p:nvSpPr>
        <p:spPr>
          <a:xfrm>
            <a:off x="6350533" y="5067512"/>
            <a:ext cx="2422418" cy="369332"/>
          </a:xfrm>
          <a:prstGeom prst="rect">
            <a:avLst/>
          </a:prstGeom>
          <a:noFill/>
        </p:spPr>
        <p:txBody>
          <a:bodyPr wrap="square" rtlCol="0">
            <a:spAutoFit/>
          </a:bodyPr>
          <a:lstStyle/>
          <a:p>
            <a:pPr algn="ctr"/>
            <a:r>
              <a:rPr lang="en-GB" b="1"/>
              <a:t>Islands</a:t>
            </a:r>
          </a:p>
        </p:txBody>
      </p:sp>
      <p:pic>
        <p:nvPicPr>
          <p:cNvPr id="5" name="Picture 4">
            <a:extLst>
              <a:ext uri="{FF2B5EF4-FFF2-40B4-BE49-F238E27FC236}">
                <a16:creationId xmlns:a16="http://schemas.microsoft.com/office/drawing/2014/main" id="{323CEB4F-3A61-423D-A41F-FE7FAE9F0D8A}"/>
              </a:ext>
            </a:extLst>
          </p:cNvPr>
          <p:cNvPicPr>
            <a:picLocks noChangeAspect="1"/>
          </p:cNvPicPr>
          <p:nvPr/>
        </p:nvPicPr>
        <p:blipFill>
          <a:blip r:embed="rId6"/>
          <a:stretch>
            <a:fillRect/>
          </a:stretch>
        </p:blipFill>
        <p:spPr>
          <a:xfrm>
            <a:off x="3729135" y="2907687"/>
            <a:ext cx="1628953" cy="1725914"/>
          </a:xfrm>
          <a:prstGeom prst="rect">
            <a:avLst/>
          </a:prstGeom>
        </p:spPr>
      </p:pic>
    </p:spTree>
    <p:extLst>
      <p:ext uri="{BB962C8B-B14F-4D97-AF65-F5344CB8AC3E}">
        <p14:creationId xmlns:p14="http://schemas.microsoft.com/office/powerpoint/2010/main" val="1622864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Autumn Home Learning</a:t>
            </a:r>
          </a:p>
        </p:txBody>
      </p:sp>
      <p:pic>
        <p:nvPicPr>
          <p:cNvPr id="5" name="Picture 4"/>
          <p:cNvPicPr>
            <a:picLocks noChangeAspect="1"/>
          </p:cNvPicPr>
          <p:nvPr/>
        </p:nvPicPr>
        <p:blipFill rotWithShape="1">
          <a:blip r:embed="rId2"/>
          <a:srcRect b="50282"/>
          <a:stretch/>
        </p:blipFill>
        <p:spPr>
          <a:xfrm>
            <a:off x="538162" y="1152013"/>
            <a:ext cx="8067675" cy="2599855"/>
          </a:xfrm>
          <a:prstGeom prst="rect">
            <a:avLst/>
          </a:prstGeom>
        </p:spPr>
      </p:pic>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3" cstate="hq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BDD22A9B-EFA8-4130-A440-F6A36838854B}"/>
              </a:ext>
            </a:extLst>
          </p:cNvPr>
          <p:cNvPicPr>
            <a:picLocks noChangeAspect="1"/>
          </p:cNvPicPr>
          <p:nvPr/>
        </p:nvPicPr>
        <p:blipFill rotWithShape="1">
          <a:blip r:embed="rId2"/>
          <a:srcRect t="80996"/>
          <a:stretch/>
        </p:blipFill>
        <p:spPr>
          <a:xfrm>
            <a:off x="538162" y="3751868"/>
            <a:ext cx="8067675" cy="993775"/>
          </a:xfrm>
          <a:prstGeom prst="rect">
            <a:avLst/>
          </a:prstGeom>
        </p:spPr>
      </p:pic>
    </p:spTree>
    <p:extLst>
      <p:ext uri="{BB962C8B-B14F-4D97-AF65-F5344CB8AC3E}">
        <p14:creationId xmlns:p14="http://schemas.microsoft.com/office/powerpoint/2010/main" val="1305724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Reading</a:t>
            </a:r>
          </a:p>
        </p:txBody>
      </p:sp>
      <p:sp>
        <p:nvSpPr>
          <p:cNvPr id="7" name="Rectangle 5">
            <a:extLst>
              <a:ext uri="{FF2B5EF4-FFF2-40B4-BE49-F238E27FC236}">
                <a16:creationId xmlns:a16="http://schemas.microsoft.com/office/drawing/2014/main" id="{0E698FDC-4485-4074-B73F-4AC832AD8243}"/>
              </a:ext>
            </a:extLst>
          </p:cNvPr>
          <p:cNvSpPr>
            <a:spLocks noChangeArrowheads="1"/>
          </p:cNvSpPr>
          <p:nvPr/>
        </p:nvSpPr>
        <p:spPr bwMode="auto">
          <a:xfrm>
            <a:off x="557213" y="1354138"/>
            <a:ext cx="8072437"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000">
                <a:solidFill>
                  <a:schemeClr val="tx1"/>
                </a:solidFill>
              </a:rPr>
              <a:t>Teachers and LSAs will hear children read regularly.</a:t>
            </a:r>
          </a:p>
          <a:p>
            <a:pPr algn="ctr">
              <a:lnSpc>
                <a:spcPct val="100000"/>
              </a:lnSpc>
              <a:spcBef>
                <a:spcPct val="0"/>
              </a:spcBef>
              <a:buFontTx/>
              <a:buNone/>
            </a:pPr>
            <a:endParaRPr lang="en-GB" altLang="en-US" sz="2000">
              <a:solidFill>
                <a:schemeClr val="tx1"/>
              </a:solidFill>
            </a:endParaRPr>
          </a:p>
          <a:p>
            <a:pPr algn="ctr">
              <a:lnSpc>
                <a:spcPct val="100000"/>
              </a:lnSpc>
              <a:spcBef>
                <a:spcPct val="0"/>
              </a:spcBef>
              <a:buFontTx/>
              <a:buNone/>
            </a:pPr>
            <a:r>
              <a:rPr lang="en-GB" altLang="en-US" sz="2000">
                <a:solidFill>
                  <a:schemeClr val="tx1"/>
                </a:solidFill>
              </a:rPr>
              <a:t>Children should bring in their reading book and yellow log book daily.  </a:t>
            </a:r>
          </a:p>
          <a:p>
            <a:pPr algn="ctr">
              <a:lnSpc>
                <a:spcPct val="100000"/>
              </a:lnSpc>
              <a:spcBef>
                <a:spcPct val="0"/>
              </a:spcBef>
              <a:buFontTx/>
              <a:buNone/>
            </a:pPr>
            <a:endParaRPr lang="en-GB" altLang="en-US" sz="2000">
              <a:solidFill>
                <a:schemeClr val="tx1"/>
              </a:solidFill>
            </a:endParaRPr>
          </a:p>
          <a:p>
            <a:pPr algn="ctr">
              <a:lnSpc>
                <a:spcPct val="100000"/>
              </a:lnSpc>
              <a:spcBef>
                <a:spcPct val="0"/>
              </a:spcBef>
              <a:buFontTx/>
              <a:buNone/>
            </a:pPr>
            <a:r>
              <a:rPr lang="en-GB" altLang="en-US" sz="2000">
                <a:solidFill>
                  <a:schemeClr val="tx1"/>
                </a:solidFill>
              </a:rPr>
              <a:t>Their books will be changed at least once a week. Please feel free to write notes about any other books, magazines or recipes they read in their yellow books too.  </a:t>
            </a:r>
          </a:p>
          <a:p>
            <a:pPr algn="ctr">
              <a:lnSpc>
                <a:spcPct val="100000"/>
              </a:lnSpc>
              <a:spcBef>
                <a:spcPct val="0"/>
              </a:spcBef>
              <a:buFontTx/>
              <a:buNone/>
            </a:pPr>
            <a:endParaRPr lang="en-GB" altLang="en-US" sz="2000">
              <a:solidFill>
                <a:schemeClr val="tx1"/>
              </a:solidFill>
            </a:endParaRPr>
          </a:p>
          <a:p>
            <a:pPr algn="ctr">
              <a:lnSpc>
                <a:spcPct val="100000"/>
              </a:lnSpc>
              <a:spcBef>
                <a:spcPct val="0"/>
              </a:spcBef>
              <a:buFontTx/>
              <a:buNone/>
            </a:pPr>
            <a:r>
              <a:rPr lang="en-GB" altLang="en-US" sz="2000">
                <a:solidFill>
                  <a:schemeClr val="tx1"/>
                </a:solidFill>
              </a:rPr>
              <a:t>All reading is important to us!  It is also important for you to share stories with your child, and they hear you read.</a:t>
            </a:r>
          </a:p>
        </p:txBody>
      </p:sp>
      <p:pic>
        <p:nvPicPr>
          <p:cNvPr id="14" name="Picture 2" descr="Image result for child reading clipart">
            <a:extLst>
              <a:ext uri="{FF2B5EF4-FFF2-40B4-BE49-F238E27FC236}">
                <a16:creationId xmlns:a16="http://schemas.microsoft.com/office/drawing/2014/main" id="{B2DD3C98-A596-464D-8D7D-8C9F9B294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6925" y="5181600"/>
            <a:ext cx="2416175"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8353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Reading</a:t>
            </a:r>
          </a:p>
        </p:txBody>
      </p:sp>
      <p:pic>
        <p:nvPicPr>
          <p:cNvPr id="14" name="Picture 2" descr="Image result for child reading clipart">
            <a:extLst>
              <a:ext uri="{FF2B5EF4-FFF2-40B4-BE49-F238E27FC236}">
                <a16:creationId xmlns:a16="http://schemas.microsoft.com/office/drawing/2014/main" id="{B2DD3C98-A596-464D-8D7D-8C9F9B294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6925" y="5181600"/>
            <a:ext cx="2416175"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32821421-2212-444C-BF33-981C63910E47}"/>
              </a:ext>
            </a:extLst>
          </p:cNvPr>
          <p:cNvPicPr>
            <a:picLocks noChangeAspect="1"/>
          </p:cNvPicPr>
          <p:nvPr/>
        </p:nvPicPr>
        <p:blipFill>
          <a:blip r:embed="rId5"/>
          <a:stretch>
            <a:fillRect/>
          </a:stretch>
        </p:blipFill>
        <p:spPr>
          <a:xfrm>
            <a:off x="2661823" y="1536907"/>
            <a:ext cx="3766377" cy="3072985"/>
          </a:xfrm>
          <a:prstGeom prst="rect">
            <a:avLst/>
          </a:prstGeom>
        </p:spPr>
      </p:pic>
    </p:spTree>
    <p:extLst>
      <p:ext uri="{BB962C8B-B14F-4D97-AF65-F5344CB8AC3E}">
        <p14:creationId xmlns:p14="http://schemas.microsoft.com/office/powerpoint/2010/main" val="3971413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Home Learning</a:t>
            </a:r>
          </a:p>
        </p:txBody>
      </p:sp>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stretch>
            <a:fillRect/>
          </a:stretch>
        </p:blipFill>
        <p:spPr>
          <a:xfrm>
            <a:off x="2657474" y="1340973"/>
            <a:ext cx="3819525" cy="5048250"/>
          </a:xfrm>
          <a:prstGeom prst="rect">
            <a:avLst/>
          </a:prstGeom>
        </p:spPr>
      </p:pic>
    </p:spTree>
    <p:extLst>
      <p:ext uri="{BB962C8B-B14F-4D97-AF65-F5344CB8AC3E}">
        <p14:creationId xmlns:p14="http://schemas.microsoft.com/office/powerpoint/2010/main" val="814207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Optional Home Learning</a:t>
            </a:r>
          </a:p>
        </p:txBody>
      </p:sp>
      <p:pic>
        <p:nvPicPr>
          <p:cNvPr id="3" name="Picture 2"/>
          <p:cNvPicPr>
            <a:picLocks noChangeAspect="1"/>
          </p:cNvPicPr>
          <p:nvPr/>
        </p:nvPicPr>
        <p:blipFill>
          <a:blip r:embed="rId4"/>
          <a:stretch>
            <a:fillRect/>
          </a:stretch>
        </p:blipFill>
        <p:spPr>
          <a:xfrm>
            <a:off x="561975" y="1252537"/>
            <a:ext cx="8020050" cy="4352925"/>
          </a:xfrm>
          <a:prstGeom prst="rect">
            <a:avLst/>
          </a:prstGeom>
        </p:spPr>
      </p:pic>
    </p:spTree>
    <p:extLst>
      <p:ext uri="{BB962C8B-B14F-4D97-AF65-F5344CB8AC3E}">
        <p14:creationId xmlns:p14="http://schemas.microsoft.com/office/powerpoint/2010/main" val="632212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Expectations in Year 2</a:t>
            </a:r>
          </a:p>
        </p:txBody>
      </p:sp>
      <p:sp>
        <p:nvSpPr>
          <p:cNvPr id="11" name="Rectangle 5">
            <a:extLst>
              <a:ext uri="{FF2B5EF4-FFF2-40B4-BE49-F238E27FC236}">
                <a16:creationId xmlns:a16="http://schemas.microsoft.com/office/drawing/2014/main" id="{69BF9C50-0053-458A-8750-00FE8F1AD997}"/>
              </a:ext>
            </a:extLst>
          </p:cNvPr>
          <p:cNvSpPr>
            <a:spLocks noChangeArrowheads="1"/>
          </p:cNvSpPr>
          <p:nvPr/>
        </p:nvSpPr>
        <p:spPr bwMode="auto">
          <a:xfrm>
            <a:off x="557213" y="1354138"/>
            <a:ext cx="80724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a:solidFill>
                  <a:schemeClr val="tx1"/>
                </a:solidFill>
              </a:rPr>
              <a:t>We encourage children to become more </a:t>
            </a:r>
            <a:r>
              <a:rPr lang="en-GB" altLang="en-US" b="1">
                <a:solidFill>
                  <a:schemeClr val="tx1"/>
                </a:solidFill>
              </a:rPr>
              <a:t>independent</a:t>
            </a:r>
            <a:r>
              <a:rPr lang="en-GB" altLang="en-US">
                <a:solidFill>
                  <a:schemeClr val="tx1"/>
                </a:solidFill>
              </a:rPr>
              <a:t> and take responsibility for their learning.</a:t>
            </a:r>
          </a:p>
        </p:txBody>
      </p:sp>
      <p:sp>
        <p:nvSpPr>
          <p:cNvPr id="14" name="Rectangle 13">
            <a:extLst>
              <a:ext uri="{FF2B5EF4-FFF2-40B4-BE49-F238E27FC236}">
                <a16:creationId xmlns:a16="http://schemas.microsoft.com/office/drawing/2014/main" id="{7D3A8282-09E6-46F2-A2E9-493EB0D88938}"/>
              </a:ext>
            </a:extLst>
          </p:cNvPr>
          <p:cNvSpPr>
            <a:spLocks noChangeArrowheads="1"/>
          </p:cNvSpPr>
          <p:nvPr/>
        </p:nvSpPr>
        <p:spPr bwMode="auto">
          <a:xfrm>
            <a:off x="643477" y="2107092"/>
            <a:ext cx="7813064"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b="1" u="sng">
                <a:solidFill>
                  <a:schemeClr val="tx1"/>
                </a:solidFill>
              </a:rPr>
              <a:t>Organisation:</a:t>
            </a:r>
          </a:p>
          <a:p>
            <a:pPr>
              <a:lnSpc>
                <a:spcPct val="150000"/>
              </a:lnSpc>
              <a:spcBef>
                <a:spcPct val="0"/>
              </a:spcBef>
            </a:pPr>
            <a:r>
              <a:rPr lang="en-GB" altLang="en-US">
                <a:solidFill>
                  <a:schemeClr val="tx1"/>
                </a:solidFill>
                <a:latin typeface="Twinkl"/>
              </a:rPr>
              <a:t>Bringing in reading book and reading record on a daily basis and ensuring it is signed by an adult</a:t>
            </a:r>
          </a:p>
          <a:p>
            <a:pPr>
              <a:lnSpc>
                <a:spcPct val="150000"/>
              </a:lnSpc>
              <a:spcBef>
                <a:spcPct val="0"/>
              </a:spcBef>
            </a:pPr>
            <a:r>
              <a:rPr lang="en-GB" altLang="en-US">
                <a:solidFill>
                  <a:schemeClr val="tx1"/>
                </a:solidFill>
              </a:rPr>
              <a:t>Bring PE kits to school on a Monday and take them home on Fridays.</a:t>
            </a:r>
          </a:p>
          <a:p>
            <a:pPr>
              <a:lnSpc>
                <a:spcPct val="150000"/>
              </a:lnSpc>
              <a:spcBef>
                <a:spcPct val="0"/>
              </a:spcBef>
            </a:pPr>
            <a:r>
              <a:rPr lang="en-GB" altLang="en-US">
                <a:solidFill>
                  <a:schemeClr val="tx1"/>
                </a:solidFill>
              </a:rPr>
              <a:t>BOLE kits to remain in school all term. We will send home if too muddy </a:t>
            </a:r>
          </a:p>
          <a:p>
            <a:pPr>
              <a:lnSpc>
                <a:spcPct val="150000"/>
              </a:lnSpc>
              <a:spcBef>
                <a:spcPct val="0"/>
              </a:spcBef>
            </a:pPr>
            <a:r>
              <a:rPr lang="en-GB" altLang="en-US">
                <a:solidFill>
                  <a:schemeClr val="tx1"/>
                </a:solidFill>
              </a:rPr>
              <a:t>Encouraging children to go to the toilet at break times (where appropriate)</a:t>
            </a:r>
          </a:p>
          <a:p>
            <a:pPr>
              <a:lnSpc>
                <a:spcPct val="150000"/>
              </a:lnSpc>
              <a:spcBef>
                <a:spcPct val="0"/>
              </a:spcBef>
            </a:pPr>
            <a:r>
              <a:rPr lang="en-GB" altLang="en-US">
                <a:solidFill>
                  <a:schemeClr val="tx1"/>
                </a:solidFill>
                <a:latin typeface="Twinkl"/>
              </a:rPr>
              <a:t>Learning to tie their </a:t>
            </a:r>
            <a:r>
              <a:rPr lang="en-GB" altLang="en-US" b="1">
                <a:solidFill>
                  <a:schemeClr val="tx1"/>
                </a:solidFill>
                <a:latin typeface="Twinkl"/>
              </a:rPr>
              <a:t>shoelaces</a:t>
            </a:r>
            <a:r>
              <a:rPr lang="en-GB" altLang="en-US">
                <a:solidFill>
                  <a:schemeClr val="tx1"/>
                </a:solidFill>
                <a:latin typeface="Twinkl"/>
              </a:rPr>
              <a:t> and </a:t>
            </a:r>
            <a:r>
              <a:rPr lang="en-GB" altLang="en-US" b="1">
                <a:solidFill>
                  <a:schemeClr val="tx1"/>
                </a:solidFill>
                <a:latin typeface="Twinkl"/>
              </a:rPr>
              <a:t>ties</a:t>
            </a:r>
            <a:r>
              <a:rPr lang="en-GB" altLang="en-US">
                <a:solidFill>
                  <a:schemeClr val="tx1"/>
                </a:solidFill>
                <a:latin typeface="Twinkl"/>
              </a:rPr>
              <a:t>!</a:t>
            </a:r>
          </a:p>
        </p:txBody>
      </p:sp>
    </p:spTree>
    <p:extLst>
      <p:ext uri="{BB962C8B-B14F-4D97-AF65-F5344CB8AC3E}">
        <p14:creationId xmlns:p14="http://schemas.microsoft.com/office/powerpoint/2010/main" val="343590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3704343" cy="65888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Behaviour</a:t>
            </a:r>
          </a:p>
        </p:txBody>
      </p:sp>
      <p:pic>
        <p:nvPicPr>
          <p:cNvPr id="6" name="D2EB89F7-F6D3-44DB-BCD2-236CA15579C8"/>
          <p:cNvPicPr/>
          <p:nvPr/>
        </p:nvPicPr>
        <p:blipFill rotWithShape="1">
          <a:blip r:embed="rId4" r:link="rId6">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rcRect l="3400" t="23936" r="-1835" b="13989"/>
          <a:stretch>
            <a:fillRect/>
          </a:stretch>
        </p:blipFill>
        <p:spPr bwMode="auto">
          <a:xfrm rot="5400000">
            <a:off x="-308729" y="2989225"/>
            <a:ext cx="4276578" cy="2039816"/>
          </a:xfrm>
          <a:prstGeom prst="rect">
            <a:avLst/>
          </a:prstGeom>
          <a:noFill/>
          <a:ln>
            <a:noFill/>
          </a:ln>
        </p:spPr>
      </p:pic>
      <p:pic>
        <p:nvPicPr>
          <p:cNvPr id="8" name="BA2707BE-D592-4785-B2CD-29B8367FE63E"/>
          <p:cNvPicPr/>
          <p:nvPr/>
        </p:nvPicPr>
        <p:blipFill rotWithShape="1">
          <a:blip r:embed="rId7" r:link="rId9">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rcRect l="11140" t="2122" r="27209" b="5570"/>
          <a:stretch>
            <a:fillRect/>
          </a:stretch>
        </p:blipFill>
        <p:spPr bwMode="auto">
          <a:xfrm>
            <a:off x="3149148" y="3555462"/>
            <a:ext cx="4515729" cy="3024555"/>
          </a:xfrm>
          <a:prstGeom prst="rect">
            <a:avLst/>
          </a:prstGeom>
          <a:noFill/>
          <a:ln>
            <a:noFill/>
          </a:ln>
        </p:spPr>
      </p:pic>
      <p:pic>
        <p:nvPicPr>
          <p:cNvPr id="9" name="02F79D05-56BC-4320-9F61-05D588090F32"/>
          <p:cNvPicPr/>
          <p:nvPr/>
        </p:nvPicPr>
        <p:blipFill rotWithShape="1">
          <a:blip r:embed="rId10" r:link="rId11">
            <a:extLst>
              <a:ext uri="{28A0092B-C50C-407E-A947-70E740481C1C}">
                <a14:useLocalDpi xmlns:a14="http://schemas.microsoft.com/office/drawing/2010/main" val="0"/>
              </a:ext>
            </a:extLst>
          </a:blip>
          <a:srcRect l="10937"/>
          <a:stretch>
            <a:fillRect/>
          </a:stretch>
        </p:blipFill>
        <p:spPr bwMode="auto">
          <a:xfrm rot="5400000">
            <a:off x="5160938" y="-44095"/>
            <a:ext cx="3276600" cy="3829877"/>
          </a:xfrm>
          <a:prstGeom prst="rect">
            <a:avLst/>
          </a:prstGeom>
          <a:noFill/>
          <a:ln>
            <a:noFill/>
          </a:ln>
        </p:spPr>
      </p:pic>
    </p:spTree>
    <p:extLst>
      <p:ext uri="{BB962C8B-B14F-4D97-AF65-F5344CB8AC3E}">
        <p14:creationId xmlns:p14="http://schemas.microsoft.com/office/powerpoint/2010/main" val="536012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Rewards</a:t>
            </a:r>
          </a:p>
        </p:txBody>
      </p:sp>
      <p:sp>
        <p:nvSpPr>
          <p:cNvPr id="12" name="Rectangle 5">
            <a:extLst>
              <a:ext uri="{FF2B5EF4-FFF2-40B4-BE49-F238E27FC236}">
                <a16:creationId xmlns:a16="http://schemas.microsoft.com/office/drawing/2014/main" id="{EF024AC8-4111-4E75-80EC-AB635BFF44DA}"/>
              </a:ext>
            </a:extLst>
          </p:cNvPr>
          <p:cNvSpPr>
            <a:spLocks noChangeArrowheads="1"/>
          </p:cNvSpPr>
          <p:nvPr/>
        </p:nvSpPr>
        <p:spPr bwMode="auto">
          <a:xfrm>
            <a:off x="531018" y="1372239"/>
            <a:ext cx="8072438"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None/>
            </a:pPr>
            <a:r>
              <a:rPr lang="en-GB" altLang="en-US" sz="2400">
                <a:solidFill>
                  <a:schemeClr val="tx1"/>
                </a:solidFill>
                <a:latin typeface="Twinkl"/>
              </a:rPr>
              <a:t>In line with our behaviour policy focusing on consistent ‘Binfield Essentials’ behaviour we now have a reward system in place.</a:t>
            </a:r>
          </a:p>
          <a:p>
            <a:pPr algn="ctr">
              <a:lnSpc>
                <a:spcPct val="100000"/>
              </a:lnSpc>
              <a:spcBef>
                <a:spcPct val="0"/>
              </a:spcBef>
              <a:buFont typeface="Arial" panose="020B0604020202020204" pitchFamily="34" charset="0"/>
              <a:buNone/>
            </a:pPr>
            <a:endParaRPr lang="en-GB" altLang="en-US" sz="2400">
              <a:solidFill>
                <a:schemeClr val="tx1"/>
              </a:solidFill>
            </a:endParaRPr>
          </a:p>
          <a:p>
            <a:pPr algn="ctr">
              <a:lnSpc>
                <a:spcPct val="100000"/>
              </a:lnSpc>
              <a:spcBef>
                <a:spcPct val="0"/>
              </a:spcBef>
              <a:buFont typeface="Arial" panose="020B0604020202020204" pitchFamily="34" charset="0"/>
              <a:buNone/>
            </a:pPr>
            <a:r>
              <a:rPr lang="en-GB" altLang="en-US" sz="2400">
                <a:solidFill>
                  <a:schemeClr val="tx1"/>
                </a:solidFill>
              </a:rPr>
              <a:t>-Bronze award </a:t>
            </a:r>
          </a:p>
          <a:p>
            <a:pPr algn="ctr">
              <a:lnSpc>
                <a:spcPct val="100000"/>
              </a:lnSpc>
              <a:spcBef>
                <a:spcPct val="0"/>
              </a:spcBef>
              <a:buFont typeface="Arial" panose="020B0604020202020204" pitchFamily="34" charset="0"/>
              <a:buNone/>
            </a:pPr>
            <a:r>
              <a:rPr lang="en-GB" altLang="en-US" sz="2400">
                <a:solidFill>
                  <a:schemeClr val="tx1"/>
                </a:solidFill>
              </a:rPr>
              <a:t>-Silver award </a:t>
            </a:r>
          </a:p>
          <a:p>
            <a:pPr algn="ctr">
              <a:lnSpc>
                <a:spcPct val="100000"/>
              </a:lnSpc>
              <a:spcBef>
                <a:spcPct val="0"/>
              </a:spcBef>
              <a:buFont typeface="Arial" panose="020B0604020202020204" pitchFamily="34" charset="0"/>
              <a:buNone/>
            </a:pPr>
            <a:r>
              <a:rPr lang="en-GB" altLang="en-US" sz="2400">
                <a:solidFill>
                  <a:schemeClr val="tx1"/>
                </a:solidFill>
              </a:rPr>
              <a:t>-Gold award</a:t>
            </a:r>
          </a:p>
          <a:p>
            <a:pPr algn="ctr">
              <a:lnSpc>
                <a:spcPct val="100000"/>
              </a:lnSpc>
              <a:spcBef>
                <a:spcPct val="0"/>
              </a:spcBef>
              <a:buFont typeface="Arial" panose="020B0604020202020204" pitchFamily="34" charset="0"/>
              <a:buNone/>
            </a:pPr>
            <a:r>
              <a:rPr lang="en-GB" altLang="en-US" sz="2400">
                <a:solidFill>
                  <a:schemeClr val="tx1"/>
                </a:solidFill>
              </a:rPr>
              <a:t>Children’s names are entered into the Gold Book.</a:t>
            </a:r>
          </a:p>
          <a:p>
            <a:pPr algn="ctr">
              <a:lnSpc>
                <a:spcPct val="100000"/>
              </a:lnSpc>
              <a:spcBef>
                <a:spcPct val="0"/>
              </a:spcBef>
              <a:buFont typeface="Arial" panose="020B0604020202020204" pitchFamily="34" charset="0"/>
              <a:buNone/>
            </a:pPr>
            <a:endParaRPr lang="en-GB" altLang="en-US" sz="2400">
              <a:solidFill>
                <a:schemeClr val="tx1"/>
              </a:solidFill>
            </a:endParaRPr>
          </a:p>
          <a:p>
            <a:pPr algn="ctr">
              <a:lnSpc>
                <a:spcPct val="100000"/>
              </a:lnSpc>
              <a:spcBef>
                <a:spcPct val="0"/>
              </a:spcBef>
              <a:buFont typeface="Arial" panose="020B0604020202020204" pitchFamily="34" charset="0"/>
              <a:buNone/>
            </a:pPr>
            <a:r>
              <a:rPr lang="en-GB" altLang="en-US" sz="2400">
                <a:solidFill>
                  <a:schemeClr val="tx1"/>
                </a:solidFill>
              </a:rPr>
              <a:t>We also have a class marble jar, which they earn as a collective group.</a:t>
            </a:r>
          </a:p>
          <a:p>
            <a:pPr algn="ctr">
              <a:lnSpc>
                <a:spcPct val="100000"/>
              </a:lnSpc>
              <a:spcBef>
                <a:spcPct val="0"/>
              </a:spcBef>
              <a:buFont typeface="Arial" panose="020B0604020202020204" pitchFamily="34" charset="0"/>
              <a:buNone/>
            </a:pPr>
            <a:endParaRPr lang="en-GB" altLang="en-US" sz="2400">
              <a:solidFill>
                <a:schemeClr val="tx1"/>
              </a:solidFill>
            </a:endParaRPr>
          </a:p>
        </p:txBody>
      </p:sp>
    </p:spTree>
    <p:extLst>
      <p:ext uri="{BB962C8B-B14F-4D97-AF65-F5344CB8AC3E}">
        <p14:creationId xmlns:p14="http://schemas.microsoft.com/office/powerpoint/2010/main" val="3375414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Snacks</a:t>
            </a:r>
          </a:p>
        </p:txBody>
      </p:sp>
      <p:sp>
        <p:nvSpPr>
          <p:cNvPr id="7" name="Title 20">
            <a:extLst>
              <a:ext uri="{FF2B5EF4-FFF2-40B4-BE49-F238E27FC236}">
                <a16:creationId xmlns:a16="http://schemas.microsoft.com/office/drawing/2014/main" id="{2686C8F8-9064-4A6B-A6D2-25326784EF1D}"/>
              </a:ext>
            </a:extLst>
          </p:cNvPr>
          <p:cNvSpPr txBox="1">
            <a:spLocks/>
          </p:cNvSpPr>
          <p:nvPr/>
        </p:nvSpPr>
        <p:spPr>
          <a:xfrm>
            <a:off x="269288" y="1964359"/>
            <a:ext cx="8595898"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endParaRPr lang="en-GB" altLang="en-US" sz="2400" b="0">
              <a:solidFill>
                <a:schemeClr val="tx1"/>
              </a:solidFill>
              <a:latin typeface="HfW cursive" pitchFamily="2" charset="0"/>
              <a:cs typeface="Arial" panose="020B0604020202020204" pitchFamily="34" charset="0"/>
            </a:endParaRPr>
          </a:p>
          <a:p>
            <a:pPr algn="ctr" eaLnBrk="1" hangingPunct="1"/>
            <a:r>
              <a:rPr lang="en-GB" altLang="en-US" sz="2400" b="0">
                <a:solidFill>
                  <a:schemeClr val="tx1"/>
                </a:solidFill>
                <a:latin typeface="+mn-lt"/>
                <a:cs typeface="Arial" panose="020B0604020202020204" pitchFamily="34" charset="0"/>
              </a:rPr>
              <a:t>A snack is provided daily for KS1 children, usually a piece of fruit.</a:t>
            </a:r>
          </a:p>
          <a:p>
            <a:pPr algn="ctr" eaLnBrk="1" hangingPunct="1"/>
            <a:endParaRPr lang="en-GB" altLang="en-US" sz="2400" b="0">
              <a:solidFill>
                <a:schemeClr val="tx1"/>
              </a:solidFill>
              <a:latin typeface="+mn-lt"/>
              <a:cs typeface="Arial" panose="020B0604020202020204" pitchFamily="34" charset="0"/>
            </a:endParaRPr>
          </a:p>
          <a:p>
            <a:pPr algn="ctr" eaLnBrk="1" hangingPunct="1"/>
            <a:r>
              <a:rPr lang="en-GB" altLang="en-US" sz="2400" b="0">
                <a:solidFill>
                  <a:schemeClr val="tx1"/>
                </a:solidFill>
                <a:latin typeface="+mn-lt"/>
                <a:cs typeface="Arial" panose="020B0604020202020204" pitchFamily="34" charset="0"/>
              </a:rPr>
              <a:t>You may provide your own </a:t>
            </a:r>
            <a:r>
              <a:rPr lang="en-GB" altLang="en-US" sz="2400">
                <a:solidFill>
                  <a:schemeClr val="tx1"/>
                </a:solidFill>
                <a:latin typeface="+mn-lt"/>
                <a:cs typeface="Arial" panose="020B0604020202020204" pitchFamily="34" charset="0"/>
              </a:rPr>
              <a:t>fruit or vegetable </a:t>
            </a:r>
            <a:r>
              <a:rPr lang="en-GB" altLang="en-US" sz="2400" b="0">
                <a:solidFill>
                  <a:schemeClr val="tx1"/>
                </a:solidFill>
                <a:latin typeface="+mn-lt"/>
                <a:cs typeface="Arial" panose="020B0604020202020204" pitchFamily="34" charset="0"/>
              </a:rPr>
              <a:t>for your child if you would like to.</a:t>
            </a:r>
            <a:endParaRPr lang="en-GB" altLang="en-US" sz="2800" b="0">
              <a:solidFill>
                <a:schemeClr val="tx1"/>
              </a:solidFill>
              <a:latin typeface="+mn-lt"/>
              <a:cs typeface="Arial" panose="020B0604020202020204" pitchFamily="34" charset="0"/>
            </a:endParaRPr>
          </a:p>
        </p:txBody>
      </p:sp>
    </p:spTree>
    <p:extLst>
      <p:ext uri="{BB962C8B-B14F-4D97-AF65-F5344CB8AC3E}">
        <p14:creationId xmlns:p14="http://schemas.microsoft.com/office/powerpoint/2010/main" val="21968967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Attendance</a:t>
            </a:r>
          </a:p>
        </p:txBody>
      </p:sp>
      <p:sp>
        <p:nvSpPr>
          <p:cNvPr id="5" name="Rectangle 5">
            <a:extLst>
              <a:ext uri="{FF2B5EF4-FFF2-40B4-BE49-F238E27FC236}">
                <a16:creationId xmlns:a16="http://schemas.microsoft.com/office/drawing/2014/main" id="{E7EE1D23-9695-42E4-AB9C-B2484C28357D}"/>
              </a:ext>
            </a:extLst>
          </p:cNvPr>
          <p:cNvSpPr>
            <a:spLocks noChangeArrowheads="1"/>
          </p:cNvSpPr>
          <p:nvPr/>
        </p:nvSpPr>
        <p:spPr bwMode="auto">
          <a:xfrm>
            <a:off x="457200" y="1315072"/>
            <a:ext cx="8401050"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pPr>
            <a:r>
              <a:rPr lang="en-GB" altLang="en-US" sz="2000">
                <a:solidFill>
                  <a:schemeClr val="tx1"/>
                </a:solidFill>
              </a:rPr>
              <a:t>At Binfield, we work toward 100% attendance for every child. </a:t>
            </a:r>
          </a:p>
          <a:p>
            <a:pPr>
              <a:lnSpc>
                <a:spcPct val="100000"/>
              </a:lnSpc>
              <a:spcBef>
                <a:spcPct val="0"/>
              </a:spcBef>
              <a:buFont typeface="Arial" panose="020B0604020202020204" pitchFamily="34" charset="0"/>
              <a:buNone/>
            </a:pPr>
            <a:endParaRPr lang="en-GB" altLang="en-US" sz="800">
              <a:solidFill>
                <a:schemeClr val="tx1"/>
              </a:solidFill>
            </a:endParaRPr>
          </a:p>
          <a:p>
            <a:pPr>
              <a:lnSpc>
                <a:spcPct val="100000"/>
              </a:lnSpc>
              <a:spcBef>
                <a:spcPct val="0"/>
              </a:spcBef>
            </a:pPr>
            <a:r>
              <a:rPr lang="en-GB" altLang="en-US" sz="2000">
                <a:solidFill>
                  <a:schemeClr val="tx1"/>
                </a:solidFill>
              </a:rPr>
              <a:t>In the case of illness, please call the office before 8.55am each day.</a:t>
            </a:r>
          </a:p>
          <a:p>
            <a:pPr>
              <a:lnSpc>
                <a:spcPct val="100000"/>
              </a:lnSpc>
              <a:spcBef>
                <a:spcPct val="0"/>
              </a:spcBef>
            </a:pPr>
            <a:endParaRPr lang="en-GB" altLang="en-US" sz="800">
              <a:solidFill>
                <a:schemeClr val="tx1"/>
              </a:solidFill>
            </a:endParaRPr>
          </a:p>
          <a:p>
            <a:pPr>
              <a:lnSpc>
                <a:spcPct val="100000"/>
              </a:lnSpc>
              <a:spcBef>
                <a:spcPct val="0"/>
              </a:spcBef>
            </a:pPr>
            <a:r>
              <a:rPr lang="en-GB" altLang="en-US" sz="2000">
                <a:solidFill>
                  <a:schemeClr val="tx1"/>
                </a:solidFill>
              </a:rPr>
              <a:t>On return from illness, please provide a written letter explaining the reason for absence.</a:t>
            </a:r>
          </a:p>
          <a:p>
            <a:pPr>
              <a:lnSpc>
                <a:spcPct val="100000"/>
              </a:lnSpc>
              <a:spcBef>
                <a:spcPct val="0"/>
              </a:spcBef>
            </a:pPr>
            <a:endParaRPr lang="en-GB" altLang="en-US" sz="800">
              <a:solidFill>
                <a:schemeClr val="tx1"/>
              </a:solidFill>
            </a:endParaRPr>
          </a:p>
          <a:p>
            <a:pPr>
              <a:lnSpc>
                <a:spcPct val="100000"/>
              </a:lnSpc>
              <a:spcBef>
                <a:spcPct val="0"/>
              </a:spcBef>
            </a:pPr>
            <a:r>
              <a:rPr lang="en-GB" altLang="en-US" sz="2000">
                <a:solidFill>
                  <a:schemeClr val="tx1"/>
                </a:solidFill>
              </a:rPr>
              <a:t>Any request for leave of absence should be made with at least two weeks notice using the “Request for Leave of Absence” form, which can be found on the school website or is available from the office.  </a:t>
            </a:r>
          </a:p>
          <a:p>
            <a:pPr>
              <a:lnSpc>
                <a:spcPct val="100000"/>
              </a:lnSpc>
              <a:spcBef>
                <a:spcPct val="0"/>
              </a:spcBef>
            </a:pPr>
            <a:endParaRPr lang="en-GB" altLang="en-US" sz="800">
              <a:solidFill>
                <a:schemeClr val="tx1"/>
              </a:solidFill>
            </a:endParaRPr>
          </a:p>
          <a:p>
            <a:pPr>
              <a:lnSpc>
                <a:spcPct val="100000"/>
              </a:lnSpc>
              <a:spcBef>
                <a:spcPct val="0"/>
              </a:spcBef>
            </a:pPr>
            <a:r>
              <a:rPr lang="en-GB" altLang="en-US" sz="2000">
                <a:solidFill>
                  <a:schemeClr val="tx1"/>
                </a:solidFill>
              </a:rPr>
              <a:t>Where possible, medical appointments should be taken outside of school hours.</a:t>
            </a:r>
          </a:p>
          <a:p>
            <a:pPr>
              <a:lnSpc>
                <a:spcPct val="100000"/>
              </a:lnSpc>
              <a:spcBef>
                <a:spcPct val="0"/>
              </a:spcBef>
            </a:pPr>
            <a:endParaRPr lang="en-GB" altLang="en-US" sz="800">
              <a:solidFill>
                <a:schemeClr val="tx1"/>
              </a:solidFill>
            </a:endParaRPr>
          </a:p>
        </p:txBody>
      </p:sp>
    </p:spTree>
    <p:extLst>
      <p:ext uri="{BB962C8B-B14F-4D97-AF65-F5344CB8AC3E}">
        <p14:creationId xmlns:p14="http://schemas.microsoft.com/office/powerpoint/2010/main" val="3794790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Uniform</a:t>
            </a:r>
          </a:p>
        </p:txBody>
      </p:sp>
      <p:sp>
        <p:nvSpPr>
          <p:cNvPr id="8" name="Rectangle 7">
            <a:extLst>
              <a:ext uri="{FF2B5EF4-FFF2-40B4-BE49-F238E27FC236}">
                <a16:creationId xmlns:a16="http://schemas.microsoft.com/office/drawing/2014/main" id="{63810772-BF78-4862-B11F-5437853DCF7C}"/>
              </a:ext>
            </a:extLst>
          </p:cNvPr>
          <p:cNvSpPr>
            <a:spLocks noChangeArrowheads="1"/>
          </p:cNvSpPr>
          <p:nvPr/>
        </p:nvSpPr>
        <p:spPr bwMode="auto">
          <a:xfrm>
            <a:off x="554038" y="1682750"/>
            <a:ext cx="807402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2400" b="1" u="sng">
                <a:solidFill>
                  <a:schemeClr val="tx1"/>
                </a:solidFill>
              </a:rPr>
              <a:t>Winter</a:t>
            </a:r>
            <a:r>
              <a:rPr lang="en-GB" altLang="en-US" sz="2400">
                <a:solidFill>
                  <a:schemeClr val="tx1"/>
                </a:solidFill>
              </a:rPr>
              <a:t>: mid grey trousers / skirt (no playsuits)</a:t>
            </a:r>
          </a:p>
          <a:p>
            <a:pPr>
              <a:lnSpc>
                <a:spcPct val="100000"/>
              </a:lnSpc>
              <a:spcBef>
                <a:spcPct val="0"/>
              </a:spcBef>
              <a:buFontTx/>
              <a:buNone/>
            </a:pPr>
            <a:r>
              <a:rPr lang="en-GB" altLang="en-US" sz="2400" b="1" u="sng">
                <a:solidFill>
                  <a:schemeClr val="tx1"/>
                </a:solidFill>
              </a:rPr>
              <a:t>Summer</a:t>
            </a:r>
            <a:r>
              <a:rPr lang="en-GB" altLang="en-US" sz="2400">
                <a:solidFill>
                  <a:schemeClr val="tx1"/>
                </a:solidFill>
              </a:rPr>
              <a:t>: dresses / shorts can be worn</a:t>
            </a:r>
          </a:p>
          <a:p>
            <a:pPr>
              <a:lnSpc>
                <a:spcPct val="100000"/>
              </a:lnSpc>
              <a:spcBef>
                <a:spcPct val="0"/>
              </a:spcBef>
            </a:pPr>
            <a:r>
              <a:rPr lang="en-GB" altLang="en-US" sz="2400">
                <a:solidFill>
                  <a:schemeClr val="tx1"/>
                </a:solidFill>
              </a:rPr>
              <a:t>White shirt – top button done up and shirt tucked in </a:t>
            </a:r>
          </a:p>
          <a:p>
            <a:pPr>
              <a:lnSpc>
                <a:spcPct val="100000"/>
              </a:lnSpc>
              <a:spcBef>
                <a:spcPct val="0"/>
              </a:spcBef>
            </a:pPr>
            <a:r>
              <a:rPr lang="en-GB" altLang="en-US" sz="2400">
                <a:solidFill>
                  <a:schemeClr val="tx1"/>
                </a:solidFill>
              </a:rPr>
              <a:t>Tie to be done up to meet collar </a:t>
            </a:r>
          </a:p>
          <a:p>
            <a:pPr>
              <a:lnSpc>
                <a:spcPct val="100000"/>
              </a:lnSpc>
              <a:spcBef>
                <a:spcPct val="0"/>
              </a:spcBef>
            </a:pPr>
            <a:r>
              <a:rPr lang="en-GB" altLang="en-US" sz="2400">
                <a:solidFill>
                  <a:schemeClr val="tx1"/>
                </a:solidFill>
              </a:rPr>
              <a:t> School shoes (black – no trainers) </a:t>
            </a:r>
          </a:p>
          <a:p>
            <a:pPr>
              <a:lnSpc>
                <a:spcPct val="100000"/>
              </a:lnSpc>
              <a:spcBef>
                <a:spcPct val="0"/>
              </a:spcBef>
            </a:pPr>
            <a:r>
              <a:rPr lang="en-GB" altLang="en-US" sz="2400">
                <a:solidFill>
                  <a:schemeClr val="tx1"/>
                </a:solidFill>
              </a:rPr>
              <a:t>Hair tied back with red, white, grey or black hair tie. No extreme hairstyles</a:t>
            </a:r>
          </a:p>
          <a:p>
            <a:pPr>
              <a:lnSpc>
                <a:spcPct val="100000"/>
              </a:lnSpc>
              <a:spcBef>
                <a:spcPct val="0"/>
              </a:spcBef>
            </a:pPr>
            <a:r>
              <a:rPr lang="en-GB" altLang="en-US" sz="2400">
                <a:solidFill>
                  <a:schemeClr val="tx1"/>
                </a:solidFill>
              </a:rPr>
              <a:t> Nail varnish not to be worn</a:t>
            </a:r>
          </a:p>
          <a:p>
            <a:pPr>
              <a:lnSpc>
                <a:spcPct val="100000"/>
              </a:lnSpc>
              <a:spcBef>
                <a:spcPct val="0"/>
              </a:spcBef>
            </a:pPr>
            <a:r>
              <a:rPr lang="en-GB" altLang="en-US" sz="2400">
                <a:solidFill>
                  <a:schemeClr val="tx1"/>
                </a:solidFill>
              </a:rPr>
              <a:t>Earrings: gold or silver studs. (To be removed for P.E)</a:t>
            </a:r>
          </a:p>
          <a:p>
            <a:pPr>
              <a:lnSpc>
                <a:spcPct val="100000"/>
              </a:lnSpc>
              <a:spcBef>
                <a:spcPct val="0"/>
              </a:spcBef>
            </a:pPr>
            <a:r>
              <a:rPr lang="en-GB" altLang="en-US" sz="2400">
                <a:solidFill>
                  <a:schemeClr val="tx1"/>
                </a:solidFill>
              </a:rPr>
              <a:t>Watch can be worn.</a:t>
            </a:r>
          </a:p>
        </p:txBody>
      </p:sp>
      <p:sp>
        <p:nvSpPr>
          <p:cNvPr id="9" name="Rectangle 9">
            <a:extLst>
              <a:ext uri="{FF2B5EF4-FFF2-40B4-BE49-F238E27FC236}">
                <a16:creationId xmlns:a16="http://schemas.microsoft.com/office/drawing/2014/main" id="{DB4909DA-5105-49C2-8D34-D0989AF3EF66}"/>
              </a:ext>
            </a:extLst>
          </p:cNvPr>
          <p:cNvSpPr>
            <a:spLocks noChangeArrowheads="1"/>
          </p:cNvSpPr>
          <p:nvPr/>
        </p:nvSpPr>
        <p:spPr bwMode="auto">
          <a:xfrm>
            <a:off x="533400" y="5414963"/>
            <a:ext cx="81153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a:solidFill>
                  <a:schemeClr val="tx1"/>
                </a:solidFill>
              </a:rPr>
              <a:t>Please make sure all items are named</a:t>
            </a:r>
          </a:p>
          <a:p>
            <a:pPr>
              <a:lnSpc>
                <a:spcPct val="100000"/>
              </a:lnSpc>
              <a:spcBef>
                <a:spcPct val="0"/>
              </a:spcBef>
              <a:buFontTx/>
              <a:buNone/>
            </a:pPr>
            <a:r>
              <a:rPr lang="en-GB" altLang="en-US">
                <a:solidFill>
                  <a:schemeClr val="tx1"/>
                </a:solidFill>
              </a:rPr>
              <a:t>Keep PE kit in school all week, in case of clubs, change of lessons etc. </a:t>
            </a:r>
          </a:p>
          <a:p>
            <a:pPr>
              <a:lnSpc>
                <a:spcPct val="100000"/>
              </a:lnSpc>
              <a:spcBef>
                <a:spcPct val="0"/>
              </a:spcBef>
              <a:buFontTx/>
              <a:buNone/>
            </a:pPr>
            <a:r>
              <a:rPr lang="en-GB" altLang="en-US">
                <a:solidFill>
                  <a:schemeClr val="tx1"/>
                </a:solidFill>
              </a:rPr>
              <a:t>BOLE Kit (Wellies, waterproof coat and trousers) to be in school all week. </a:t>
            </a:r>
          </a:p>
        </p:txBody>
      </p:sp>
    </p:spTree>
    <p:extLst>
      <p:ext uri="{BB962C8B-B14F-4D97-AF65-F5344CB8AC3E}">
        <p14:creationId xmlns:p14="http://schemas.microsoft.com/office/powerpoint/2010/main" val="2905346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Uniform</a:t>
            </a:r>
          </a:p>
        </p:txBody>
      </p:sp>
      <p:sp>
        <p:nvSpPr>
          <p:cNvPr id="7" name="Rectangle 6">
            <a:extLst>
              <a:ext uri="{FF2B5EF4-FFF2-40B4-BE49-F238E27FC236}">
                <a16:creationId xmlns:a16="http://schemas.microsoft.com/office/drawing/2014/main" id="{6472BF80-67DA-4174-A97E-708763164B3A}"/>
              </a:ext>
            </a:extLst>
          </p:cNvPr>
          <p:cNvSpPr>
            <a:spLocks noChangeArrowheads="1"/>
          </p:cNvSpPr>
          <p:nvPr/>
        </p:nvSpPr>
        <p:spPr bwMode="auto">
          <a:xfrm>
            <a:off x="695325" y="1209642"/>
            <a:ext cx="7791450"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2800" b="1" u="sng">
                <a:solidFill>
                  <a:schemeClr val="tx1"/>
                </a:solidFill>
              </a:rPr>
              <a:t>PE: </a:t>
            </a:r>
          </a:p>
          <a:p>
            <a:pPr>
              <a:lnSpc>
                <a:spcPct val="100000"/>
              </a:lnSpc>
              <a:spcBef>
                <a:spcPct val="0"/>
              </a:spcBef>
            </a:pPr>
            <a:r>
              <a:rPr lang="en-GB" altLang="en-US" sz="2400">
                <a:solidFill>
                  <a:schemeClr val="tx1"/>
                </a:solidFill>
              </a:rPr>
              <a:t>Red fleece/ jacket</a:t>
            </a:r>
          </a:p>
          <a:p>
            <a:pPr>
              <a:lnSpc>
                <a:spcPct val="100000"/>
              </a:lnSpc>
              <a:spcBef>
                <a:spcPct val="0"/>
              </a:spcBef>
            </a:pPr>
            <a:r>
              <a:rPr lang="en-GB" altLang="en-US" sz="2400">
                <a:solidFill>
                  <a:schemeClr val="tx1"/>
                </a:solidFill>
              </a:rPr>
              <a:t>Red Binfield T-shirt</a:t>
            </a:r>
          </a:p>
          <a:p>
            <a:pPr>
              <a:lnSpc>
                <a:spcPct val="100000"/>
              </a:lnSpc>
              <a:spcBef>
                <a:spcPct val="0"/>
              </a:spcBef>
            </a:pPr>
            <a:r>
              <a:rPr lang="en-GB" altLang="en-US" sz="2400">
                <a:solidFill>
                  <a:schemeClr val="tx1"/>
                </a:solidFill>
              </a:rPr>
              <a:t>Plain black jogging bottoms and trainers (outdoor games), </a:t>
            </a:r>
          </a:p>
          <a:p>
            <a:pPr>
              <a:lnSpc>
                <a:spcPct val="100000"/>
              </a:lnSpc>
              <a:spcBef>
                <a:spcPct val="0"/>
              </a:spcBef>
            </a:pPr>
            <a:r>
              <a:rPr lang="en-GB" altLang="en-US" sz="2400">
                <a:solidFill>
                  <a:schemeClr val="tx1"/>
                </a:solidFill>
              </a:rPr>
              <a:t>Black shorts for indoor PE (Not cycling shorts) </a:t>
            </a:r>
          </a:p>
          <a:p>
            <a:pPr>
              <a:lnSpc>
                <a:spcPct val="100000"/>
              </a:lnSpc>
              <a:spcBef>
                <a:spcPct val="0"/>
              </a:spcBef>
            </a:pPr>
            <a:r>
              <a:rPr lang="en-GB" altLang="en-US" sz="2400">
                <a:solidFill>
                  <a:schemeClr val="tx1"/>
                </a:solidFill>
              </a:rPr>
              <a:t>White socks.</a:t>
            </a:r>
          </a:p>
          <a:p>
            <a:pPr>
              <a:lnSpc>
                <a:spcPct val="100000"/>
              </a:lnSpc>
              <a:spcBef>
                <a:spcPct val="0"/>
              </a:spcBef>
            </a:pPr>
            <a:endParaRPr lang="en-GB" altLang="en-US" sz="2400">
              <a:solidFill>
                <a:schemeClr val="tx1"/>
              </a:solidFill>
            </a:endParaRPr>
          </a:p>
          <a:p>
            <a:pPr>
              <a:lnSpc>
                <a:spcPct val="100000"/>
              </a:lnSpc>
              <a:spcBef>
                <a:spcPct val="0"/>
              </a:spcBef>
            </a:pPr>
            <a:r>
              <a:rPr lang="en-GB" altLang="en-US" sz="2400">
                <a:solidFill>
                  <a:schemeClr val="tx1"/>
                </a:solidFill>
              </a:rPr>
              <a:t>Reminder – NO BACKPACKS. Please keep lunchboxes and water bottles to a reasonable size. </a:t>
            </a:r>
          </a:p>
        </p:txBody>
      </p:sp>
      <p:sp>
        <p:nvSpPr>
          <p:cNvPr id="11" name="Rectangle 9">
            <a:extLst>
              <a:ext uri="{FF2B5EF4-FFF2-40B4-BE49-F238E27FC236}">
                <a16:creationId xmlns:a16="http://schemas.microsoft.com/office/drawing/2014/main" id="{631DD12E-5FA3-41DF-B2A6-798AE2C6300F}"/>
              </a:ext>
            </a:extLst>
          </p:cNvPr>
          <p:cNvSpPr>
            <a:spLocks noChangeArrowheads="1"/>
          </p:cNvSpPr>
          <p:nvPr/>
        </p:nvSpPr>
        <p:spPr bwMode="auto">
          <a:xfrm>
            <a:off x="239500" y="5214665"/>
            <a:ext cx="81153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2000">
                <a:solidFill>
                  <a:schemeClr val="tx1"/>
                </a:solidFill>
              </a:rPr>
              <a:t>Please make sure all items are named</a:t>
            </a:r>
          </a:p>
          <a:p>
            <a:pPr>
              <a:lnSpc>
                <a:spcPct val="100000"/>
              </a:lnSpc>
              <a:spcBef>
                <a:spcPct val="0"/>
              </a:spcBef>
              <a:buFontTx/>
              <a:buNone/>
            </a:pPr>
            <a:r>
              <a:rPr lang="en-GB" altLang="en-US" sz="2000">
                <a:solidFill>
                  <a:schemeClr val="tx1"/>
                </a:solidFill>
              </a:rPr>
              <a:t>Keep PE kit in school all week, in case of clubs, change of lessons etc. </a:t>
            </a:r>
          </a:p>
          <a:p>
            <a:pPr>
              <a:lnSpc>
                <a:spcPct val="100000"/>
              </a:lnSpc>
              <a:spcBef>
                <a:spcPct val="0"/>
              </a:spcBef>
              <a:buFontTx/>
              <a:buNone/>
            </a:pPr>
            <a:r>
              <a:rPr lang="en-GB" altLang="en-US" sz="2000">
                <a:solidFill>
                  <a:schemeClr val="tx1"/>
                </a:solidFill>
              </a:rPr>
              <a:t>BOLE Kit (Wellies, waterproof coat and trousers) to be in school all week. </a:t>
            </a:r>
          </a:p>
        </p:txBody>
      </p:sp>
    </p:spTree>
    <p:extLst>
      <p:ext uri="{BB962C8B-B14F-4D97-AF65-F5344CB8AC3E}">
        <p14:creationId xmlns:p14="http://schemas.microsoft.com/office/powerpoint/2010/main" val="1524751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Costings and ‘extras</a:t>
            </a:r>
            <a:r>
              <a:rPr lang="en-GB" altLang="en-US" u="sng">
                <a:solidFill>
                  <a:schemeClr val="tx1"/>
                </a:solidFill>
                <a:latin typeface="HfW cursive" pitchFamily="2" charset="0"/>
                <a:cs typeface="Arial" panose="020B0604020202020204" pitchFamily="34" charset="0"/>
              </a:rPr>
              <a:t>’ </a:t>
            </a:r>
          </a:p>
        </p:txBody>
      </p:sp>
      <p:sp>
        <p:nvSpPr>
          <p:cNvPr id="8" name="Rectangle 5">
            <a:extLst>
              <a:ext uri="{FF2B5EF4-FFF2-40B4-BE49-F238E27FC236}">
                <a16:creationId xmlns:a16="http://schemas.microsoft.com/office/drawing/2014/main" id="{C9361FF4-C6C5-4AC6-B89A-7E0A11B46EA1}"/>
              </a:ext>
            </a:extLst>
          </p:cNvPr>
          <p:cNvSpPr>
            <a:spLocks noChangeArrowheads="1"/>
          </p:cNvSpPr>
          <p:nvPr/>
        </p:nvSpPr>
        <p:spPr bwMode="auto">
          <a:xfrm>
            <a:off x="557213" y="1354138"/>
            <a:ext cx="8072437"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marL="457200" indent="-457200">
              <a:lnSpc>
                <a:spcPct val="100000"/>
              </a:lnSpc>
              <a:spcBef>
                <a:spcPct val="0"/>
              </a:spcBef>
              <a:buFontTx/>
              <a:buChar char="-"/>
            </a:pPr>
            <a:r>
              <a:rPr lang="en-GB" altLang="en-US" sz="2800">
                <a:solidFill>
                  <a:schemeClr val="tx1"/>
                </a:solidFill>
              </a:rPr>
              <a:t>Florence Nightingale visit (paid)</a:t>
            </a:r>
          </a:p>
          <a:p>
            <a:pPr>
              <a:lnSpc>
                <a:spcPct val="100000"/>
              </a:lnSpc>
              <a:spcBef>
                <a:spcPct val="0"/>
              </a:spcBef>
              <a:buNone/>
            </a:pPr>
            <a:r>
              <a:rPr lang="en-GB" altLang="en-US" sz="2800">
                <a:solidFill>
                  <a:schemeClr val="tx1"/>
                </a:solidFill>
              </a:rPr>
              <a:t> </a:t>
            </a:r>
          </a:p>
          <a:p>
            <a:pPr marL="457200" indent="-457200">
              <a:lnSpc>
                <a:spcPct val="100000"/>
              </a:lnSpc>
              <a:spcBef>
                <a:spcPct val="0"/>
              </a:spcBef>
              <a:buFontTx/>
              <a:buChar char="-"/>
            </a:pPr>
            <a:r>
              <a:rPr lang="en-GB" altLang="en-US" sz="2800">
                <a:solidFill>
                  <a:schemeClr val="tx1"/>
                </a:solidFill>
              </a:rPr>
              <a:t>Windsor Castle visit (approx. £19.50)</a:t>
            </a:r>
          </a:p>
          <a:p>
            <a:pPr marL="457200" indent="-457200">
              <a:lnSpc>
                <a:spcPct val="100000"/>
              </a:lnSpc>
              <a:spcBef>
                <a:spcPct val="0"/>
              </a:spcBef>
              <a:buFontTx/>
              <a:buChar char="-"/>
            </a:pPr>
            <a:endParaRPr lang="en-GB" altLang="en-US" sz="2800">
              <a:solidFill>
                <a:schemeClr val="tx1"/>
              </a:solidFill>
            </a:endParaRPr>
          </a:p>
          <a:p>
            <a:pPr marL="457200" indent="-457200">
              <a:lnSpc>
                <a:spcPct val="100000"/>
              </a:lnSpc>
              <a:spcBef>
                <a:spcPct val="0"/>
              </a:spcBef>
              <a:buFontTx/>
              <a:buChar char="-"/>
            </a:pPr>
            <a:r>
              <a:rPr lang="en-GB" altLang="en-US" sz="2800">
                <a:solidFill>
                  <a:schemeClr val="tx1"/>
                </a:solidFill>
              </a:rPr>
              <a:t>Please can all children bring in a named art apron for Arts and Crafts. This can be a large t-shirt, old shirt, or art apron.</a:t>
            </a:r>
          </a:p>
          <a:p>
            <a:pPr marL="457200" indent="-457200">
              <a:lnSpc>
                <a:spcPct val="100000"/>
              </a:lnSpc>
              <a:spcBef>
                <a:spcPct val="0"/>
              </a:spcBef>
              <a:buFontTx/>
              <a:buChar char="-"/>
            </a:pPr>
            <a:endParaRPr lang="en-GB" altLang="en-US" sz="2800">
              <a:solidFill>
                <a:schemeClr val="tx1"/>
              </a:solidFill>
            </a:endParaRPr>
          </a:p>
        </p:txBody>
      </p:sp>
      <p:sp>
        <p:nvSpPr>
          <p:cNvPr id="9" name="Rectangle 8">
            <a:extLst>
              <a:ext uri="{FF2B5EF4-FFF2-40B4-BE49-F238E27FC236}">
                <a16:creationId xmlns:a16="http://schemas.microsoft.com/office/drawing/2014/main" id="{DDA418CB-2E8E-4DDB-B766-4B7072751E76}"/>
              </a:ext>
            </a:extLst>
          </p:cNvPr>
          <p:cNvSpPr>
            <a:spLocks noChangeArrowheads="1"/>
          </p:cNvSpPr>
          <p:nvPr/>
        </p:nvSpPr>
        <p:spPr bwMode="auto">
          <a:xfrm>
            <a:off x="108409" y="5248734"/>
            <a:ext cx="807243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a:lnSpc>
                <a:spcPct val="100000"/>
              </a:lnSpc>
              <a:spcBef>
                <a:spcPct val="0"/>
              </a:spcBef>
              <a:buFontTx/>
              <a:buNone/>
            </a:pPr>
            <a:r>
              <a:rPr lang="en-GB" altLang="en-US" sz="2400">
                <a:solidFill>
                  <a:schemeClr val="tx1"/>
                </a:solidFill>
              </a:rPr>
              <a:t>Throughout the school year, we actively take part in fundraising events for different charities</a:t>
            </a:r>
            <a:endParaRPr lang="en-GB" altLang="en-US" sz="2400" b="1" i="1">
              <a:solidFill>
                <a:schemeClr val="tx1"/>
              </a:solidFill>
            </a:endParaRPr>
          </a:p>
        </p:txBody>
      </p:sp>
    </p:spTree>
    <p:extLst>
      <p:ext uri="{BB962C8B-B14F-4D97-AF65-F5344CB8AC3E}">
        <p14:creationId xmlns:p14="http://schemas.microsoft.com/office/powerpoint/2010/main" val="36773934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Supporting Your Child</a:t>
            </a:r>
          </a:p>
        </p:txBody>
      </p:sp>
      <p:sp>
        <p:nvSpPr>
          <p:cNvPr id="7" name="Rectangle 5">
            <a:extLst>
              <a:ext uri="{FF2B5EF4-FFF2-40B4-BE49-F238E27FC236}">
                <a16:creationId xmlns:a16="http://schemas.microsoft.com/office/drawing/2014/main" id="{A9D245B3-D13F-4EA8-AB5D-F6BDC7F4E89A}"/>
              </a:ext>
            </a:extLst>
          </p:cNvPr>
          <p:cNvSpPr>
            <a:spLocks noChangeArrowheads="1"/>
          </p:cNvSpPr>
          <p:nvPr/>
        </p:nvSpPr>
        <p:spPr bwMode="auto">
          <a:xfrm>
            <a:off x="227466" y="976312"/>
            <a:ext cx="8679542" cy="5579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50000"/>
              </a:lnSpc>
              <a:spcBef>
                <a:spcPct val="0"/>
              </a:spcBef>
            </a:pPr>
            <a:r>
              <a:rPr lang="en-GB" altLang="en-US" sz="2000">
                <a:solidFill>
                  <a:schemeClr val="tx1"/>
                </a:solidFill>
              </a:rPr>
              <a:t>Asking your child questions about what they have learnt at school. Please check Twitter!</a:t>
            </a:r>
          </a:p>
          <a:p>
            <a:pPr>
              <a:lnSpc>
                <a:spcPct val="150000"/>
              </a:lnSpc>
              <a:spcBef>
                <a:spcPct val="0"/>
              </a:spcBef>
            </a:pPr>
            <a:r>
              <a:rPr lang="en-GB" altLang="en-US" sz="2000">
                <a:solidFill>
                  <a:schemeClr val="tx1"/>
                </a:solidFill>
              </a:rPr>
              <a:t>Encouragement with areas they find challenging.</a:t>
            </a:r>
          </a:p>
          <a:p>
            <a:pPr>
              <a:lnSpc>
                <a:spcPct val="150000"/>
              </a:lnSpc>
              <a:spcBef>
                <a:spcPct val="0"/>
              </a:spcBef>
            </a:pPr>
            <a:r>
              <a:rPr lang="en-GB" altLang="en-US" sz="2000">
                <a:solidFill>
                  <a:schemeClr val="tx1"/>
                </a:solidFill>
              </a:rPr>
              <a:t>Encouragement to join school clubs and participate in different activities.</a:t>
            </a:r>
          </a:p>
          <a:p>
            <a:pPr>
              <a:lnSpc>
                <a:spcPct val="150000"/>
              </a:lnSpc>
              <a:spcBef>
                <a:spcPct val="0"/>
              </a:spcBef>
            </a:pPr>
            <a:r>
              <a:rPr lang="en-GB" altLang="en-US" sz="2000">
                <a:solidFill>
                  <a:schemeClr val="tx1"/>
                </a:solidFill>
              </a:rPr>
              <a:t>Making us aware of anything that may affect their well-being and therefore influence their academic progress or attitude towards school life.</a:t>
            </a:r>
          </a:p>
          <a:p>
            <a:pPr>
              <a:lnSpc>
                <a:spcPct val="150000"/>
              </a:lnSpc>
              <a:spcBef>
                <a:spcPct val="0"/>
              </a:spcBef>
            </a:pPr>
            <a:r>
              <a:rPr lang="en-GB" altLang="en-US" sz="2000">
                <a:solidFill>
                  <a:schemeClr val="tx1"/>
                </a:solidFill>
              </a:rPr>
              <a:t>Encouragement with home learning (not doing it for them!)</a:t>
            </a:r>
          </a:p>
          <a:p>
            <a:pPr>
              <a:lnSpc>
                <a:spcPct val="150000"/>
              </a:lnSpc>
              <a:spcBef>
                <a:spcPct val="0"/>
              </a:spcBef>
            </a:pPr>
            <a:r>
              <a:rPr lang="en-GB" altLang="en-US" sz="2000">
                <a:solidFill>
                  <a:schemeClr val="tx1"/>
                </a:solidFill>
              </a:rPr>
              <a:t>Daily support with reading, spellings and times tables/counting.</a:t>
            </a:r>
          </a:p>
          <a:p>
            <a:pPr>
              <a:lnSpc>
                <a:spcPct val="150000"/>
              </a:lnSpc>
              <a:spcBef>
                <a:spcPct val="0"/>
              </a:spcBef>
            </a:pPr>
            <a:r>
              <a:rPr lang="en-GB" altLang="en-US" sz="2000">
                <a:solidFill>
                  <a:schemeClr val="tx1"/>
                </a:solidFill>
              </a:rPr>
              <a:t>Checking home learning diary/using it to communicate.</a:t>
            </a:r>
          </a:p>
          <a:p>
            <a:pPr>
              <a:lnSpc>
                <a:spcPct val="150000"/>
              </a:lnSpc>
              <a:spcBef>
                <a:spcPct val="0"/>
              </a:spcBef>
            </a:pPr>
            <a:r>
              <a:rPr lang="en-GB" altLang="en-US" sz="2000">
                <a:solidFill>
                  <a:schemeClr val="tx1"/>
                </a:solidFill>
              </a:rPr>
              <a:t>Supporting FOBS.</a:t>
            </a:r>
          </a:p>
          <a:p>
            <a:pPr>
              <a:lnSpc>
                <a:spcPct val="150000"/>
              </a:lnSpc>
              <a:spcBef>
                <a:spcPct val="0"/>
              </a:spcBef>
            </a:pPr>
            <a:r>
              <a:rPr lang="en-GB" altLang="en-US" sz="2000">
                <a:solidFill>
                  <a:schemeClr val="tx1"/>
                </a:solidFill>
              </a:rPr>
              <a:t>Coming in and reading with the children. </a:t>
            </a:r>
          </a:p>
          <a:p>
            <a:pPr>
              <a:lnSpc>
                <a:spcPct val="150000"/>
              </a:lnSpc>
              <a:spcBef>
                <a:spcPct val="0"/>
              </a:spcBef>
            </a:pPr>
            <a:r>
              <a:rPr lang="en-GB" altLang="en-US" sz="2000">
                <a:solidFill>
                  <a:schemeClr val="tx1"/>
                </a:solidFill>
              </a:rPr>
              <a:t>Please let us know if you have any skills that we could utilise </a:t>
            </a:r>
            <a:r>
              <a:rPr lang="en-GB" altLang="en-US" sz="2000">
                <a:solidFill>
                  <a:schemeClr val="tx1"/>
                </a:solidFill>
                <a:sym typeface="Wingdings" panose="05000000000000000000" pitchFamily="2" charset="2"/>
              </a:rPr>
              <a:t> </a:t>
            </a:r>
            <a:endParaRPr lang="en-GB" altLang="en-US" sz="2000">
              <a:solidFill>
                <a:schemeClr val="tx1"/>
              </a:solidFill>
            </a:endParaRPr>
          </a:p>
        </p:txBody>
      </p:sp>
    </p:spTree>
    <p:extLst>
      <p:ext uri="{BB962C8B-B14F-4D97-AF65-F5344CB8AC3E}">
        <p14:creationId xmlns:p14="http://schemas.microsoft.com/office/powerpoint/2010/main" val="2973643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u="sng">
                <a:solidFill>
                  <a:schemeClr val="tx1"/>
                </a:solidFill>
                <a:latin typeface="+mn-lt"/>
                <a:cs typeface="Arial" panose="020B0604020202020204" pitchFamily="34" charset="0"/>
              </a:rPr>
              <a:t>Other reminders</a:t>
            </a:r>
          </a:p>
        </p:txBody>
      </p:sp>
      <p:sp>
        <p:nvSpPr>
          <p:cNvPr id="8" name="Rectangle 5">
            <a:extLst>
              <a:ext uri="{FF2B5EF4-FFF2-40B4-BE49-F238E27FC236}">
                <a16:creationId xmlns:a16="http://schemas.microsoft.com/office/drawing/2014/main" id="{C9361FF4-C6C5-4AC6-B89A-7E0A11B46EA1}"/>
              </a:ext>
            </a:extLst>
          </p:cNvPr>
          <p:cNvSpPr>
            <a:spLocks noChangeArrowheads="1"/>
          </p:cNvSpPr>
          <p:nvPr/>
        </p:nvSpPr>
        <p:spPr bwMode="auto">
          <a:xfrm>
            <a:off x="557213" y="1354138"/>
            <a:ext cx="8072437"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marL="457200" indent="-457200">
              <a:lnSpc>
                <a:spcPct val="100000"/>
              </a:lnSpc>
              <a:spcBef>
                <a:spcPct val="0"/>
              </a:spcBef>
              <a:buFontTx/>
              <a:buChar char="-"/>
            </a:pPr>
            <a:r>
              <a:rPr lang="en-GB" altLang="en-US" sz="2800">
                <a:solidFill>
                  <a:schemeClr val="tx1"/>
                </a:solidFill>
              </a:rPr>
              <a:t>Please let the office know if someone else is picking up or they are not attending a club</a:t>
            </a:r>
          </a:p>
          <a:p>
            <a:pPr marL="457200" indent="-457200">
              <a:lnSpc>
                <a:spcPct val="100000"/>
              </a:lnSpc>
              <a:spcBef>
                <a:spcPct val="0"/>
              </a:spcBef>
              <a:buFontTx/>
              <a:buChar char="-"/>
            </a:pPr>
            <a:endParaRPr lang="en-GB" altLang="en-US" sz="2800">
              <a:solidFill>
                <a:schemeClr val="tx1"/>
              </a:solidFill>
            </a:endParaRPr>
          </a:p>
          <a:p>
            <a:pPr marL="457200" indent="-457200">
              <a:lnSpc>
                <a:spcPct val="100000"/>
              </a:lnSpc>
              <a:spcBef>
                <a:spcPct val="0"/>
              </a:spcBef>
              <a:buFontTx/>
              <a:buChar char="-"/>
            </a:pPr>
            <a:r>
              <a:rPr lang="en-GB" altLang="en-US" sz="2800">
                <a:solidFill>
                  <a:schemeClr val="tx1"/>
                </a:solidFill>
              </a:rPr>
              <a:t>Individually wrapped cakes are allowed for birthdays – no sweets</a:t>
            </a:r>
          </a:p>
          <a:p>
            <a:pPr marL="457200" indent="-457200">
              <a:lnSpc>
                <a:spcPct val="100000"/>
              </a:lnSpc>
              <a:spcBef>
                <a:spcPct val="0"/>
              </a:spcBef>
              <a:buFontTx/>
              <a:buChar char="-"/>
            </a:pPr>
            <a:endParaRPr lang="en-GB" altLang="en-US" sz="2800">
              <a:solidFill>
                <a:schemeClr val="tx1"/>
              </a:solidFill>
            </a:endParaRPr>
          </a:p>
          <a:p>
            <a:pPr marL="457200" indent="-457200">
              <a:lnSpc>
                <a:spcPct val="100000"/>
              </a:lnSpc>
              <a:spcBef>
                <a:spcPct val="0"/>
              </a:spcBef>
              <a:buFontTx/>
              <a:buChar char="-"/>
            </a:pPr>
            <a:r>
              <a:rPr lang="en-GB" altLang="en-US" sz="2800">
                <a:solidFill>
                  <a:schemeClr val="tx1"/>
                </a:solidFill>
              </a:rPr>
              <a:t>Please send children with a hat (if hot or cold) and water bottle every day</a:t>
            </a:r>
          </a:p>
          <a:p>
            <a:pPr marL="457200" indent="-457200">
              <a:lnSpc>
                <a:spcPct val="100000"/>
              </a:lnSpc>
              <a:spcBef>
                <a:spcPct val="0"/>
              </a:spcBef>
              <a:buFontTx/>
              <a:buChar char="-"/>
            </a:pPr>
            <a:endParaRPr lang="en-GB" altLang="en-US" sz="2800">
              <a:solidFill>
                <a:schemeClr val="tx1"/>
              </a:solidFill>
            </a:endParaRPr>
          </a:p>
          <a:p>
            <a:pPr marL="457200" indent="-457200">
              <a:lnSpc>
                <a:spcPct val="100000"/>
              </a:lnSpc>
              <a:spcBef>
                <a:spcPct val="0"/>
              </a:spcBef>
              <a:buFontTx/>
              <a:buChar char="-"/>
            </a:pPr>
            <a:r>
              <a:rPr lang="en-GB" altLang="en-US" sz="2800">
                <a:solidFill>
                  <a:schemeClr val="tx1"/>
                </a:solidFill>
              </a:rPr>
              <a:t>Don’t forget swimming on Friday! </a:t>
            </a:r>
          </a:p>
        </p:txBody>
      </p:sp>
    </p:spTree>
    <p:extLst>
      <p:ext uri="{BB962C8B-B14F-4D97-AF65-F5344CB8AC3E}">
        <p14:creationId xmlns:p14="http://schemas.microsoft.com/office/powerpoint/2010/main" val="1441993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9C33D530-D596-41BB-BDC2-52FFA53C50DC}"/>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64557" y="5436844"/>
            <a:ext cx="1179443" cy="1421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8" descr="Image result for stone age">
            <a:extLst>
              <a:ext uri="{FF2B5EF4-FFF2-40B4-BE49-F238E27FC236}">
                <a16:creationId xmlns:a16="http://schemas.microsoft.com/office/drawing/2014/main" id="{938317E1-C228-459F-B81D-68800D5EE032}"/>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itle 20">
            <a:extLst>
              <a:ext uri="{FF2B5EF4-FFF2-40B4-BE49-F238E27FC236}">
                <a16:creationId xmlns:a16="http://schemas.microsoft.com/office/drawing/2014/main" id="{5BFCFD0A-EE83-4ACC-9572-691C6F7BAD16}"/>
              </a:ext>
            </a:extLst>
          </p:cNvPr>
          <p:cNvSpPr txBox="1">
            <a:spLocks/>
          </p:cNvSpPr>
          <p:nvPr/>
        </p:nvSpPr>
        <p:spPr>
          <a:xfrm>
            <a:off x="457200" y="479425"/>
            <a:ext cx="8220075" cy="993775"/>
          </a:xfrm>
          <a:prstGeom prst="roundRect">
            <a:avLst>
              <a:gd name="adj" fmla="val 9639"/>
            </a:avLst>
          </a:prstGeom>
        </p:spPr>
        <p:txBody>
          <a:bodyPr/>
          <a:lst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algn="ctr" eaLnBrk="1" hangingPunct="1"/>
            <a:r>
              <a:rPr lang="en-GB" altLang="en-US">
                <a:solidFill>
                  <a:schemeClr val="tx1"/>
                </a:solidFill>
                <a:latin typeface="+mn-lt"/>
                <a:cs typeface="Arial" panose="020B0604020202020204" pitchFamily="34" charset="0"/>
              </a:rPr>
              <a:t>What to do if you have any queries...</a:t>
            </a:r>
            <a:endParaRPr lang="en-GB" altLang="en-US" u="sng">
              <a:solidFill>
                <a:schemeClr val="tx1"/>
              </a:solidFill>
              <a:latin typeface="+mn-lt"/>
              <a:cs typeface="Arial" panose="020B0604020202020204" pitchFamily="34" charset="0"/>
            </a:endParaRPr>
          </a:p>
        </p:txBody>
      </p:sp>
      <p:sp>
        <p:nvSpPr>
          <p:cNvPr id="6" name="Rectangle 5">
            <a:extLst>
              <a:ext uri="{FF2B5EF4-FFF2-40B4-BE49-F238E27FC236}">
                <a16:creationId xmlns:a16="http://schemas.microsoft.com/office/drawing/2014/main" id="{25F55FC2-0382-453E-B29F-8BCCF20101C0}"/>
              </a:ext>
            </a:extLst>
          </p:cNvPr>
          <p:cNvSpPr>
            <a:spLocks noChangeArrowheads="1"/>
          </p:cNvSpPr>
          <p:nvPr/>
        </p:nvSpPr>
        <p:spPr bwMode="auto">
          <a:xfrm>
            <a:off x="576263" y="1563688"/>
            <a:ext cx="8072437"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marL="342900" indent="-342900">
              <a:lnSpc>
                <a:spcPct val="100000"/>
              </a:lnSpc>
              <a:spcBef>
                <a:spcPct val="0"/>
              </a:spcBef>
            </a:pPr>
            <a:r>
              <a:rPr lang="en-GB" altLang="en-US" sz="2000">
                <a:solidFill>
                  <a:schemeClr val="tx1"/>
                </a:solidFill>
                <a:latin typeface="+mn-lt"/>
              </a:rPr>
              <a:t>Speak to your class teacher when you pick up your child. </a:t>
            </a:r>
          </a:p>
          <a:p>
            <a:pPr marL="342900" indent="-342900">
              <a:lnSpc>
                <a:spcPct val="100000"/>
              </a:lnSpc>
              <a:spcBef>
                <a:spcPct val="0"/>
              </a:spcBef>
            </a:pPr>
            <a:r>
              <a:rPr lang="en-GB" altLang="en-US" sz="2000">
                <a:solidFill>
                  <a:schemeClr val="tx1"/>
                </a:solidFill>
                <a:latin typeface="+mn-lt"/>
              </a:rPr>
              <a:t>Send a sealed letter in with your child. </a:t>
            </a:r>
          </a:p>
          <a:p>
            <a:pPr marL="342900" indent="-342900">
              <a:lnSpc>
                <a:spcPct val="100000"/>
              </a:lnSpc>
              <a:spcBef>
                <a:spcPct val="0"/>
              </a:spcBef>
            </a:pPr>
            <a:r>
              <a:rPr lang="en-GB" altLang="en-US" sz="2000">
                <a:solidFill>
                  <a:schemeClr val="tx1"/>
                </a:solidFill>
                <a:latin typeface="+mn-lt"/>
              </a:rPr>
              <a:t>Arrange a meeting with your class teacher for after school. </a:t>
            </a:r>
          </a:p>
          <a:p>
            <a:pPr marL="342900" indent="-342900">
              <a:lnSpc>
                <a:spcPct val="100000"/>
              </a:lnSpc>
              <a:spcBef>
                <a:spcPct val="0"/>
              </a:spcBef>
            </a:pPr>
            <a:r>
              <a:rPr lang="en-GB" altLang="en-US" sz="2000">
                <a:solidFill>
                  <a:schemeClr val="tx1"/>
                </a:solidFill>
                <a:latin typeface="+mn-lt"/>
              </a:rPr>
              <a:t>Send an email to </a:t>
            </a:r>
            <a:r>
              <a:rPr lang="en-GB" altLang="en-US" sz="2000">
                <a:solidFill>
                  <a:schemeClr val="tx1"/>
                </a:solidFill>
                <a:latin typeface="+mn-lt"/>
                <a:hlinkClick r:id="rId4"/>
              </a:rPr>
              <a:t>secretary@binfieldschool.com</a:t>
            </a:r>
            <a:r>
              <a:rPr lang="en-GB" altLang="en-US" sz="2000">
                <a:solidFill>
                  <a:schemeClr val="tx1"/>
                </a:solidFill>
                <a:latin typeface="+mn-lt"/>
              </a:rPr>
              <a:t> for the office staff to pass on to the teachers. </a:t>
            </a:r>
          </a:p>
          <a:p>
            <a:pPr marL="342900" indent="-342900">
              <a:lnSpc>
                <a:spcPct val="100000"/>
              </a:lnSpc>
              <a:spcBef>
                <a:spcPct val="0"/>
              </a:spcBef>
            </a:pPr>
            <a:r>
              <a:rPr lang="en-GB" altLang="en-US" sz="2000">
                <a:solidFill>
                  <a:schemeClr val="tx1"/>
                </a:solidFill>
                <a:latin typeface="+mn-lt"/>
              </a:rPr>
              <a:t>If these options are unavailable, please catch your child’s teacher at drop off. </a:t>
            </a:r>
          </a:p>
          <a:p>
            <a:pPr algn="ctr">
              <a:lnSpc>
                <a:spcPct val="100000"/>
              </a:lnSpc>
              <a:spcBef>
                <a:spcPct val="0"/>
              </a:spcBef>
              <a:buNone/>
            </a:pPr>
            <a:r>
              <a:rPr lang="en-GB" altLang="en-US" sz="2000">
                <a:solidFill>
                  <a:schemeClr val="tx1"/>
                </a:solidFill>
                <a:latin typeface="+mn-lt"/>
              </a:rPr>
              <a:t>We encourage parents to talk to their child’s class teacher directly if they have any questions or concerns. </a:t>
            </a:r>
          </a:p>
          <a:p>
            <a:pPr algn="ctr">
              <a:lnSpc>
                <a:spcPct val="100000"/>
              </a:lnSpc>
              <a:spcBef>
                <a:spcPct val="0"/>
              </a:spcBef>
              <a:buNone/>
            </a:pPr>
            <a:endParaRPr lang="en-GB" altLang="en-US" sz="2000">
              <a:solidFill>
                <a:schemeClr val="tx1"/>
              </a:solidFill>
              <a:latin typeface="+mn-lt"/>
            </a:endParaRPr>
          </a:p>
          <a:p>
            <a:pPr algn="ctr">
              <a:lnSpc>
                <a:spcPct val="100000"/>
              </a:lnSpc>
              <a:spcBef>
                <a:spcPct val="0"/>
              </a:spcBef>
              <a:buFontTx/>
              <a:buNone/>
            </a:pPr>
            <a:r>
              <a:rPr lang="en-GB" altLang="en-US" sz="2000">
                <a:solidFill>
                  <a:schemeClr val="tx1"/>
                </a:solidFill>
                <a:latin typeface="+mn-lt"/>
              </a:rPr>
              <a:t>Please avoid using social media as a forum for these kinds of issues.</a:t>
            </a:r>
          </a:p>
        </p:txBody>
      </p:sp>
      <p:sp>
        <p:nvSpPr>
          <p:cNvPr id="8" name="Title 20">
            <a:extLst>
              <a:ext uri="{FF2B5EF4-FFF2-40B4-BE49-F238E27FC236}">
                <a16:creationId xmlns:a16="http://schemas.microsoft.com/office/drawing/2014/main" id="{052744EE-BC95-432E-AC84-770C1B0BF237}"/>
              </a:ext>
            </a:extLst>
          </p:cNvPr>
          <p:cNvSpPr txBox="1">
            <a:spLocks/>
          </p:cNvSpPr>
          <p:nvPr/>
        </p:nvSpPr>
        <p:spPr bwMode="auto">
          <a:xfrm>
            <a:off x="0" y="5669280"/>
            <a:ext cx="9144000" cy="433070"/>
          </a:xfrm>
          <a:prstGeom prst="roundRect">
            <a:avLst>
              <a:gd name="adj" fmla="val 9639"/>
            </a:avLst>
          </a:prstGeom>
          <a:noFill/>
          <a:ln w="25400">
            <a:noFill/>
            <a:round/>
            <a:headEnd/>
            <a:tailEnd/>
          </a:ln>
        </p:spPr>
        <p:txBody>
          <a:bodyPr lIns="252000" tIns="252000" rIns="252000" bIns="252000" anchor="ctr" anchorCtr="1"/>
          <a:lstStyle/>
          <a:p>
            <a:pPr algn="ctr" eaLnBrk="1" hangingPunct="1">
              <a:lnSpc>
                <a:spcPct val="90000"/>
              </a:lnSpc>
              <a:defRPr/>
            </a:pPr>
            <a:r>
              <a:rPr lang="en-GB" altLang="en-US" sz="3200" b="1">
                <a:latin typeface="+mn-lt"/>
                <a:ea typeface="+mj-ea"/>
                <a:cs typeface="Arial" pitchFamily="34" charset="0"/>
              </a:rPr>
              <a:t>We look forward to working with you this year.</a:t>
            </a:r>
          </a:p>
        </p:txBody>
      </p:sp>
    </p:spTree>
    <p:extLst>
      <p:ext uri="{BB962C8B-B14F-4D97-AF65-F5344CB8AC3E}">
        <p14:creationId xmlns:p14="http://schemas.microsoft.com/office/powerpoint/2010/main" val="75811672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933c73ff-1f47-478d-836a-52d41c4c8390">
      <UserInfo>
        <DisplayName>Philippa Brazell</DisplayName>
        <AccountId>28</AccountId>
        <AccountType/>
      </UserInfo>
      <UserInfo>
        <DisplayName>Hannah Ridnell</DisplayName>
        <AccountId>30</AccountId>
        <AccountType/>
      </UserInfo>
      <UserInfo>
        <DisplayName>Simone Tissot</DisplayName>
        <AccountId>29</AccountId>
        <AccountType/>
      </UserInfo>
    </SharedWithUsers>
    <TaxCatchAll xmlns="933c73ff-1f47-478d-836a-52d41c4c8390" xsi:nil="true"/>
    <lcf76f155ced4ddcb4097134ff3c332f xmlns="b7193443-4924-4c98-83f1-322a08f1315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23" ma:contentTypeDescription="Create a new document." ma:contentTypeScope="" ma:versionID="9f1dbe9ce6bc90600ae5f89d9a359dbd">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dedd17c778845a1c48344c2d439cf469"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OCR" ma:index="10" nillable="true" ma:displayName="Extracted Text" ma:hidden="true" ma:internalName="MediaServiceOCR" ma:readOnly="true">
      <xsd:simpleType>
        <xsd:restriction base="dms:Note"/>
      </xsd:simpleType>
    </xsd:element>
    <xsd:element name="MediaServiceLocation" ma:index="11" nillable="true" ma:displayName="Location" ma:hidden="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true">
      <xsd:simpleType>
        <xsd:restriction base="dms:Note"/>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b628113-5d80-4981-9796-2fa5bad46c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2"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hidden="true" ma:internalName="SharedWithDetails" ma:readOnly="true">
      <xsd:simpleType>
        <xsd:restriction base="dms:Note"/>
      </xsd:simpleType>
    </xsd:element>
    <xsd:element name="TaxCatchAll" ma:index="22" nillable="true" ma:displayName="Taxonomy Catch All Column" ma:hidden="true" ma:list="{70f8640c-a3ed-47df-9abc-16faf0d86c82}" ma:internalName="TaxCatchAll" ma:showField="CatchAllData" ma:web="933c73ff-1f47-478d-836a-52d41c4c839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4EBF34-0D3B-4870-8A4F-D3B9B7E2BE0A}">
  <ds:schemaRefs>
    <ds:schemaRef ds:uri="933c73ff-1f47-478d-836a-52d41c4c8390"/>
    <ds:schemaRef ds:uri="b7193443-4924-4c98-83f1-322a08f1315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16B091C-79C1-4E16-9C95-A78155F6BEF6}">
  <ds:schemaRefs>
    <ds:schemaRef ds:uri="933c73ff-1f47-478d-836a-52d41c4c8390"/>
    <ds:schemaRef ds:uri="b7193443-4924-4c98-83f1-322a08f1315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80A9EF8-E24D-4EA2-86F7-186748DF0C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0</TotalTime>
  <Words>1461</Words>
  <Application>Microsoft Office PowerPoint</Application>
  <PresentationFormat>On-screen Show (4:3)</PresentationFormat>
  <Paragraphs>163</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HfW cursive</vt:lpstr>
      <vt:lpstr>Wingdings</vt:lpstr>
      <vt:lpstr>Calibri</vt:lpstr>
      <vt:lpstr>Arial</vt:lpstr>
      <vt:lpstr>Twinkl</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Hannah Ridnell</cp:lastModifiedBy>
  <cp:revision>2</cp:revision>
  <cp:lastPrinted>2018-09-11T14:35:12Z</cp:lastPrinted>
  <dcterms:created xsi:type="dcterms:W3CDTF">2017-06-20T12:44:05Z</dcterms:created>
  <dcterms:modified xsi:type="dcterms:W3CDTF">2025-09-19T07:08:01Z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MediaServiceImageTags">
    <vt:lpwstr/>
  </property>
</Properties>
</file>