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70" r:id="rId15"/>
    <p:sldId id="272" r:id="rId16"/>
    <p:sldId id="275" r:id="rId17"/>
    <p:sldId id="274" r:id="rId18"/>
    <p:sldId id="276" r:id="rId19"/>
    <p:sldId id="266" r:id="rId20"/>
    <p:sldId id="271" r:id="rId21"/>
    <p:sldId id="267" r:id="rId22"/>
    <p:sldId id="277" r:id="rId23"/>
    <p:sldId id="278" r:id="rId24"/>
    <p:sldId id="279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AED370A-0C9A-C31A-7322-DE02B3A68EFB}" v="13" dt="2022-01-26T16:10:37.97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A79C02C-2593-41D8-9DE5-273BFC5E528C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2C34E5BB-057E-4621-8C23-5BFDA05119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215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9C02C-2593-41D8-9DE5-273BFC5E528C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2C34E5BB-057E-4621-8C23-5BFDA05119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07859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A79C02C-2593-41D8-9DE5-273BFC5E528C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2C34E5BB-057E-4621-8C23-5BFDA05119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3176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9C02C-2593-41D8-9DE5-273BFC5E528C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4E5BB-057E-4621-8C23-5BFDA05119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4146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9C02C-2593-41D8-9DE5-273BFC5E528C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4E5BB-057E-4621-8C23-5BFDA05119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9790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9C02C-2593-41D8-9DE5-273BFC5E528C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4E5BB-057E-4621-8C23-5BFDA05119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321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9C02C-2593-41D8-9DE5-273BFC5E528C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4E5BB-057E-4621-8C23-5BFDA05119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8261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A79C02C-2593-41D8-9DE5-273BFC5E528C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2C34E5BB-057E-4621-8C23-5BFDA05119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54627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9C02C-2593-41D8-9DE5-273BFC5E528C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4E5BB-057E-4621-8C23-5BFDA05119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42616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9C02C-2593-41D8-9DE5-273BFC5E528C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4E5BB-057E-4621-8C23-5BFDA05119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1509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A79C02C-2593-41D8-9DE5-273BFC5E528C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2C34E5BB-057E-4621-8C23-5BFDA05119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5793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A79C02C-2593-41D8-9DE5-273BFC5E528C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2C34E5BB-057E-4621-8C23-5BFDA05119BD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665581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051308"/>
            <a:ext cx="10993546" cy="590321"/>
          </a:xfrm>
        </p:spPr>
        <p:txBody>
          <a:bodyPr>
            <a:noAutofit/>
          </a:bodyPr>
          <a:lstStyle/>
          <a:p>
            <a:pPr algn="ctr"/>
            <a:r>
              <a:rPr lang="en-GB" sz="2600" cap="none" dirty="0">
                <a:latin typeface="Comic Sans MS" panose="030F0702030302020204" pitchFamily="66" charset="0"/>
              </a:rPr>
              <a:t>LO: to recognise that living things can be grouped in a variety of ways</a:t>
            </a:r>
          </a:p>
          <a:p>
            <a:pPr algn="ctr"/>
            <a:r>
              <a:rPr lang="en-GB" sz="2600" cap="none" dirty="0">
                <a:latin typeface="Comic Sans MS" panose="030F0702030302020204" pitchFamily="66" charset="0"/>
              </a:rPr>
              <a:t>C: Living Things and their Habitats</a:t>
            </a:r>
          </a:p>
        </p:txBody>
      </p:sp>
    </p:spTree>
    <p:extLst>
      <p:ext uri="{BB962C8B-B14F-4D97-AF65-F5344CB8AC3E}">
        <p14:creationId xmlns:p14="http://schemas.microsoft.com/office/powerpoint/2010/main" val="23607848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cap="none" dirty="0">
                <a:latin typeface="Comic Sans MS" panose="030F0702030302020204" pitchFamily="66" charset="0"/>
              </a:rPr>
              <a:t>Starter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1840862"/>
            <a:ext cx="11029615" cy="2326189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different ways can you think of to group members of our class?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Image result for thinking clipart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966" y="2552218"/>
            <a:ext cx="4302034" cy="4305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40231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cap="none" dirty="0">
                <a:latin typeface="Comic Sans MS" panose="030F0702030302020204" pitchFamily="66" charset="0"/>
              </a:rPr>
              <a:t>Starter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4429310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Hair colour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Height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Favourite subject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Favourite football team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etc.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One person can belong to more than one group!</a:t>
            </a:r>
          </a:p>
        </p:txBody>
      </p:sp>
    </p:spTree>
    <p:extLst>
      <p:ext uri="{BB962C8B-B14F-4D97-AF65-F5344CB8AC3E}">
        <p14:creationId xmlns:p14="http://schemas.microsoft.com/office/powerpoint/2010/main" val="26567630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cap="none" dirty="0">
                <a:latin typeface="Comic Sans MS" panose="030F0702030302020204" pitchFamily="66" charset="0"/>
              </a:rPr>
              <a:t>Starter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1827799"/>
            <a:ext cx="11029615" cy="1137470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Can you think of situations where grouping objects or people can be helpful?</a:t>
            </a:r>
          </a:p>
        </p:txBody>
      </p:sp>
      <p:pic>
        <p:nvPicPr>
          <p:cNvPr id="4" name="Picture 2" descr="Image result for thinking clipart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966" y="2552218"/>
            <a:ext cx="4302034" cy="4305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96857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cap="none" dirty="0">
                <a:latin typeface="Comic Sans MS" panose="030F0702030302020204" pitchFamily="66" charset="0"/>
              </a:rPr>
              <a:t>Starter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138" y="1840862"/>
            <a:ext cx="5368834" cy="4873446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For example – food is arranged in categories in a supermarket so that it is easier for us to find, while goods are laid out in different areas of department stores.</a:t>
            </a:r>
          </a:p>
          <a:p>
            <a:endParaRPr lang="en-GB" sz="2800" i="1" dirty="0">
              <a:latin typeface="Comic Sans MS" panose="030F0702030302020204" pitchFamily="66" charset="0"/>
            </a:endParaRPr>
          </a:p>
          <a:p>
            <a:r>
              <a:rPr lang="en-GB" sz="2800" i="1" dirty="0">
                <a:latin typeface="Comic Sans MS" panose="030F0702030302020204" pitchFamily="66" charset="0"/>
              </a:rPr>
              <a:t>What would happen if these things weren’t grouped?</a:t>
            </a:r>
          </a:p>
        </p:txBody>
      </p:sp>
      <p:pic>
        <p:nvPicPr>
          <p:cNvPr id="2050" name="Picture 2" descr="Image result for supermarket clipart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843"/>
          <a:stretch/>
        </p:blipFill>
        <p:spPr bwMode="auto">
          <a:xfrm>
            <a:off x="5915434" y="1954301"/>
            <a:ext cx="6141717" cy="4760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91880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Anything that is alive is a living organism.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If we look around us, we can see huge numbers of different organisms.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Can you name any?</a:t>
            </a:r>
          </a:p>
        </p:txBody>
      </p:sp>
    </p:spTree>
    <p:extLst>
      <p:ext uri="{BB962C8B-B14F-4D97-AF65-F5344CB8AC3E}">
        <p14:creationId xmlns:p14="http://schemas.microsoft.com/office/powerpoint/2010/main" val="41712243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1827799"/>
            <a:ext cx="11029615" cy="2195561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It is helpful to divide living organisms into groups by looking at the similarities and differences between them.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This </a:t>
            </a:r>
            <a:r>
              <a:rPr lang="en-GB" sz="2800" i="1" dirty="0">
                <a:latin typeface="Comic Sans MS" panose="030F0702030302020204" pitchFamily="66" charset="0"/>
              </a:rPr>
              <a:t>grouping</a:t>
            </a:r>
            <a:r>
              <a:rPr lang="en-GB" sz="2800" dirty="0">
                <a:latin typeface="Comic Sans MS" panose="030F0702030302020204" pitchFamily="66" charset="0"/>
              </a:rPr>
              <a:t> is known as classification and it makes things easier to identify and study. </a:t>
            </a:r>
          </a:p>
        </p:txBody>
      </p:sp>
      <p:pic>
        <p:nvPicPr>
          <p:cNvPr id="5122" name="Picture 2" descr="Image result for classifying living things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0927" y="3666189"/>
            <a:ext cx="4250147" cy="3191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35902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3326" y="1933303"/>
            <a:ext cx="5225143" cy="4833257"/>
          </a:xfrm>
        </p:spPr>
        <p:txBody>
          <a:bodyPr>
            <a:normAutofit fontScale="92500" lnSpcReduction="10000"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All species are different, though some can be very similar to other species.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Squirrels can be put into one main group as they have lots of things in common such as bushy tails and long, sharp front teeth.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But within this group there are lots of different species of squirrel – more than 200, living all over the world!</a:t>
            </a:r>
          </a:p>
        </p:txBody>
      </p:sp>
      <p:pic>
        <p:nvPicPr>
          <p:cNvPr id="4098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8469" y="1866362"/>
            <a:ext cx="6026331" cy="4900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51721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1853925"/>
            <a:ext cx="11029615" cy="2221686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Living things can be sorted into many different groups.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How many can you think of</a:t>
            </a:r>
            <a:r>
              <a:rPr lang="en-GB" sz="2800" dirty="0" smtClean="0">
                <a:latin typeface="Comic Sans MS" panose="030F0702030302020204" pitchFamily="66" charset="0"/>
              </a:rPr>
              <a:t>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6146" name="Picture 2" descr="Image result for classifying living thing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14" b="7335"/>
          <a:stretch/>
        </p:blipFill>
        <p:spPr bwMode="auto">
          <a:xfrm>
            <a:off x="3048000" y="3905794"/>
            <a:ext cx="6096000" cy="2952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60462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cap="none" dirty="0">
                <a:latin typeface="Comic Sans MS" panose="030F0702030302020204" pitchFamily="66" charset="0"/>
              </a:rPr>
              <a:t>Different ways of grouping organisms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768825"/>
            <a:ext cx="11029615" cy="1320350"/>
          </a:xfrm>
        </p:spPr>
        <p:txBody>
          <a:bodyPr>
            <a:norm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Vertebrate or Invertebrate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Who can remember these words from last term?</a:t>
            </a:r>
          </a:p>
        </p:txBody>
      </p:sp>
    </p:spTree>
    <p:extLst>
      <p:ext uri="{BB962C8B-B14F-4D97-AF65-F5344CB8AC3E}">
        <p14:creationId xmlns:p14="http://schemas.microsoft.com/office/powerpoint/2010/main" val="28857034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701675"/>
            <a:ext cx="11029950" cy="1014413"/>
          </a:xfrm>
        </p:spPr>
        <p:txBody>
          <a:bodyPr>
            <a:normAutofit/>
          </a:bodyPr>
          <a:lstStyle/>
          <a:p>
            <a:r>
              <a:rPr lang="en-GB" sz="4400" cap="none" dirty="0">
                <a:latin typeface="Comic Sans MS" panose="030F0702030302020204" pitchFamily="66" charset="0"/>
              </a:rPr>
              <a:t>Different ways of grouping organisms</a:t>
            </a:r>
          </a:p>
        </p:txBody>
      </p:sp>
      <p:pic>
        <p:nvPicPr>
          <p:cNvPr id="7172" name="Picture 4" descr="Image result for animal classification poster vertebrates and invertebrat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45" b="20221"/>
          <a:stretch/>
        </p:blipFill>
        <p:spPr bwMode="auto">
          <a:xfrm>
            <a:off x="1347423" y="605613"/>
            <a:ext cx="9497155" cy="6252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60300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cap="none" dirty="0">
                <a:latin typeface="Comic Sans MS" panose="030F0702030302020204" pitchFamily="66" charset="0"/>
              </a:rPr>
              <a:t>Different ways of grouping organisms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1853926"/>
            <a:ext cx="11029615" cy="2757264"/>
          </a:xfrm>
        </p:spPr>
        <p:txBody>
          <a:bodyPr>
            <a:no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Five Classes of Vertebrate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Vertebrates can be separated into five broad groups. This includes the following: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1266" name="Picture 2" descr="https://i.imgur.com/TCUD9OV.pn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EDFBF8"/>
              </a:clrFrom>
              <a:clrTo>
                <a:srgbClr val="EDFB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9942" y="3324527"/>
            <a:ext cx="9132117" cy="3533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70548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3955"/>
            <a:ext cx="6740434" cy="4873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Related image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7699" y="1894114"/>
            <a:ext cx="5324301" cy="4963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81083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4" name="Picture 14" descr="http://www.sheppardsoftware.com/content/animals/kidscorner/images/classification/all_fish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568555"/>
            <a:ext cx="6792687" cy="3981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Related image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5041" y="2702763"/>
            <a:ext cx="6156960" cy="4155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67260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Related image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9502" y="516941"/>
            <a:ext cx="7732997" cy="6341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24563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cap="none" dirty="0">
                <a:latin typeface="Comic Sans MS" panose="030F0702030302020204" pitchFamily="66" charset="0"/>
              </a:rPr>
              <a:t>Different ways of grouping organisms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Warm or Cold Blooded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Warm-blooded means the temperature of the inside of the body remains the same all the time. All mammals and birds are warm-blooded.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Cold-blooded animals cannot maintain a steady body temperature – their body temperature changes along with that of their surroundings. Fish, amphibians, reptiles and all invertebrates are cold-battled.</a:t>
            </a:r>
          </a:p>
        </p:txBody>
      </p:sp>
    </p:spTree>
    <p:extLst>
      <p:ext uri="{BB962C8B-B14F-4D97-AF65-F5344CB8AC3E}">
        <p14:creationId xmlns:p14="http://schemas.microsoft.com/office/powerpoint/2010/main" val="15952641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 result for animal classification poster warm and cold blooded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990" y="561481"/>
            <a:ext cx="7397931" cy="318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Image result for animal classification poster warm and cold blooded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6055" y="3591528"/>
            <a:ext cx="7397931" cy="3266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05566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cap="none" dirty="0">
                <a:latin typeface="Comic Sans MS" panose="030F0702030302020204" pitchFamily="66" charset="0"/>
              </a:rPr>
              <a:t>Grouping plants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Flowering and Non-Flowering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This is the main grouping used for plants, although there are further sub-divisions within each group.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Flowering plants produce flowers in order to reproduce.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Non-flowering plants do not produce flowers. </a:t>
            </a:r>
          </a:p>
        </p:txBody>
      </p:sp>
    </p:spTree>
    <p:extLst>
      <p:ext uri="{BB962C8B-B14F-4D97-AF65-F5344CB8AC3E}">
        <p14:creationId xmlns:p14="http://schemas.microsoft.com/office/powerpoint/2010/main" val="12728756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image.slidesharecdn.com/Nonfloweringplantsrevision-090222231417-phpapp01/95/non-flowering-plants-revision-2-728.jpg?cb=123534449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1" t="8790" r="1664" b="3799"/>
          <a:stretch/>
        </p:blipFill>
        <p:spPr bwMode="auto">
          <a:xfrm>
            <a:off x="0" y="587828"/>
            <a:ext cx="6426925" cy="4545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https://image.slidesharecdn.com/Nonfloweringplantsrevision-090222231417-phpapp01/95/non-flowering-plants-revision-3-728.jpg?cb=123534449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82" t="9058" r="1646" b="4537"/>
          <a:stretch/>
        </p:blipFill>
        <p:spPr bwMode="auto">
          <a:xfrm>
            <a:off x="5974079" y="2364377"/>
            <a:ext cx="6217921" cy="4493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07186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Image result for flowering and non-flowering plants classific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9" t="6082" r="13312"/>
          <a:stretch/>
        </p:blipFill>
        <p:spPr bwMode="auto">
          <a:xfrm>
            <a:off x="1987732" y="587829"/>
            <a:ext cx="8216536" cy="6185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79077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75212" y="1293223"/>
            <a:ext cx="10033516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 smtClean="0"/>
              <a:t>Task:</a:t>
            </a:r>
          </a:p>
          <a:p>
            <a:r>
              <a:rPr lang="en-GB" dirty="0">
                <a:latin typeface="Comic Sans MS" panose="030F0702030302020204" pitchFamily="66" charset="0"/>
              </a:rPr>
              <a:t>S</a:t>
            </a:r>
            <a:r>
              <a:rPr lang="en-GB" dirty="0" smtClean="0">
                <a:latin typeface="Comic Sans MS" panose="030F0702030302020204" pitchFamily="66" charset="0"/>
              </a:rPr>
              <a:t>ort </a:t>
            </a:r>
            <a:r>
              <a:rPr lang="en-GB" dirty="0">
                <a:latin typeface="Comic Sans MS" panose="030F0702030302020204" pitchFamily="66" charset="0"/>
              </a:rPr>
              <a:t>the organism pictures into groups according to your own criteria.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Try to think of as many different ways of classifying the organisms as you can.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On your sheet of paper, record the categories and the organisms that belong in each group.</a:t>
            </a:r>
          </a:p>
          <a:p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Pen: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Do you think it is a good idea to group organisms? Why? </a:t>
            </a:r>
            <a:endParaRPr lang="en-GB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6098551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366658"/>
      </a:accent1>
      <a:accent2>
        <a:srgbClr val="8CB64A"/>
      </a:accent2>
      <a:accent3>
        <a:srgbClr val="88D5A9"/>
      </a:accent3>
      <a:accent4>
        <a:srgbClr val="969FA7"/>
      </a:accent4>
      <a:accent5>
        <a:srgbClr val="E8A844"/>
      </a:accent5>
      <a:accent6>
        <a:srgbClr val="A1561F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4BEC0EAF-CF86-4D49-B83B-56CC62D3CFF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3B20740-B438-4A9C-B5D5-7190AA642D0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4B85E1F-FB0C-4C0B-8FED-ADC691AD4706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schemas.microsoft.com/office/2006/documentManagement/types"/>
    <ds:schemaRef ds:uri="933c73ff-1f47-478d-836a-52d41c4c8390"/>
    <ds:schemaRef ds:uri="http://purl.org/dc/elements/1.1/"/>
    <ds:schemaRef ds:uri="http://schemas.microsoft.com/office/2006/metadata/properties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AB557A1E-9D12-49CA-B905-B1E0503AA04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Dividend</Template>
  <TotalTime>1396</TotalTime>
  <Words>475</Words>
  <Application>Microsoft Office PowerPoint</Application>
  <PresentationFormat>Widescreen</PresentationFormat>
  <Paragraphs>53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Comic Sans MS</vt:lpstr>
      <vt:lpstr>Gill Sans MT</vt:lpstr>
      <vt:lpstr>Wingdings 2</vt:lpstr>
      <vt:lpstr>Dividend</vt:lpstr>
      <vt:lpstr>PowerPoint Presentation</vt:lpstr>
      <vt:lpstr>Starter</vt:lpstr>
      <vt:lpstr>Starter</vt:lpstr>
      <vt:lpstr>Starter</vt:lpstr>
      <vt:lpstr>Starter</vt:lpstr>
      <vt:lpstr>PowerPoint Presentation</vt:lpstr>
      <vt:lpstr>PowerPoint Presentation</vt:lpstr>
      <vt:lpstr>PowerPoint Presentation</vt:lpstr>
      <vt:lpstr>PowerPoint Presentation</vt:lpstr>
      <vt:lpstr>Different ways of grouping organisms</vt:lpstr>
      <vt:lpstr>Different ways of grouping organisms</vt:lpstr>
      <vt:lpstr>Different ways of grouping organisms</vt:lpstr>
      <vt:lpstr>PowerPoint Presentation</vt:lpstr>
      <vt:lpstr>PowerPoint Presentation</vt:lpstr>
      <vt:lpstr>PowerPoint Presentation</vt:lpstr>
      <vt:lpstr>Different ways of grouping organisms</vt:lpstr>
      <vt:lpstr>PowerPoint Presentation</vt:lpstr>
      <vt:lpstr>Grouping plants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January 2020</dc:title>
  <dc:creator>Emily Fenner</dc:creator>
  <cp:lastModifiedBy>Rachael Norman</cp:lastModifiedBy>
  <cp:revision>17</cp:revision>
  <dcterms:created xsi:type="dcterms:W3CDTF">2020-01-20T16:57:35Z</dcterms:created>
  <dcterms:modified xsi:type="dcterms:W3CDTF">2022-01-26T16:14:59Z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