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7"/>
  </p:notesMasterIdLst>
  <p:sldIdLst>
    <p:sldId id="314" r:id="rId12"/>
    <p:sldId id="315" r:id="rId13"/>
    <p:sldId id="297" r:id="rId14"/>
    <p:sldId id="298" r:id="rId15"/>
    <p:sldId id="306" r:id="rId16"/>
    <p:sldId id="299" r:id="rId17"/>
    <p:sldId id="308" r:id="rId18"/>
    <p:sldId id="309" r:id="rId19"/>
    <p:sldId id="300" r:id="rId20"/>
    <p:sldId id="301" r:id="rId21"/>
    <p:sldId id="311" r:id="rId22"/>
    <p:sldId id="312" r:id="rId23"/>
    <p:sldId id="313" r:id="rId24"/>
    <p:sldId id="304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5868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917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13" Type="http://schemas.openxmlformats.org/officeDocument/2006/relationships/image" Target="../media/image22.png"/><Relationship Id="rId3" Type="http://schemas.openxmlformats.org/officeDocument/2006/relationships/image" Target="../media/image25.png"/><Relationship Id="rId12" Type="http://schemas.openxmlformats.org/officeDocument/2006/relationships/image" Target="../media/image2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4.png"/><Relationship Id="rId10" Type="http://schemas.openxmlformats.org/officeDocument/2006/relationships/image" Target="../media/image21.png"/><Relationship Id="rId4" Type="http://schemas.openxmlformats.org/officeDocument/2006/relationships/image" Target="../media/image26.png"/><Relationship Id="rId9" Type="http://schemas.openxmlformats.org/officeDocument/2006/relationships/image" Target="../media/image200.png"/><Relationship Id="rId14" Type="http://schemas.openxmlformats.org/officeDocument/2006/relationships/image" Target="../media/image2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8.png"/><Relationship Id="rId5" Type="http://schemas.openxmlformats.org/officeDocument/2006/relationships/image" Target="../media/image24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30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6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0.png"/><Relationship Id="rId5" Type="http://schemas.openxmlformats.org/officeDocument/2006/relationships/image" Target="../media/image2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6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386940"/>
            <a:ext cx="68876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25.2.2022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L.O: To use measures.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C</a:t>
            </a:r>
            <a:r>
              <a:rPr kumimoji="0" lang="en-GB" sz="4000" b="0" i="0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: Convert</a:t>
            </a:r>
            <a:r>
              <a:rPr kumimoji="0" lang="en-GB" sz="4000" b="0" i="0" u="sng" strike="noStrike" kern="1200" cap="none" spc="0" normalizeH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 p</a:t>
            </a:r>
            <a:r>
              <a:rPr kumimoji="0" lang="en-GB" sz="4000" b="0" i="0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ounds </a:t>
            </a:r>
            <a:r>
              <a:rPr kumimoji="0" lang="en-GB" sz="4000" b="0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fW precursive" panose="00000500000000000000" pitchFamily="2" charset="0"/>
                <a:ea typeface="+mn-ea"/>
                <a:cs typeface="+mn-cs"/>
              </a:rPr>
              <a:t>and pence.</a:t>
            </a:r>
          </a:p>
        </p:txBody>
      </p:sp>
    </p:spTree>
    <p:extLst>
      <p:ext uri="{BB962C8B-B14F-4D97-AF65-F5344CB8AC3E}">
        <p14:creationId xmlns:p14="http://schemas.microsoft.com/office/powerpoint/2010/main" val="355695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4B8258-D601-46E7-A4FE-A0E043E9E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160" y="1294446"/>
            <a:ext cx="6724939" cy="469901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4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7929063" y="1670539"/>
            <a:ext cx="485975" cy="28624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7729827" y="1956780"/>
            <a:ext cx="208938" cy="270543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31EBCD6E-DAC7-4F91-82B4-20180D0406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9714" y="1852748"/>
            <a:ext cx="1564463" cy="80474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722623-CFFC-4BC2-90B2-8D2F2BB175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16859" y="1979370"/>
            <a:ext cx="844134" cy="7484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CD8240-5E7D-47E4-8265-00E515D68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9447" y="1877699"/>
            <a:ext cx="1007334" cy="89478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A57F260-67E0-40F5-ADE0-9994FDC88B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8313" y="1852748"/>
            <a:ext cx="1063610" cy="97919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E6E5E52-5B58-48C4-A2FF-0F4C967E94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22811" y="1956860"/>
            <a:ext cx="2391715" cy="79348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FB0ECC9-534F-4395-9470-52039BD800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99447" y="3086225"/>
            <a:ext cx="2391715" cy="79348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91C893B-CA55-471C-9665-5F4EFE6F779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99446" y="3975996"/>
            <a:ext cx="2391715" cy="7934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29052F-8021-4A94-B23A-B20EEDC6376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20908" y="4865766"/>
            <a:ext cx="280815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92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How much does Ron have?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sets of coins total 50p?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a)                                      b)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c)                                             d)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 Complete the part-whole models.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635" y="805586"/>
            <a:ext cx="1133250" cy="7826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885" y="1950607"/>
            <a:ext cx="1051937" cy="9372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43" y="1955346"/>
            <a:ext cx="1013379" cy="101337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37" y="1976570"/>
            <a:ext cx="1013379" cy="10133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370" y="2015785"/>
            <a:ext cx="1013379" cy="10133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66" y="2032661"/>
            <a:ext cx="1013379" cy="10133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18" y="2015785"/>
            <a:ext cx="1013379" cy="10133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360" y="2015785"/>
            <a:ext cx="1013379" cy="101337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03" y="2007598"/>
            <a:ext cx="1013379" cy="10133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61" y="2839696"/>
            <a:ext cx="1051937" cy="9372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1" y="2813615"/>
            <a:ext cx="1013379" cy="101337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700" y="2837452"/>
            <a:ext cx="1051937" cy="937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39" y="2835208"/>
            <a:ext cx="1051937" cy="93724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95" y="2822375"/>
            <a:ext cx="1013379" cy="101337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689" y="2843599"/>
            <a:ext cx="1013379" cy="101337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10" y="2865660"/>
            <a:ext cx="963773" cy="9602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36" y="2864561"/>
            <a:ext cx="963773" cy="9602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36611" y="4353033"/>
            <a:ext cx="6615431" cy="168198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960" y="674037"/>
            <a:ext cx="1051937" cy="93724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22" y="661900"/>
            <a:ext cx="1013379" cy="101337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18" y="678776"/>
            <a:ext cx="1013379" cy="101337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70" y="661900"/>
            <a:ext cx="1013379" cy="101337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612" y="700000"/>
            <a:ext cx="1013379" cy="101337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403" y="682475"/>
            <a:ext cx="1051937" cy="93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TextBox 80"/>
          <p:cNvSpPr txBox="1"/>
          <p:nvPr/>
        </p:nvSpPr>
        <p:spPr>
          <a:xfrm>
            <a:off x="695550" y="334776"/>
            <a:ext cx="749747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How much does Ron have?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sets of coins total 50p?</a:t>
            </a: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a)                                      b)</a:t>
            </a: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c)                                             d)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 Complete the part-whole models.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611" y="4353033"/>
            <a:ext cx="6615431" cy="16819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5635" y="805586"/>
            <a:ext cx="1133250" cy="78260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485120" y="949333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100p or £1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253219" y="4500310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91553" y="5436066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50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334666" y="5359574"/>
            <a:ext cx="1867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5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960" y="674037"/>
            <a:ext cx="1051937" cy="93724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7622" y="661900"/>
            <a:ext cx="1013379" cy="101337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318" y="678776"/>
            <a:ext cx="1013379" cy="1013379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970" y="661900"/>
            <a:ext cx="1013379" cy="101337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612" y="700000"/>
            <a:ext cx="1013379" cy="1013379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885" y="1950607"/>
            <a:ext cx="1051937" cy="93724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243" y="1955346"/>
            <a:ext cx="1013379" cy="1013379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37" y="1976570"/>
            <a:ext cx="1013379" cy="1013379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370" y="2015785"/>
            <a:ext cx="1013379" cy="1013379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1066" y="2032661"/>
            <a:ext cx="1013379" cy="101337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18" y="2015785"/>
            <a:ext cx="1013379" cy="1013379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360" y="2015785"/>
            <a:ext cx="1013379" cy="1013379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5103" y="2007598"/>
            <a:ext cx="1013379" cy="1013379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061" y="2839696"/>
            <a:ext cx="1051937" cy="937240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751" y="2813615"/>
            <a:ext cx="1013379" cy="1013379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700" y="2837452"/>
            <a:ext cx="1051937" cy="93724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339" y="2835208"/>
            <a:ext cx="1051937" cy="937240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395" y="2822375"/>
            <a:ext cx="1013379" cy="1013379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689" y="2843599"/>
            <a:ext cx="1013379" cy="1013379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10" y="2865660"/>
            <a:ext cx="963773" cy="960230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936" y="2864561"/>
            <a:ext cx="963773" cy="96023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0403" y="682475"/>
            <a:ext cx="1051937" cy="937240"/>
          </a:xfrm>
          <a:prstGeom prst="rect">
            <a:avLst/>
          </a:prstGeom>
        </p:spPr>
      </p:pic>
      <p:sp>
        <p:nvSpPr>
          <p:cNvPr id="54" name="Cross 5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628928" y="2039904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592644" y="307972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495979" y="204753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159615" y="304826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637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40" grpId="0"/>
      <p:bldP spid="39" grpId="0"/>
      <p:bldP spid="52" grpId="0"/>
      <p:bldP spid="54" grpId="0" animBg="1"/>
      <p:bldP spid="57" grpId="0" animBg="1"/>
      <p:bldP spid="55" grpId="0" animBg="1"/>
      <p:bldP spid="5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5463" y="350813"/>
            <a:ext cx="677846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Circle £1 in each set.</a:t>
            </a:r>
          </a:p>
          <a:p>
            <a:endParaRPr lang="en-GB" sz="2800" dirty="0"/>
          </a:p>
          <a:p>
            <a:r>
              <a:rPr lang="en-GB" sz="2800" dirty="0" smtClean="0"/>
              <a:t>a)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b)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c)</a:t>
            </a:r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d)</a:t>
            </a:r>
            <a:endParaRPr lang="en-GB" sz="28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88" y="1001002"/>
            <a:ext cx="1016713" cy="10135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048" y="991239"/>
            <a:ext cx="1016713" cy="10135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30" y="3585489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470" y="2169777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272" y="2169776"/>
            <a:ext cx="1049931" cy="10499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882" y="3605390"/>
            <a:ext cx="1089881" cy="97104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12" y="969638"/>
            <a:ext cx="1016713" cy="101354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772" y="959875"/>
            <a:ext cx="1016713" cy="101354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841" y="2175965"/>
            <a:ext cx="1049931" cy="104993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643" y="2175964"/>
            <a:ext cx="1049931" cy="104993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519" y="2205980"/>
            <a:ext cx="1049931" cy="104993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321" y="2205979"/>
            <a:ext cx="1049931" cy="104993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197" y="2205978"/>
            <a:ext cx="1049931" cy="1049931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999" y="2205977"/>
            <a:ext cx="1049931" cy="104993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228" y="3583728"/>
            <a:ext cx="1089881" cy="971046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574" y="3583728"/>
            <a:ext cx="1089881" cy="971046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2920" y="3583728"/>
            <a:ext cx="1089881" cy="97104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266" y="3583728"/>
            <a:ext cx="1089881" cy="971046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612" y="3583728"/>
            <a:ext cx="1089881" cy="971046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958" y="3583728"/>
            <a:ext cx="1089881" cy="971046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611" y="4806190"/>
            <a:ext cx="1049931" cy="1049931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413" y="4806189"/>
            <a:ext cx="1049931" cy="1049931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82" y="4812378"/>
            <a:ext cx="1049931" cy="1049931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6532" y="4845289"/>
            <a:ext cx="1089881" cy="971046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878" y="4845289"/>
            <a:ext cx="1089881" cy="971046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224" y="4845289"/>
            <a:ext cx="1089881" cy="971046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570" y="4845289"/>
            <a:ext cx="1089881" cy="971046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916" y="4845289"/>
            <a:ext cx="1089881" cy="9710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1" name="Rectangle 70"/>
              <p:cNvSpPr/>
              <p:nvPr/>
            </p:nvSpPr>
            <p:spPr>
              <a:xfrm>
                <a:off x="5192450" y="319891"/>
                <a:ext cx="17187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800" dirty="0">
                    <a:solidFill>
                      <a:prstClr val="black"/>
                    </a:solidFill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100p</a:t>
                </a:r>
              </a:p>
            </p:txBody>
          </p:sp>
        </mc:Choice>
        <mc:Fallback xmlns="">
          <p:sp>
            <p:nvSpPr>
              <p:cNvPr id="71" name="Rectangle 7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2450" y="319891"/>
                <a:ext cx="1718740" cy="523220"/>
              </a:xfrm>
              <a:prstGeom prst="rect">
                <a:avLst/>
              </a:prstGeom>
              <a:blipFill>
                <a:blip r:embed="rId8"/>
                <a:stretch>
                  <a:fillRect l="-7447" t="-10465" r="-49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2" name="Rounded Rectangle 71"/>
          <p:cNvSpPr/>
          <p:nvPr/>
        </p:nvSpPr>
        <p:spPr>
          <a:xfrm>
            <a:off x="1101737" y="959875"/>
            <a:ext cx="1748592" cy="1073987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1157204" y="2291467"/>
            <a:ext cx="3840961" cy="801414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1166838" y="3620345"/>
            <a:ext cx="5006026" cy="934430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74"/>
          <p:cNvSpPr/>
          <p:nvPr/>
        </p:nvSpPr>
        <p:spPr>
          <a:xfrm>
            <a:off x="1159830" y="4869109"/>
            <a:ext cx="5751360" cy="934430"/>
          </a:xfrm>
          <a:prstGeom prst="roundRect">
            <a:avLst/>
          </a:prstGeom>
          <a:noFill/>
          <a:ln w="28575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8258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7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 animBg="1"/>
      <p:bldP spid="73" grpId="0" animBg="1"/>
      <p:bldP spid="74" grpId="0" animBg="1"/>
      <p:bldP spid="7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20">
            <a:off x="6860178" y="1026405"/>
            <a:ext cx="1406959" cy="984871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3777332" y="1055100"/>
            <a:ext cx="2974853" cy="854043"/>
            <a:chOff x="3165339" y="2193062"/>
            <a:chExt cx="5760394" cy="854043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261946" y="2193062"/>
              <a:ext cx="5567179" cy="846829"/>
            </a:xfrm>
            <a:prstGeom prst="wedgeRoundRectCallout">
              <a:avLst>
                <a:gd name="adj1" fmla="val 63222"/>
                <a:gd name="adj2" fmla="val 67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165339" y="2216108"/>
              <a:ext cx="5760394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think I have lost a coin from each set.</a:t>
              </a:r>
              <a:endParaRPr lang="en-GB" sz="2400" dirty="0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274093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48823" y="54167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62" y="1887346"/>
            <a:ext cx="1016713" cy="10135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522" y="1877583"/>
            <a:ext cx="1016713" cy="10135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978583" y="1026345"/>
                <a:ext cx="171874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800" dirty="0">
                    <a:solidFill>
                      <a:prstClr val="black"/>
                    </a:solidFill>
                  </a:rPr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100p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583" y="1026345"/>
                <a:ext cx="1718740" cy="523220"/>
              </a:xfrm>
              <a:prstGeom prst="rect">
                <a:avLst/>
              </a:prstGeom>
              <a:blipFill>
                <a:blip r:embed="rId8"/>
                <a:stretch>
                  <a:fillRect l="-7473" t="-10465" r="-533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946024" y="2866431"/>
                <a:ext cx="24929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defTabSz="914400"/>
                <a:r>
                  <a:rPr lang="en-GB" sz="2400" dirty="0" smtClean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</a:rPr>
                  <a:t>100p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6024" y="2866431"/>
                <a:ext cx="2492990" cy="461665"/>
              </a:xfrm>
              <a:prstGeom prst="rect">
                <a:avLst/>
              </a:prstGeom>
              <a:blipFill>
                <a:blip r:embed="rId9"/>
                <a:stretch>
                  <a:fillRect l="-3667" t="-10526" r="-24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88" y="3964312"/>
            <a:ext cx="1016713" cy="10135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897" y="3964312"/>
            <a:ext cx="1089881" cy="971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392" y="3959086"/>
            <a:ext cx="1049931" cy="10499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071445" y="2882656"/>
                <a:ext cx="425948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914400"/>
                <a:r>
                  <a:rPr lang="en-GB" sz="2400" dirty="0" smtClean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</a:rPr>
                  <a:t>100p</a:t>
                </a: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445" y="2882656"/>
                <a:ext cx="4259480" cy="461665"/>
              </a:xfrm>
              <a:prstGeom prst="rect">
                <a:avLst/>
              </a:prstGeom>
              <a:blipFill>
                <a:blip r:embed="rId12"/>
                <a:stretch>
                  <a:fillRect l="-228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Cross 2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043215" y="2186133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769" y="1965413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082" y="1991891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924" y="1986031"/>
            <a:ext cx="1049931" cy="104993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7511" y="350813"/>
            <a:ext cx="67784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Tiny is exploring different ways to make £1</a:t>
            </a:r>
            <a:endParaRPr lang="en-GB" sz="2800" dirty="0"/>
          </a:p>
        </p:txBody>
      </p:sp>
      <p:sp>
        <p:nvSpPr>
          <p:cNvPr id="17" name="Rounded Rectangle 16"/>
          <p:cNvSpPr/>
          <p:nvPr/>
        </p:nvSpPr>
        <p:spPr>
          <a:xfrm>
            <a:off x="1837953" y="2900892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6622154" y="2946494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031" y="3994328"/>
            <a:ext cx="1089881" cy="97104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6487" y="3893664"/>
            <a:ext cx="1119469" cy="11153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978582" y="4971357"/>
                <a:ext cx="5817807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defTabSz="914400"/>
                <a:r>
                  <a:rPr lang="en-GB" sz="2400" dirty="0" smtClean="0">
                    <a:solidFill>
                      <a:prstClr val="black"/>
                    </a:solidFill>
                  </a:rPr>
                  <a:t>50p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20p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10p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5</a:t>
                </a:r>
                <a:r>
                  <a:rPr lang="en-GB" sz="2400" dirty="0" smtClean="0">
                    <a:solidFill>
                      <a:prstClr val="black"/>
                    </a:solidFill>
                  </a:rPr>
                  <a:t>p </a:t>
                </a:r>
                <a14:m>
                  <m:oMath xmlns:m="http://schemas.openxmlformats.org/officeDocument/2006/math">
                    <m:r>
                      <a:rPr lang="en-GB" sz="24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</a:rPr>
                  <a:t> 5p</a:t>
                </a:r>
                <a:r>
                  <a:rPr lang="en-GB" sz="2400" dirty="0" smtClean="0">
                    <a:solidFill>
                      <a:prstClr val="black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4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</a:rPr>
                  <a:t>100p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8582" y="4971357"/>
                <a:ext cx="5817807" cy="461665"/>
              </a:xfrm>
              <a:prstGeom prst="rect">
                <a:avLst/>
              </a:prstGeom>
              <a:blipFill>
                <a:blip r:embed="rId14"/>
                <a:stretch>
                  <a:fillRect l="-167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le 39"/>
          <p:cNvSpPr/>
          <p:nvPr/>
        </p:nvSpPr>
        <p:spPr>
          <a:xfrm>
            <a:off x="5021077" y="4986415"/>
            <a:ext cx="515282" cy="42720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55" y="2007913"/>
            <a:ext cx="1089881" cy="97104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6102" y="3884376"/>
            <a:ext cx="1119469" cy="1115353"/>
          </a:xfrm>
          <a:prstGeom prst="rect">
            <a:avLst/>
          </a:prstGeom>
        </p:spPr>
      </p:pic>
      <p:sp>
        <p:nvSpPr>
          <p:cNvPr id="18" name="Right Brace 17"/>
          <p:cNvSpPr/>
          <p:nvPr/>
        </p:nvSpPr>
        <p:spPr>
          <a:xfrm rot="5400000">
            <a:off x="5049481" y="2410925"/>
            <a:ext cx="351476" cy="211594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/>
          <p:cNvSpPr txBox="1"/>
          <p:nvPr/>
        </p:nvSpPr>
        <p:spPr>
          <a:xfrm>
            <a:off x="4933622" y="3610527"/>
            <a:ext cx="951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80p</a:t>
            </a:r>
            <a:endParaRPr lang="en-GB" sz="2400" dirty="0"/>
          </a:p>
        </p:txBody>
      </p:sp>
      <p:sp>
        <p:nvSpPr>
          <p:cNvPr id="44" name="Right Brace 43"/>
          <p:cNvSpPr/>
          <p:nvPr/>
        </p:nvSpPr>
        <p:spPr>
          <a:xfrm rot="5400000">
            <a:off x="2651077" y="3779074"/>
            <a:ext cx="351476" cy="3558573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2534939" y="5741586"/>
            <a:ext cx="1360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95p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901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9" grpId="0"/>
      <p:bldP spid="20" grpId="0"/>
      <p:bldP spid="25" grpId="0"/>
      <p:bldP spid="17" grpId="0" animBg="1"/>
      <p:bldP spid="17" grpId="1" animBg="1"/>
      <p:bldP spid="36" grpId="0" animBg="1"/>
      <p:bldP spid="36" grpId="1" animBg="1"/>
      <p:bldP spid="39" grpId="0"/>
      <p:bldP spid="40" grpId="0" animBg="1"/>
      <p:bldP spid="40" grpId="1" animBg="1"/>
      <p:bldP spid="18" grpId="0" animBg="1"/>
      <p:bldP spid="43" grpId="0"/>
      <p:bldP spid="44" grpId="0" animBg="1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9880" y="194973"/>
            <a:ext cx="1375243" cy="169592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585985" y="346038"/>
            <a:ext cx="5094975" cy="846829"/>
            <a:chOff x="3523360" y="2193062"/>
            <a:chExt cx="5121179" cy="846829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3523360" y="2193062"/>
              <a:ext cx="5121179" cy="846829"/>
            </a:xfrm>
            <a:prstGeom prst="wedgeRoundRectCallout">
              <a:avLst>
                <a:gd name="adj1" fmla="val -60482"/>
                <a:gd name="adj2" fmla="val 2381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631474" y="2200977"/>
              <a:ext cx="50130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wonder if I can make £1 using exactly </a:t>
              </a:r>
            </a:p>
            <a:p>
              <a:pPr algn="ctr"/>
              <a:r>
                <a:rPr lang="en-GB" sz="2400" dirty="0" smtClean="0"/>
                <a:t>1 coin, 2 coins, 3 coins and 4 coins  </a:t>
              </a:r>
              <a:endParaRPr lang="en-GB" sz="2400" dirty="0"/>
            </a:p>
          </p:txBody>
        </p:sp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5274093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748823" y="54167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984" y="2536698"/>
            <a:ext cx="1016713" cy="101354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129" y="1720168"/>
            <a:ext cx="905856" cy="79816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747" y="2549980"/>
            <a:ext cx="1016713" cy="10135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315" y="4246522"/>
            <a:ext cx="1016713" cy="10135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515" y="4279001"/>
            <a:ext cx="1089881" cy="9710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424" y="4239559"/>
            <a:ext cx="1049931" cy="104993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73" y="4239559"/>
            <a:ext cx="1049931" cy="1049931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786518" y="1853791"/>
            <a:ext cx="930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1 coin</a:t>
            </a:r>
          </a:p>
        </p:txBody>
      </p:sp>
      <p:sp>
        <p:nvSpPr>
          <p:cNvPr id="27" name="Rectangle 26"/>
          <p:cNvSpPr/>
          <p:nvPr/>
        </p:nvSpPr>
        <p:spPr>
          <a:xfrm>
            <a:off x="786518" y="2787295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 smtClean="0">
                <a:solidFill>
                  <a:prstClr val="black"/>
                </a:solidFill>
              </a:rPr>
              <a:t>2 coins</a:t>
            </a:r>
            <a:endParaRPr lang="en-GB" sz="2400" dirty="0">
              <a:solidFill>
                <a:prstClr val="black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86518" y="3645563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>
                <a:solidFill>
                  <a:prstClr val="black"/>
                </a:solidFill>
              </a:rPr>
              <a:t>3</a:t>
            </a:r>
            <a:r>
              <a:rPr lang="en-GB" sz="2400" dirty="0" smtClean="0">
                <a:solidFill>
                  <a:prstClr val="black"/>
                </a:solidFill>
              </a:rPr>
              <a:t> coins</a:t>
            </a:r>
            <a:endParaRPr lang="en-GB" sz="2400" dirty="0">
              <a:solidFill>
                <a:prstClr val="black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86518" y="4503831"/>
            <a:ext cx="10509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/>
            <a:r>
              <a:rPr lang="en-GB" sz="2400" dirty="0" smtClean="0">
                <a:solidFill>
                  <a:prstClr val="black"/>
                </a:solidFill>
              </a:rPr>
              <a:t>4 coins</a:t>
            </a:r>
            <a:endParaRPr lang="en-GB" sz="2400" dirty="0">
              <a:solidFill>
                <a:prstClr val="black"/>
              </a:solidFill>
            </a:endParaRPr>
          </a:p>
        </p:txBody>
      </p:sp>
      <p:sp>
        <p:nvSpPr>
          <p:cNvPr id="30" name="Cross 2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947546" y="3611230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100" y="3390510"/>
            <a:ext cx="1016713" cy="101354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078" y="3424410"/>
            <a:ext cx="1049931" cy="104993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55" y="3411128"/>
            <a:ext cx="1049931" cy="1049931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67512" y="5597849"/>
            <a:ext cx="566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What about 5 coins, 6 coins and so on?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30" grpId="1" animBg="1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1 and 2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0100" y="4373038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82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728" y="1085802"/>
            <a:ext cx="984862" cy="87747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94" y="2625978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£1 and 82p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823" y="1910057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636314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27" y="1697583"/>
            <a:ext cx="1003142" cy="100001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182p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20">
            <a:off x="6910069" y="4396961"/>
            <a:ext cx="1406959" cy="984871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3493786" y="4425656"/>
            <a:ext cx="3251860" cy="1223375"/>
            <a:chOff x="3261946" y="2193062"/>
            <a:chExt cx="5567179" cy="1223375"/>
          </a:xfrm>
        </p:grpSpPr>
        <p:sp>
          <p:nvSpPr>
            <p:cNvPr id="32" name="Rounded Rectangular Callout 31"/>
            <p:cNvSpPr/>
            <p:nvPr/>
          </p:nvSpPr>
          <p:spPr>
            <a:xfrm>
              <a:off x="3261946" y="2193062"/>
              <a:ext cx="5567179" cy="846829"/>
            </a:xfrm>
            <a:prstGeom prst="wedgeRoundRectCallout">
              <a:avLst>
                <a:gd name="adj1" fmla="val 63222"/>
                <a:gd name="adj2" fmla="val 67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480072" y="2216108"/>
              <a:ext cx="523897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two 50 pence coins. They make £1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75424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4358 0.254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88" y="1270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34809 0.24861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13" y="12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2414 0.351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98" y="17569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2708 0.1446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7222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02778 0.12199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6088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42605 0.29977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14977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0.00017 0.2145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25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72382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22185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 smtClean="0">
                <a:solidFill>
                  <a:prstClr val="black"/>
                </a:solidFill>
                <a:latin typeface="Calibri" panose="020F0502020204030204"/>
              </a:rPr>
              <a:t>12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394" y="2625978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£2 and 12p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823" y="1910057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636314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4427" y="1697583"/>
            <a:ext cx="1003142" cy="1000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706" y="961543"/>
            <a:ext cx="1079610" cy="10796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3380" y="1020883"/>
            <a:ext cx="1043516" cy="104351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264691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212p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703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8872 0.2069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1034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27674 0.2481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7 L -0.26823 0.2400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20" y="11991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-0.14011 0.3423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1710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15348 0.33657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1682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1649 0.1314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46962 0.2821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72" y="14097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23229 0.1136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0967" y="429940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14453" y="424105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7p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How much does Rosie have?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7225" y="2472762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177" y="1405869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£3 and 7p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153" y="1879380"/>
            <a:ext cx="1003142" cy="10000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830" y="1605637"/>
            <a:ext cx="1003142" cy="100001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757" y="1666906"/>
            <a:ext cx="1003142" cy="1000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1036" y="930866"/>
            <a:ext cx="1079610" cy="10796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10" y="990206"/>
            <a:ext cx="1043516" cy="104351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2085922" y="4291506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099642" y="503623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Rosie has 3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n-ea"/>
                <a:cs typeface="Calibri" panose="020F0502020204030204" pitchFamily="34" charset="0"/>
              </a:rPr>
              <a:t>0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7p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           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Calibri" panose="020F0502020204030204" pitchFamily="34" charset="0"/>
              </a:rPr>
              <a:t>	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00" y="1020883"/>
            <a:ext cx="1044922" cy="9207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44" y="1603536"/>
            <a:ext cx="1078843" cy="1074876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859123" y="4312523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£1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2826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-0.38854 0.3379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2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27031 0.2101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10509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26962 0.251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90" y="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22222E-6 L -0.26528 0.2412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1206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4011 0.3423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14" y="1710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-0.15348 0.3365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1682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96296E-6 L 0.0165 0.1314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6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7037E-7 L 0.45174 0.2754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87" y="1377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00712 0.23912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  <p:bldP spid="29" grpId="0"/>
      <p:bldP spid="30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200349" y="1976243"/>
            <a:ext cx="2115404" cy="1064525"/>
            <a:chOff x="1023582" y="1501254"/>
            <a:chExt cx="2115404" cy="1064525"/>
          </a:xfrm>
        </p:grpSpPr>
        <p:sp>
          <p:nvSpPr>
            <p:cNvPr id="2" name="Rounded Rectangle 1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023582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£5 and 50p</a:t>
              </a:r>
              <a:endParaRPr lang="en-GB" sz="2800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568076" y="600644"/>
            <a:ext cx="1060845" cy="1064525"/>
            <a:chOff x="1023582" y="1501254"/>
            <a:chExt cx="1088319" cy="1064525"/>
          </a:xfrm>
        </p:grpSpPr>
        <p:sp>
          <p:nvSpPr>
            <p:cNvPr id="15" name="Rounded Rectangle 14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105p</a:t>
              </a:r>
              <a:endParaRPr lang="en-GB" sz="2800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568075" y="1978079"/>
            <a:ext cx="1060845" cy="1064525"/>
            <a:chOff x="1023582" y="1501254"/>
            <a:chExt cx="1088319" cy="1064525"/>
          </a:xfrm>
        </p:grpSpPr>
        <p:sp>
          <p:nvSpPr>
            <p:cNvPr id="18" name="Rounded Rectangle 17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501p</a:t>
              </a:r>
              <a:endParaRPr lang="en-GB" sz="28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568074" y="3355514"/>
            <a:ext cx="1060845" cy="1064525"/>
            <a:chOff x="1023582" y="1501254"/>
            <a:chExt cx="1088319" cy="1064525"/>
          </a:xfrm>
        </p:grpSpPr>
        <p:sp>
          <p:nvSpPr>
            <p:cNvPr id="21" name="Rounded Rectangle 20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150p</a:t>
              </a:r>
              <a:endParaRPr lang="en-GB" sz="2800" dirty="0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568076" y="4732950"/>
            <a:ext cx="1060845" cy="1064525"/>
            <a:chOff x="1023582" y="1501254"/>
            <a:chExt cx="1088319" cy="1064525"/>
          </a:xfrm>
        </p:grpSpPr>
        <p:sp>
          <p:nvSpPr>
            <p:cNvPr id="24" name="Rounded Rectangle 23"/>
            <p:cNvSpPr/>
            <p:nvPr/>
          </p:nvSpPr>
          <p:spPr>
            <a:xfrm>
              <a:off x="1023582" y="1501254"/>
              <a:ext cx="1088319" cy="106452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25940" y="1771878"/>
              <a:ext cx="98596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/>
                <a:t>5</a:t>
              </a:r>
              <a:r>
                <a:rPr lang="en-GB" sz="2800" dirty="0" smtClean="0"/>
                <a:t>50p</a:t>
              </a:r>
              <a:endParaRPr lang="en-GB" sz="2800" dirty="0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200349" y="600643"/>
            <a:ext cx="2115404" cy="1064525"/>
            <a:chOff x="1023582" y="1501254"/>
            <a:chExt cx="2115404" cy="1064525"/>
          </a:xfrm>
        </p:grpSpPr>
        <p:sp>
          <p:nvSpPr>
            <p:cNvPr id="28" name="Rounded Rectangle 27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023582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£1 and 50p</a:t>
              </a:r>
              <a:endParaRPr lang="en-GB" sz="2800" dirty="0"/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1181015" y="3351843"/>
            <a:ext cx="2154073" cy="1064525"/>
            <a:chOff x="1023582" y="1501254"/>
            <a:chExt cx="2154073" cy="1064525"/>
          </a:xfrm>
        </p:grpSpPr>
        <p:sp>
          <p:nvSpPr>
            <p:cNvPr id="31" name="Rounded Rectangle 30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62251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£1 and 5p</a:t>
              </a:r>
              <a:endParaRPr lang="en-GB" sz="2800" dirty="0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157439" y="4727443"/>
            <a:ext cx="2201225" cy="1064525"/>
            <a:chOff x="1023582" y="1501254"/>
            <a:chExt cx="2201225" cy="1064525"/>
          </a:xfrm>
        </p:grpSpPr>
        <p:sp>
          <p:nvSpPr>
            <p:cNvPr id="34" name="Rounded Rectangle 33"/>
            <p:cNvSpPr/>
            <p:nvPr/>
          </p:nvSpPr>
          <p:spPr>
            <a:xfrm>
              <a:off x="1023582" y="1501254"/>
              <a:ext cx="1760561" cy="1064525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1109403" y="1771906"/>
              <a:ext cx="21154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dirty="0" smtClean="0"/>
                <a:t>£5 and 1p</a:t>
              </a:r>
              <a:endParaRPr lang="en-GB" sz="28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0.30764 -0.4037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-20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30764 -0.4013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-20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30764 0.400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82" y="2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31059 0.402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38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7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0.6|0.8|1|1.5|1.1|1.6|13|0.7|4.7|5.8|3.4|3.9|3.2|4.6|7.2|6.5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7.2|1|3.7|22.1|1.2|0.6|0.7|0.9|1.4|17.3|2.1|0.7|0.6|0.6|1.2|2.2|15|1|0.9|1.6|0.8|0.6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4.5|2.5|3.9|6|7.8|3.9|10.3|3.5|10.3|7.7|5|12.2|7.3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9.6|3.1|8.9|8.1|9.2|14.1|1.1|6.5|13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2.3|13.7|1.7|3|3.6|2.1|1.5|0.6|0.7|2.9|1|4.3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4|6.1|1.6|6.1|3.2|5.4|3.7|3.9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.7|3.2|1.9|1.2|2.2|2.9|2.3|2.3|2.4|2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4.9|8.9|1.3|7.3|1|6.1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9463</TotalTime>
  <Words>272</Words>
  <Application>Microsoft Office PowerPoint</Application>
  <PresentationFormat>On-screen Show (4:3)</PresentationFormat>
  <Paragraphs>96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15</vt:i4>
      </vt:variant>
    </vt:vector>
  </HeadingPairs>
  <TitlesOfParts>
    <vt:vector size="30" baseType="lpstr">
      <vt:lpstr>Arial</vt:lpstr>
      <vt:lpstr>Bariol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242</cp:revision>
  <dcterms:created xsi:type="dcterms:W3CDTF">2019-07-05T11:02:13Z</dcterms:created>
  <dcterms:modified xsi:type="dcterms:W3CDTF">2022-02-10T17:48:08Z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