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s/slide28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7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0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8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85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10/21/2020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touregypt.net/museum/tutl57.htm" TargetMode="External"/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hyperlink" Target="http://touregypt.net/museum/tutl1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ouregypt.net/museum/tutl51.htm" TargetMode="External"/><Relationship Id="rId11" Type="http://schemas.openxmlformats.org/officeDocument/2006/relationships/image" Target="../media/image32.jpeg"/><Relationship Id="rId5" Type="http://schemas.openxmlformats.org/officeDocument/2006/relationships/image" Target="../media/image29.jpeg"/><Relationship Id="rId10" Type="http://schemas.openxmlformats.org/officeDocument/2006/relationships/hyperlink" Target="http://touregypt.net/museum/tutl20.htm" TargetMode="External"/><Relationship Id="rId4" Type="http://schemas.openxmlformats.org/officeDocument/2006/relationships/hyperlink" Target="http://touregypt.net/museum/cowbedpage.htm" TargetMode="External"/><Relationship Id="rId9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touregypt.net/museum/tutl60.htm" TargetMode="External"/><Relationship Id="rId3" Type="http://schemas.openxmlformats.org/officeDocument/2006/relationships/image" Target="../media/image33.jpeg"/><Relationship Id="rId7" Type="http://schemas.openxmlformats.org/officeDocument/2006/relationships/image" Target="../media/image35.jpeg"/><Relationship Id="rId2" Type="http://schemas.openxmlformats.org/officeDocument/2006/relationships/hyperlink" Target="http://touregypt.net/museum/tutl68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ouregypt.net/museum/tutl37.htm" TargetMode="External"/><Relationship Id="rId5" Type="http://schemas.openxmlformats.org/officeDocument/2006/relationships/image" Target="../media/image34.jpeg"/><Relationship Id="rId4" Type="http://schemas.openxmlformats.org/officeDocument/2006/relationships/hyperlink" Target="http://touregypt.net/museum/tutl59.htm" TargetMode="External"/><Relationship Id="rId9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touregypt.net/museum/anubispage.htm" TargetMode="External"/><Relationship Id="rId13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39.jpeg"/><Relationship Id="rId12" Type="http://schemas.openxmlformats.org/officeDocument/2006/relationships/hyperlink" Target="http://touregypt.net/museum/tutl22.htm" TargetMode="External"/><Relationship Id="rId2" Type="http://schemas.openxmlformats.org/officeDocument/2006/relationships/hyperlink" Target="http://touregypt.net/museum/tutl12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ouregypt.net/museum/tutl54.htm" TargetMode="External"/><Relationship Id="rId11" Type="http://schemas.openxmlformats.org/officeDocument/2006/relationships/image" Target="../media/image41.jpeg"/><Relationship Id="rId5" Type="http://schemas.openxmlformats.org/officeDocument/2006/relationships/image" Target="../media/image38.jpeg"/><Relationship Id="rId10" Type="http://schemas.openxmlformats.org/officeDocument/2006/relationships/hyperlink" Target="http://touregypt.net/museum/tutheadpage.htm" TargetMode="External"/><Relationship Id="rId4" Type="http://schemas.openxmlformats.org/officeDocument/2006/relationships/hyperlink" Target="http://touregypt.net/museum/tutl26.htm" TargetMode="External"/><Relationship Id="rId9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touregypt.net/museum/tutl69.htm" TargetMode="External"/><Relationship Id="rId3" Type="http://schemas.openxmlformats.org/officeDocument/2006/relationships/image" Target="../media/image43.jpeg"/><Relationship Id="rId7" Type="http://schemas.openxmlformats.org/officeDocument/2006/relationships/image" Target="../media/image45.jpeg"/><Relationship Id="rId2" Type="http://schemas.openxmlformats.org/officeDocument/2006/relationships/hyperlink" Target="http://touregypt.net/museum/tutl63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touregypt.net/museum/tutl72.htm" TargetMode="External"/><Relationship Id="rId11" Type="http://schemas.openxmlformats.org/officeDocument/2006/relationships/hyperlink" Target="https://www.youtube.com/watch?v=7ZWB5-aXMXQ" TargetMode="External"/><Relationship Id="rId5" Type="http://schemas.openxmlformats.org/officeDocument/2006/relationships/image" Target="../media/image44.jpeg"/><Relationship Id="rId10" Type="http://schemas.openxmlformats.org/officeDocument/2006/relationships/hyperlink" Target="https://www.bbc.co.uk/bitesize/topics/zg87xnb/articles/zvmkhbk/" TargetMode="External"/><Relationship Id="rId4" Type="http://schemas.openxmlformats.org/officeDocument/2006/relationships/hyperlink" Target="http://touregypt.net/museum/tutl70.htm" TargetMode="External"/><Relationship Id="rId9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503" y="2733709"/>
            <a:ext cx="8719953" cy="1373070"/>
          </a:xfrm>
        </p:spPr>
        <p:txBody>
          <a:bodyPr/>
          <a:lstStyle/>
          <a:p>
            <a:r>
              <a:rPr lang="en-GB" dirty="0" smtClean="0"/>
              <a:t>Monday 2</a:t>
            </a:r>
            <a:r>
              <a:rPr lang="en-GB" baseline="30000" dirty="0" smtClean="0"/>
              <a:t>nd</a:t>
            </a:r>
            <a:r>
              <a:rPr lang="en-GB" dirty="0" smtClean="0"/>
              <a:t> November 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0632112" cy="1980635"/>
          </a:xfrm>
        </p:spPr>
        <p:txBody>
          <a:bodyPr>
            <a:normAutofit fontScale="92500"/>
          </a:bodyPr>
          <a:lstStyle/>
          <a:p>
            <a:pPr algn="l" fontAlgn="base"/>
            <a:r>
              <a:rPr lang="en-GB" sz="6400" dirty="0"/>
              <a:t>LO: To recap historical events </a:t>
            </a:r>
          </a:p>
          <a:p>
            <a:pPr algn="l" fontAlgn="base"/>
            <a:r>
              <a:rPr lang="en-GB" sz="6400" dirty="0"/>
              <a:t>C: Recount</a:t>
            </a: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Pair Share!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805644" y="2289392"/>
            <a:ext cx="8107681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4400" dirty="0">
                <a:latin typeface="Arial" panose="020B0604020202020204" pitchFamily="34" charset="0"/>
              </a:rPr>
              <a:t>Who was Howard Carter</a:t>
            </a:r>
            <a:r>
              <a:rPr lang="en-GB" sz="4400" dirty="0" smtClean="0">
                <a:latin typeface="Arial" panose="020B0604020202020204" pitchFamily="34" charset="0"/>
              </a:rPr>
              <a:t>?</a:t>
            </a: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 </a:t>
            </a:r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What </a:t>
            </a:r>
            <a:r>
              <a:rPr lang="en-GB" sz="4400" dirty="0">
                <a:latin typeface="Arial" panose="020B0604020202020204" pitchFamily="34" charset="0"/>
              </a:rPr>
              <a:t>did he discover</a:t>
            </a:r>
            <a:r>
              <a:rPr lang="en-GB" sz="4400" dirty="0" smtClean="0">
                <a:latin typeface="Arial" panose="020B0604020202020204" pitchFamily="34" charset="0"/>
              </a:rPr>
              <a:t>? </a:t>
            </a:r>
          </a:p>
          <a:p>
            <a:pPr fontAlgn="base"/>
            <a:endParaRPr lang="en-GB" sz="4400" dirty="0">
              <a:latin typeface="Arial" panose="020B0604020202020204" pitchFamily="34" charset="0"/>
            </a:endParaRPr>
          </a:p>
          <a:p>
            <a:pPr fontAlgn="base"/>
            <a:r>
              <a:rPr lang="en-GB" sz="4400" dirty="0" smtClean="0">
                <a:latin typeface="Arial" panose="020B0604020202020204" pitchFamily="34" charset="0"/>
              </a:rPr>
              <a:t>Why </a:t>
            </a:r>
            <a:r>
              <a:rPr lang="en-GB" sz="4400" dirty="0">
                <a:latin typeface="Arial" panose="020B0604020202020204" pitchFamily="34" charset="0"/>
              </a:rPr>
              <a:t>was this discovery so famous and important?  </a:t>
            </a:r>
            <a:endParaRPr lang="en-GB" sz="4400" dirty="0">
              <a:latin typeface="Segoe UI" panose="020B0502040204020203" pitchFamily="34" charset="0"/>
            </a:endParaRPr>
          </a:p>
          <a:p>
            <a:pPr fontAlgn="base"/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36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Pair Share!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45727" y="2289392"/>
            <a:ext cx="690589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5400" dirty="0" smtClean="0">
                <a:latin typeface="Arial" panose="020B0604020202020204" pitchFamily="34" charset="0"/>
              </a:rPr>
              <a:t>Try to retell the story to your partner </a:t>
            </a:r>
            <a:r>
              <a:rPr lang="en-GB" sz="5400" b="1" u="sng" dirty="0" smtClean="0">
                <a:latin typeface="Arial" panose="020B0604020202020204" pitchFamily="34" charset="0"/>
              </a:rPr>
              <a:t>in as much detail </a:t>
            </a:r>
            <a:r>
              <a:rPr lang="en-GB" sz="5400" dirty="0" smtClean="0">
                <a:latin typeface="Arial" panose="020B0604020202020204" pitchFamily="34" charset="0"/>
              </a:rPr>
              <a:t>as you can remember. </a:t>
            </a:r>
            <a:r>
              <a:rPr lang="en-GB" sz="5400" dirty="0"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481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Good remembering! Let’s remind ourselves of any extra details.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45727" y="2289392"/>
            <a:ext cx="690589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5400" dirty="0" smtClean="0">
                <a:latin typeface="Arial" panose="020B0604020202020204" pitchFamily="34" charset="0"/>
              </a:rPr>
              <a:t>We are going to reinvestigate history. </a:t>
            </a:r>
            <a:r>
              <a:rPr lang="en-GB" sz="5400" dirty="0"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537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http://www.ask-aladdin.com/images/pyr.jpg">
            <a:extLst>
              <a:ext uri="{FF2B5EF4-FFF2-40B4-BE49-F238E27FC236}">
                <a16:creationId xmlns:a16="http://schemas.microsoft.com/office/drawing/2014/main" id="{B522CD28-F4D7-4052-BC2E-4A65A3AAA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http://www.freefever.com/animatedgifs/animated/airplane6.gif">
            <a:extLst>
              <a:ext uri="{FF2B5EF4-FFF2-40B4-BE49-F238E27FC236}">
                <a16:creationId xmlns:a16="http://schemas.microsoft.com/office/drawing/2014/main" id="{D537B8C5-98B3-46A1-8455-FB2DC33A44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285751"/>
            <a:ext cx="12192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873BA1-A624-4440-99A7-CA987D055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8564" y="1785939"/>
            <a:ext cx="5868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Journey back in time to 1922.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51E303-16AE-476A-8DE5-048BB410D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1376" y="5429250"/>
            <a:ext cx="62150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To a time when aeroplanes were very small and did not fly far.  </a:t>
            </a:r>
          </a:p>
        </p:txBody>
      </p:sp>
    </p:spTree>
    <p:extLst>
      <p:ext uri="{BB962C8B-B14F-4D97-AF65-F5344CB8AC3E}">
        <p14:creationId xmlns:p14="http://schemas.microsoft.com/office/powerpoint/2010/main" val="11150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ttp://www.simplonpc.co.uk/2RoyalMailLines/Ebro_1914_P-Olga-01.jpg">
            <a:extLst>
              <a:ext uri="{FF2B5EF4-FFF2-40B4-BE49-F238E27FC236}">
                <a16:creationId xmlns:a16="http://schemas.microsoft.com/office/drawing/2014/main" id="{299F93C0-80E1-40AF-898D-82D1B75F1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0"/>
            <a:ext cx="91424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Box 1">
            <a:extLst>
              <a:ext uri="{FF2B5EF4-FFF2-40B4-BE49-F238E27FC236}">
                <a16:creationId xmlns:a16="http://schemas.microsoft.com/office/drawing/2014/main" id="{4ACEBCA8-767F-4760-BEFA-AAE61AB3E3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572125"/>
            <a:ext cx="90725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To a time when people travelling to Egypt from Britain went by ship.  It took 2 weeks.</a:t>
            </a:r>
          </a:p>
        </p:txBody>
      </p:sp>
    </p:spTree>
    <p:extLst>
      <p:ext uri="{BB962C8B-B14F-4D97-AF65-F5344CB8AC3E}">
        <p14:creationId xmlns:p14="http://schemas.microsoft.com/office/powerpoint/2010/main" val="19352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carving wallpaper">
            <a:extLst>
              <a:ext uri="{FF2B5EF4-FFF2-40B4-BE49-F238E27FC236}">
                <a16:creationId xmlns:a16="http://schemas.microsoft.com/office/drawing/2014/main" id="{31B608BE-F30D-41F5-95ED-467AFC8B6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picture of howard carter">
            <a:extLst>
              <a:ext uri="{FF2B5EF4-FFF2-40B4-BE49-F238E27FC236}">
                <a16:creationId xmlns:a16="http://schemas.microsoft.com/office/drawing/2014/main" id="{6E7FA0B8-9D02-42CA-B4C6-1A3471F9A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6" y="285751"/>
            <a:ext cx="4537075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picture of lord carnarvon">
            <a:extLst>
              <a:ext uri="{FF2B5EF4-FFF2-40B4-BE49-F238E27FC236}">
                <a16:creationId xmlns:a16="http://schemas.microsoft.com/office/drawing/2014/main" id="{0CC23D08-6547-4CFB-9D94-33E687404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938" y="3128964"/>
            <a:ext cx="3816350" cy="372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 Box 9">
            <a:extLst>
              <a:ext uri="{FF2B5EF4-FFF2-40B4-BE49-F238E27FC236}">
                <a16:creationId xmlns:a16="http://schemas.microsoft.com/office/drawing/2014/main" id="{2D39E8DE-A7AE-41A9-A9FA-D08134F87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3357563"/>
            <a:ext cx="20716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rgbClr val="FFFF00"/>
                </a:solidFill>
                <a:latin typeface="Arial Black" panose="020B0A04020102020204" pitchFamily="34" charset="0"/>
              </a:rPr>
              <a:t>Lord Carnarvon</a:t>
            </a:r>
            <a:endParaRPr lang="en-US" altLang="en-US" sz="240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98884C42-F2E0-49B0-8D06-4524D82F45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8439" y="3429000"/>
            <a:ext cx="2808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>
                <a:solidFill>
                  <a:srgbClr val="FFFF00"/>
                </a:solidFill>
                <a:latin typeface="Arial Black" panose="020B0A04020102020204" pitchFamily="34" charset="0"/>
              </a:rPr>
              <a:t>Howard Carter</a:t>
            </a:r>
            <a:endParaRPr lang="en-US" altLang="en-US" sz="240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5127" name="TextBox 6">
            <a:extLst>
              <a:ext uri="{FF2B5EF4-FFF2-40B4-BE49-F238E27FC236}">
                <a16:creationId xmlns:a16="http://schemas.microsoft.com/office/drawing/2014/main" id="{FC62E9B9-C6D9-4A7E-82B8-AEB179E33F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9063" y="-1428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87B27B-FC4F-4A1A-AD77-E456A82046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1814" y="214313"/>
            <a:ext cx="3571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alibri" panose="020F0502020204030204" pitchFamily="34" charset="0"/>
              </a:rPr>
              <a:t>Howard Carter was a British archaeologist working in Egypt.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B97D16-E354-4473-B712-99A0F6CAD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6" y="5657850"/>
            <a:ext cx="5000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alibri" panose="020F0502020204030204" pitchFamily="34" charset="0"/>
              </a:rPr>
              <a:t>Lord Carnarvan was a rich Englishman with an interest in Egypt.  He paid the bills for Howard Carter’s work.</a:t>
            </a:r>
          </a:p>
        </p:txBody>
      </p:sp>
    </p:spTree>
    <p:extLst>
      <p:ext uri="{BB962C8B-B14F-4D97-AF65-F5344CB8AC3E}">
        <p14:creationId xmlns:p14="http://schemas.microsoft.com/office/powerpoint/2010/main" val="1754033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06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metmuseum.org/special/discovering_tutankhamun/images/burton_03.L.jpg">
            <a:extLst>
              <a:ext uri="{FF2B5EF4-FFF2-40B4-BE49-F238E27FC236}">
                <a16:creationId xmlns:a16="http://schemas.microsoft.com/office/drawing/2014/main" id="{866568B4-05C0-4999-9D45-70836B58A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9A4100-329F-426D-B0EE-FFA16AF790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5" y="214313"/>
            <a:ext cx="83581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>
                <a:solidFill>
                  <a:srgbClr val="FFFF00"/>
                </a:solidFill>
                <a:latin typeface="Comic Sans MS" panose="030F0702030302020204" pitchFamily="66" charset="0"/>
              </a:rPr>
              <a:t>The people of Egypt buried some of their greatest pharaohs in this Valley of the Kings.  By 1922 archaeologists thought they’d found them all.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020D3C-3B22-4DE5-A796-FC1A8BDE0C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0195" y="1806792"/>
            <a:ext cx="83581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800" dirty="0">
                <a:solidFill>
                  <a:srgbClr val="FFFF00"/>
                </a:solidFill>
                <a:latin typeface="Comic Sans MS" panose="030F0702030302020204" pitchFamily="66" charset="0"/>
              </a:rPr>
              <a:t>Howard Carter worked out that there was still one tomb left – that of Tutankhamun!</a:t>
            </a:r>
          </a:p>
        </p:txBody>
      </p:sp>
    </p:spTree>
    <p:extLst>
      <p:ext uri="{BB962C8B-B14F-4D97-AF65-F5344CB8AC3E}">
        <p14:creationId xmlns:p14="http://schemas.microsoft.com/office/powerpoint/2010/main" val="4068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egyptianholiday.net/valleysunset.jpg">
            <a:extLst>
              <a:ext uri="{FF2B5EF4-FFF2-40B4-BE49-F238E27FC236}">
                <a16:creationId xmlns:a16="http://schemas.microsoft.com/office/drawing/2014/main" id="{93D651FC-9FF9-4903-91F1-7902628FD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39FC29-21AF-4A9E-A311-6C8CFFD99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314" y="214314"/>
            <a:ext cx="8643937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Early morning on the 3</a:t>
            </a:r>
            <a:r>
              <a:rPr lang="en-GB" altLang="en-US" sz="2400" b="1" baseline="30000">
                <a:solidFill>
                  <a:srgbClr val="FFFF00"/>
                </a:solidFill>
                <a:latin typeface="Comic Sans MS" panose="030F0702030302020204" pitchFamily="66" charset="0"/>
              </a:rPr>
              <a:t>rd</a:t>
            </a:r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 November 1922, in a hot and dusty valley in Egypt.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Egyptian workers were searching, digging away sand and stones.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 They didn’t hold out</a:t>
            </a:r>
            <a:r>
              <a:rPr lang="en-GB" altLang="en-US" sz="2400">
                <a:solidFill>
                  <a:srgbClr val="FFFF00"/>
                </a:solidFill>
                <a:latin typeface="Calibri" panose="020F0502020204030204" pitchFamily="34" charset="0"/>
              </a:rPr>
              <a:t> </a:t>
            </a:r>
            <a:r>
              <a:rPr lang="en-GB" altLang="en-US" sz="2800" b="1">
                <a:solidFill>
                  <a:srgbClr val="FFFF00"/>
                </a:solidFill>
                <a:latin typeface="Comic Sans MS" panose="030F0702030302020204" pitchFamily="66" charset="0"/>
              </a:rPr>
              <a:t>much hope.</a:t>
            </a:r>
          </a:p>
        </p:txBody>
      </p:sp>
    </p:spTree>
    <p:extLst>
      <p:ext uri="{BB962C8B-B14F-4D97-AF65-F5344CB8AC3E}">
        <p14:creationId xmlns:p14="http://schemas.microsoft.com/office/powerpoint/2010/main" val="139768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vsatx.org/gallery/joSlaight/bayareapark.jpg">
            <a:extLst>
              <a:ext uri="{FF2B5EF4-FFF2-40B4-BE49-F238E27FC236}">
                <a16:creationId xmlns:a16="http://schemas.microsoft.com/office/drawing/2014/main" id="{AE7526CA-0258-4B60-BCC1-94FF1DA41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2876"/>
            <a:ext cx="5037138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276B8E-888E-4FD6-A33F-9226992FD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4626" y="142875"/>
            <a:ext cx="385762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A young boy crouched a few feet away.  His job was to fetch water to the workers.  He sat digging in the sand with a stick.  Suddenly he hit a hard surface.</a:t>
            </a:r>
          </a:p>
          <a:p>
            <a:pPr eaLnBrk="1" hangingPunct="1"/>
            <a:endParaRPr lang="en-GB" altLang="en-US" sz="2400" b="1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He dug furiously and found a stone step.  </a:t>
            </a:r>
          </a:p>
          <a:p>
            <a:pPr eaLnBrk="1" hangingPunct="1"/>
            <a:endParaRPr lang="en-GB" altLang="en-US" sz="2400" b="1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He stared at it – then covered it over and ran to tell Howard Carter what he’d found.</a:t>
            </a:r>
          </a:p>
        </p:txBody>
      </p:sp>
    </p:spTree>
    <p:extLst>
      <p:ext uri="{BB962C8B-B14F-4D97-AF65-F5344CB8AC3E}">
        <p14:creationId xmlns:p14="http://schemas.microsoft.com/office/powerpoint/2010/main" val="370041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geocities.com/Athens/Forum/3404/entrance.jpg">
            <a:extLst>
              <a:ext uri="{FF2B5EF4-FFF2-40B4-BE49-F238E27FC236}">
                <a16:creationId xmlns:a16="http://schemas.microsoft.com/office/drawing/2014/main" id="{9A98041B-91FC-4851-A30D-39B1288BF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790358-FB52-4E01-8EAB-31C707911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0" y="1071563"/>
            <a:ext cx="8643938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Carter ordered the workers to clear away the sand.  Gradually they found 12 more steps.</a:t>
            </a: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Then they found the top part of a door made of brick and plaster.  On the door was a stamp.  This meant the tomb was royal and it was intact.</a:t>
            </a:r>
          </a:p>
        </p:txBody>
      </p:sp>
      <p:pic>
        <p:nvPicPr>
          <p:cNvPr id="21507" name="Picture 3">
            <a:extLst>
              <a:ext uri="{FF2B5EF4-FFF2-40B4-BE49-F238E27FC236}">
                <a16:creationId xmlns:a16="http://schemas.microsoft.com/office/drawing/2014/main" id="{BA2C7956-B7B8-46DC-AE13-EE87E4501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14" y="3857625"/>
            <a:ext cx="1647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728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entertainment.timesonline.co.uk/multimedia/archive/00220/1tut_220418d.jpg">
            <a:extLst>
              <a:ext uri="{FF2B5EF4-FFF2-40B4-BE49-F238E27FC236}">
                <a16:creationId xmlns:a16="http://schemas.microsoft.com/office/drawing/2014/main" id="{49E55E9B-A37A-499E-A3A0-2EF5B9ACF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1" y="357189"/>
            <a:ext cx="38576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>
            <a:extLst>
              <a:ext uri="{FF2B5EF4-FFF2-40B4-BE49-F238E27FC236}">
                <a16:creationId xmlns:a16="http://schemas.microsoft.com/office/drawing/2014/main" id="{56701E01-FDCC-4851-B95A-2AFA7E2CA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188" y="3214688"/>
            <a:ext cx="38481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Triangle 4">
            <a:extLst>
              <a:ext uri="{FF2B5EF4-FFF2-40B4-BE49-F238E27FC236}">
                <a16:creationId xmlns:a16="http://schemas.microsoft.com/office/drawing/2014/main" id="{5AD07491-DD21-4536-86C3-5EABFB689137}"/>
              </a:ext>
            </a:extLst>
          </p:cNvPr>
          <p:cNvSpPr/>
          <p:nvPr/>
        </p:nvSpPr>
        <p:spPr>
          <a:xfrm rot="10319405" flipH="1">
            <a:off x="6284914" y="3132138"/>
            <a:ext cx="1000125" cy="306705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FC4C20DF-5613-43B9-8E32-09DA5E4F6CBB}"/>
              </a:ext>
            </a:extLst>
          </p:cNvPr>
          <p:cNvSpPr/>
          <p:nvPr/>
        </p:nvSpPr>
        <p:spPr>
          <a:xfrm>
            <a:off x="6238876" y="6286501"/>
            <a:ext cx="2143125" cy="428625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96BEA99-7CB5-4360-8AE8-0C49C5A621C6}"/>
              </a:ext>
            </a:extLst>
          </p:cNvPr>
          <p:cNvSpPr/>
          <p:nvPr/>
        </p:nvSpPr>
        <p:spPr>
          <a:xfrm>
            <a:off x="10025063" y="3143251"/>
            <a:ext cx="500062" cy="35718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Flowchart: Manual Input 7">
            <a:extLst>
              <a:ext uri="{FF2B5EF4-FFF2-40B4-BE49-F238E27FC236}">
                <a16:creationId xmlns:a16="http://schemas.microsoft.com/office/drawing/2014/main" id="{FE40E386-D947-4303-AEEB-B9325099D694}"/>
              </a:ext>
            </a:extLst>
          </p:cNvPr>
          <p:cNvSpPr/>
          <p:nvPr/>
        </p:nvSpPr>
        <p:spPr>
          <a:xfrm rot="380173" flipV="1">
            <a:off x="6867525" y="3052763"/>
            <a:ext cx="3500438" cy="792162"/>
          </a:xfrm>
          <a:prstGeom prst="flowChartManualInp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CCE1F7-657C-418F-AE7A-4786F640FC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142876"/>
            <a:ext cx="4214812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Carter ordered the workers to cover the steps over again so nobody else would find the tomb.</a:t>
            </a:r>
          </a:p>
          <a:p>
            <a:pPr eaLnBrk="1" hangingPunct="1"/>
            <a:endParaRPr lang="en-GB" altLang="en-US" sz="240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He sent a telegram to Lord Carnarvan in Scotland, asking him to come at once.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1EC362-4585-4D78-BC4E-296C091DF9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0" y="4286251"/>
            <a:ext cx="4857750" cy="83026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How long did it take Carnarvan to arrive?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75394C-145C-47BF-8328-E504C8D5EF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1" y="5072064"/>
            <a:ext cx="44291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Carnarvan and his daughter, Lady Evelyn arrived at the town of Luxor 2 weeks later and met Carter. </a:t>
            </a:r>
          </a:p>
        </p:txBody>
      </p:sp>
    </p:spTree>
    <p:extLst>
      <p:ext uri="{BB962C8B-B14F-4D97-AF65-F5344CB8AC3E}">
        <p14:creationId xmlns:p14="http://schemas.microsoft.com/office/powerpoint/2010/main" val="222932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1A3B1A-2568-4648-A17D-464613C3FE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76" y="214313"/>
            <a:ext cx="4214813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Next day, Howard Carter asked the workers to break down the door.  They found a passage way blocked by rubble.  Clearing them away they found...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 second door.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Carter took an iron bar and made a tiny hole in the top left hand corner.  The bar passed through so the passage was clear.  </a:t>
            </a:r>
          </a:p>
        </p:txBody>
      </p:sp>
      <p:pic>
        <p:nvPicPr>
          <p:cNvPr id="11267" name="Picture 2" descr="http://www.usu.edu/markdamen/1320Hist&amp;Civ/slides/04troy/howardcarter.jpg">
            <a:extLst>
              <a:ext uri="{FF2B5EF4-FFF2-40B4-BE49-F238E27FC236}">
                <a16:creationId xmlns:a16="http://schemas.microsoft.com/office/drawing/2014/main" id="{601004CF-79A2-41BD-ACC1-86F16ED32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4651375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23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F55C4EC1-445C-4574-BDB2-3F9EDD5E8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"/>
            <a:ext cx="6832600" cy="454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 descr="http://bestanimations.com/Nature/Fire/Candles/Candle-06-june.gif">
            <a:extLst>
              <a:ext uri="{FF2B5EF4-FFF2-40B4-BE49-F238E27FC236}">
                <a16:creationId xmlns:a16="http://schemas.microsoft.com/office/drawing/2014/main" id="{36CE79E4-8E8D-4EAD-99E2-011ED5DCE4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4" y="5524500"/>
            <a:ext cx="9810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EA8154-AA33-4DDB-A56D-B96D622DC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6876" y="142876"/>
            <a:ext cx="42148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Carter took a candle and put it up to the hole to test for dangerous gas.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Then he widened the hole and looked in.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At first he saw nothing – then his eyes adjusted.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“Can you see anything,” </a:t>
            </a:r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asked Lord Carnarvan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53FAE1-EBAF-48E7-B321-D91999C5E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76" y="4857750"/>
            <a:ext cx="4214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“Yes”</a:t>
            </a:r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, replied Carter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“Wonderful things!”</a:t>
            </a:r>
          </a:p>
        </p:txBody>
      </p:sp>
    </p:spTree>
    <p:extLst>
      <p:ext uri="{BB962C8B-B14F-4D97-AF65-F5344CB8AC3E}">
        <p14:creationId xmlns:p14="http://schemas.microsoft.com/office/powerpoint/2010/main" val="1195990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eart Beat that speeds 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orridor">
            <a:extLst>
              <a:ext uri="{FF2B5EF4-FFF2-40B4-BE49-F238E27FC236}">
                <a16:creationId xmlns:a16="http://schemas.microsoft.com/office/drawing/2014/main" id="{61DA3B93-5947-48FC-A34E-8DD9518ED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150" y="0"/>
            <a:ext cx="5727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03F300-B2B2-49F5-83F3-7CD3610F0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8313" y="285750"/>
            <a:ext cx="85725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Both Carter and Lord Carnarvan were desperate to take a closer look.  But Egyptian rules said </a:t>
            </a:r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NO!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Archaeologists had to have permission to dig in Egypt.  They had to have an inspector with them when they first went in.</a:t>
            </a: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400" b="1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solidFill>
                  <a:srgbClr val="FFFF00"/>
                </a:solidFill>
                <a:latin typeface="Comic Sans MS" panose="030F0702030302020204" pitchFamily="66" charset="0"/>
              </a:rPr>
              <a:t>Frustrated, they closed up the hole and left one of the workers on guard.  Then they got on their donkeys and rode back to Carter’s house.</a:t>
            </a:r>
          </a:p>
        </p:txBody>
      </p:sp>
    </p:spTree>
    <p:extLst>
      <p:ext uri="{BB962C8B-B14F-4D97-AF65-F5344CB8AC3E}">
        <p14:creationId xmlns:p14="http://schemas.microsoft.com/office/powerpoint/2010/main" val="179005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sankofaworldpublishers.com/sankofawponline/IMAGES/Pict_55_resized_Nubian_Sunset.jpg">
            <a:extLst>
              <a:ext uri="{FF2B5EF4-FFF2-40B4-BE49-F238E27FC236}">
                <a16:creationId xmlns:a16="http://schemas.microsoft.com/office/drawing/2014/main" id="{FC6919EC-EF3E-45E3-874B-EA0E382A8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>
            <a:extLst>
              <a:ext uri="{FF2B5EF4-FFF2-40B4-BE49-F238E27FC236}">
                <a16:creationId xmlns:a16="http://schemas.microsoft.com/office/drawing/2014/main" id="{DADC09DA-A512-422F-B898-F7F5637BE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1" y="285750"/>
            <a:ext cx="84296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Unable to wait , later that same night Carter returned to the tomb.  He made the hole bigger and they squeezed through one by one and dropped onto the floor.  They found themselves in a small room.</a:t>
            </a:r>
          </a:p>
          <a:p>
            <a:pPr eaLnBrk="1" hangingPunct="1"/>
            <a:endParaRPr lang="en-GB" altLang="en-US" sz="2400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>
                <a:latin typeface="Comic Sans MS" panose="030F0702030302020204" pitchFamily="66" charset="0"/>
              </a:rPr>
              <a:t>Over 3000 years had passed since anyone had last entered.  They saw a fingerprint left on the painted surface of an oil lamp.  The smell of perfume still filled the air.</a:t>
            </a:r>
          </a:p>
        </p:txBody>
      </p:sp>
    </p:spTree>
    <p:extLst>
      <p:ext uri="{BB962C8B-B14F-4D97-AF65-F5344CB8AC3E}">
        <p14:creationId xmlns:p14="http://schemas.microsoft.com/office/powerpoint/2010/main" val="378124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antechamber 1">
            <a:extLst>
              <a:ext uri="{FF2B5EF4-FFF2-40B4-BE49-F238E27FC236}">
                <a16:creationId xmlns:a16="http://schemas.microsoft.com/office/drawing/2014/main" id="{6E9501DF-1926-40C2-AA96-94AF22C0D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4425F2-4D2D-4FB6-A696-70FB478AB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6" y="428625"/>
            <a:ext cx="8215313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They found many magnificent statues and other items that blinked and glittered in the torchlight.  They found a golden throne with figures of Tutankhamun and his wife on it.</a:t>
            </a:r>
          </a:p>
          <a:p>
            <a:pPr eaLnBrk="1" hangingPunct="1"/>
            <a:endParaRPr lang="en-GB" altLang="en-US" sz="2400" b="1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But Carter was worried.  If this was Tutankhamun’s tomb, then where was his body?</a:t>
            </a:r>
          </a:p>
          <a:p>
            <a:pPr eaLnBrk="1" hangingPunct="1"/>
            <a:endParaRPr lang="en-GB" altLang="en-US" sz="2400" b="1">
              <a:latin typeface="Comic Sans MS" panose="030F0702030302020204" pitchFamily="66" charset="0"/>
            </a:endParaRPr>
          </a:p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On the wall to the right were 2 life size statues of King Tutankhamun.</a:t>
            </a:r>
          </a:p>
        </p:txBody>
      </p:sp>
      <p:pic>
        <p:nvPicPr>
          <p:cNvPr id="2" name="Picture 4" descr="antechamber 1">
            <a:extLst>
              <a:ext uri="{FF2B5EF4-FFF2-40B4-BE49-F238E27FC236}">
                <a16:creationId xmlns:a16="http://schemas.microsoft.com/office/drawing/2014/main" id="{E5444694-EAE2-4AAF-ADFB-7E0BA5004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85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wo wooden statues at entrance">
            <a:extLst>
              <a:ext uri="{FF2B5EF4-FFF2-40B4-BE49-F238E27FC236}">
                <a16:creationId xmlns:a16="http://schemas.microsoft.com/office/drawing/2014/main" id="{B46F1C93-00D0-42FA-926C-03DF01E80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>
            <a:extLst>
              <a:ext uri="{FF2B5EF4-FFF2-40B4-BE49-F238E27FC236}">
                <a16:creationId xmlns:a16="http://schemas.microsoft.com/office/drawing/2014/main" id="{24C36D88-2D1E-4FB9-A5D3-7F23E0CD2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C7DB03-B3E8-40AD-BD8A-C3CF3120E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0" y="5357813"/>
            <a:ext cx="8572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The statues stood opposite each other as if on guard.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Carter realised they marked a sealed up entrance to another room.</a:t>
            </a:r>
          </a:p>
        </p:txBody>
      </p:sp>
    </p:spTree>
    <p:extLst>
      <p:ext uri="{BB962C8B-B14F-4D97-AF65-F5344CB8AC3E}">
        <p14:creationId xmlns:p14="http://schemas.microsoft.com/office/powerpoint/2010/main" val="2534587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selket.de/images/grabung.jpg">
            <a:extLst>
              <a:ext uri="{FF2B5EF4-FFF2-40B4-BE49-F238E27FC236}">
                <a16:creationId xmlns:a16="http://schemas.microsoft.com/office/drawing/2014/main" id="{E9CA0D4F-2E13-4B6E-9C47-41F46777B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6" y="214313"/>
            <a:ext cx="2214563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3">
            <a:extLst>
              <a:ext uri="{FF2B5EF4-FFF2-40B4-BE49-F238E27FC236}">
                <a16:creationId xmlns:a16="http://schemas.microsoft.com/office/drawing/2014/main" id="{BC9E866A-1EFF-42CC-B91A-231D13C40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1439" y="285750"/>
            <a:ext cx="635793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In his book, Howard Carter says he waited for over two months for the official opening of this tomb.</a:t>
            </a:r>
          </a:p>
          <a:p>
            <a:pPr eaLnBrk="1" hangingPunct="1"/>
            <a:r>
              <a:rPr lang="en-GB" altLang="en-US" sz="2400" b="1">
                <a:solidFill>
                  <a:srgbClr val="FF0000"/>
                </a:solidFill>
                <a:latin typeface="Comic Sans MS" panose="030F0702030302020204" pitchFamily="66" charset="0"/>
              </a:rPr>
              <a:t>How do you think he felt?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68D211-075B-4F9B-A768-4D1861CB19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1438" y="2000250"/>
            <a:ext cx="4000500" cy="461664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solidFill>
                  <a:srgbClr val="0070C0"/>
                </a:solidFill>
                <a:latin typeface="Comic Sans MS" panose="030F0702030302020204" pitchFamily="66" charset="0"/>
              </a:rPr>
              <a:t>  </a:t>
            </a: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17414" name="TextBox 6">
            <a:extLst>
              <a:ext uri="{FF2B5EF4-FFF2-40B4-BE49-F238E27FC236}">
                <a16:creationId xmlns:a16="http://schemas.microsoft.com/office/drawing/2014/main" id="{B30CAFF4-D1C2-4BDE-886E-5B108BDF51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4750" y="4357689"/>
            <a:ext cx="3143250" cy="25860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  <a:p>
            <a:pPr eaLnBrk="1" hangingPunct="1"/>
            <a:endParaRPr lang="en-GB" altLang="en-US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862F8A-B71B-4F44-8BF3-9C53B8861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857500"/>
            <a:ext cx="600075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Howard Carter returned at night and made a small hole near the floor  in this wall.  They squeezed through to see the tomb itself.</a:t>
            </a:r>
          </a:p>
          <a:p>
            <a:pPr eaLnBrk="1" hangingPunct="1"/>
            <a:r>
              <a:rPr lang="en-GB" altLang="en-US" sz="2400" b="1">
                <a:latin typeface="Comic Sans MS" panose="030F0702030302020204" pitchFamily="66" charset="0"/>
              </a:rPr>
              <a:t>Having looked around, he blocked up the hole in the wall and covered the spot with a basket.  The following morning he came back with the inspector, pretending never to have seen the treasures that follow.</a:t>
            </a:r>
          </a:p>
        </p:txBody>
      </p:sp>
      <p:pic>
        <p:nvPicPr>
          <p:cNvPr id="9" name="Picture 6" descr="tutcoffin2">
            <a:extLst>
              <a:ext uri="{FF2B5EF4-FFF2-40B4-BE49-F238E27FC236}">
                <a16:creationId xmlns:a16="http://schemas.microsoft.com/office/drawing/2014/main" id="{8B70AD4F-8418-45D0-9424-8975D558C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4608514"/>
            <a:ext cx="3000375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615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Tutankhamun's wood chest veneered in ivory">
            <a:hlinkClick r:id="rId2"/>
            <a:extLst>
              <a:ext uri="{FF2B5EF4-FFF2-40B4-BE49-F238E27FC236}">
                <a16:creationId xmlns:a16="http://schemas.microsoft.com/office/drawing/2014/main" id="{84BAFD14-BA86-457D-BFB5-BBCB5E976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260351"/>
            <a:ext cx="2836862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6" descr="Part of the Funerary Bed in the Form of a Cow">
            <a:hlinkClick r:id="rId4"/>
            <a:extLst>
              <a:ext uri="{FF2B5EF4-FFF2-40B4-BE49-F238E27FC236}">
                <a16:creationId xmlns:a16="http://schemas.microsoft.com/office/drawing/2014/main" id="{E611ADB2-EEEA-4E07-8BE4-D988A303A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4" y="3429000"/>
            <a:ext cx="231298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7" descr="Tutankhamun's small, gold perfume box">
            <a:hlinkClick r:id="rId6"/>
            <a:extLst>
              <a:ext uri="{FF2B5EF4-FFF2-40B4-BE49-F238E27FC236}">
                <a16:creationId xmlns:a16="http://schemas.microsoft.com/office/drawing/2014/main" id="{AF6F01AF-BC74-4024-9206-3EF741ED5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00" y="3429000"/>
            <a:ext cx="215265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8" descr="Tuthankhamun's Gold Throne">
            <a:hlinkClick r:id="rId8"/>
            <a:extLst>
              <a:ext uri="{FF2B5EF4-FFF2-40B4-BE49-F238E27FC236}">
                <a16:creationId xmlns:a16="http://schemas.microsoft.com/office/drawing/2014/main" id="{00B78A9E-18DC-43DB-A7A0-13795D9C1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1" y="3500439"/>
            <a:ext cx="20097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9" descr="Tutankhamun's funerary bed in the form of cheetahs">
            <a:hlinkClick r:id="rId10"/>
            <a:extLst>
              <a:ext uri="{FF2B5EF4-FFF2-40B4-BE49-F238E27FC236}">
                <a16:creationId xmlns:a16="http://schemas.microsoft.com/office/drawing/2014/main" id="{9E0CECF9-8CF5-4FC6-806B-A6B7BB316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188914"/>
            <a:ext cx="3995737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22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Tutankhamun's canopic chest made of alabaster">
            <a:hlinkClick r:id="rId2"/>
            <a:extLst>
              <a:ext uri="{FF2B5EF4-FFF2-40B4-BE49-F238E27FC236}">
                <a16:creationId xmlns:a16="http://schemas.microsoft.com/office/drawing/2014/main" id="{02868B15-310C-445B-B84E-99AF8A5B7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4" y="260350"/>
            <a:ext cx="3933825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4" descr="Tutankhamun's sarcophagus of brown quartzite">
            <a:hlinkClick r:id="rId4"/>
            <a:extLst>
              <a:ext uri="{FF2B5EF4-FFF2-40B4-BE49-F238E27FC236}">
                <a16:creationId xmlns:a16="http://schemas.microsoft.com/office/drawing/2014/main" id="{56396C08-E25C-41AF-A222-D1B8192D9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339" y="3500439"/>
            <a:ext cx="3925887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5" descr="Tutankhamun's pectoral of kheper scarab">
            <a:hlinkClick r:id="rId6"/>
            <a:extLst>
              <a:ext uri="{FF2B5EF4-FFF2-40B4-BE49-F238E27FC236}">
                <a16:creationId xmlns:a16="http://schemas.microsoft.com/office/drawing/2014/main" id="{8FA75547-F05B-4A6B-BA3A-D81929948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3716339"/>
            <a:ext cx="3348038" cy="297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Tutankhamun's gold falcon pendant">
            <a:hlinkClick r:id="rId8"/>
            <a:extLst>
              <a:ext uri="{FF2B5EF4-FFF2-40B4-BE49-F238E27FC236}">
                <a16:creationId xmlns:a16="http://schemas.microsoft.com/office/drawing/2014/main" id="{BE3A7F5B-7169-4F95-86B1-3B9FCF936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9" y="188913"/>
            <a:ext cx="3089275" cy="335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23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Small gilded wooden figure of Tutankhamun">
            <a:hlinkClick r:id="rId2"/>
            <a:extLst>
              <a:ext uri="{FF2B5EF4-FFF2-40B4-BE49-F238E27FC236}">
                <a16:creationId xmlns:a16="http://schemas.microsoft.com/office/drawing/2014/main" id="{8AA6360E-FE02-4F3B-97F9-286153CF1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4" y="188913"/>
            <a:ext cx="2217737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4" descr="Tutankhamun's perfume vase, made of four pieces of alabaster cemented together">
            <a:hlinkClick r:id="rId4"/>
            <a:extLst>
              <a:ext uri="{FF2B5EF4-FFF2-40B4-BE49-F238E27FC236}">
                <a16:creationId xmlns:a16="http://schemas.microsoft.com/office/drawing/2014/main" id="{BE24BE81-1B11-4630-8447-73FF2F38C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551" y="3573463"/>
            <a:ext cx="1947863" cy="314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5" descr="Lion head forming the sides of Tutankhamun's bed">
            <a:hlinkClick r:id="rId6"/>
            <a:extLst>
              <a:ext uri="{FF2B5EF4-FFF2-40B4-BE49-F238E27FC236}">
                <a16:creationId xmlns:a16="http://schemas.microsoft.com/office/drawing/2014/main" id="{D1B0815D-C194-471D-9775-950FD066F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176" y="3573464"/>
            <a:ext cx="244951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 descr="Recumbent Figure of Anubis">
            <a:hlinkClick r:id="rId8"/>
            <a:extLst>
              <a:ext uri="{FF2B5EF4-FFF2-40B4-BE49-F238E27FC236}">
                <a16:creationId xmlns:a16="http://schemas.microsoft.com/office/drawing/2014/main" id="{E4D03555-F2D0-43B0-8053-4A98E9F492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3789364"/>
            <a:ext cx="3276600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7" descr="Tutankhamun on a Lotus">
            <a:hlinkClick r:id="rId10"/>
            <a:extLst>
              <a:ext uri="{FF2B5EF4-FFF2-40B4-BE49-F238E27FC236}">
                <a16:creationId xmlns:a16="http://schemas.microsoft.com/office/drawing/2014/main" id="{290296EF-DC07-4A55-A6B3-98A269229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1" y="0"/>
            <a:ext cx="2100263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8" descr="Tutankhamun's wood sandals with gold foil on stucco base">
            <a:hlinkClick r:id="rId12"/>
            <a:extLst>
              <a:ext uri="{FF2B5EF4-FFF2-40B4-BE49-F238E27FC236}">
                <a16:creationId xmlns:a16="http://schemas.microsoft.com/office/drawing/2014/main" id="{6BF156EE-085A-44B6-BBA0-75BF9F5D2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188913"/>
            <a:ext cx="3419475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2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Tutankhamuns's crook and flail">
            <a:hlinkClick r:id="rId2"/>
            <a:extLst>
              <a:ext uri="{FF2B5EF4-FFF2-40B4-BE49-F238E27FC236}">
                <a16:creationId xmlns:a16="http://schemas.microsoft.com/office/drawing/2014/main" id="{AF208D55-1C1D-4D22-8235-874A75FDC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964" y="188914"/>
            <a:ext cx="3132137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4" descr="Model Boat with Rigging">
            <a:hlinkClick r:id="rId4"/>
            <a:extLst>
              <a:ext uri="{FF2B5EF4-FFF2-40B4-BE49-F238E27FC236}">
                <a16:creationId xmlns:a16="http://schemas.microsoft.com/office/drawing/2014/main" id="{2388A563-7EB2-4978-ADF3-9C821B0AF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3573463"/>
            <a:ext cx="3492500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Tutankhamuns's Gold gilded Wood Chariot">
            <a:hlinkClick r:id="rId6"/>
            <a:extLst>
              <a:ext uri="{FF2B5EF4-FFF2-40B4-BE49-F238E27FC236}">
                <a16:creationId xmlns:a16="http://schemas.microsoft.com/office/drawing/2014/main" id="{52415621-550B-4834-9ED6-E2D454977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38" y="3910757"/>
            <a:ext cx="3671888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 descr="Tuthankhamun's Senet board mounted on ebony stand">
            <a:hlinkClick r:id="rId8"/>
            <a:extLst>
              <a:ext uri="{FF2B5EF4-FFF2-40B4-BE49-F238E27FC236}">
                <a16:creationId xmlns:a16="http://schemas.microsoft.com/office/drawing/2014/main" id="{2CE30655-B7E8-4FD8-85E2-7B9749F8E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351" y="260350"/>
            <a:ext cx="2346325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666A99-03FF-49B8-96B9-F0169985AFB7}"/>
              </a:ext>
            </a:extLst>
          </p:cNvPr>
          <p:cNvSpPr txBox="1"/>
          <p:nvPr/>
        </p:nvSpPr>
        <p:spPr>
          <a:xfrm>
            <a:off x="5150363" y="2192289"/>
            <a:ext cx="27432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cs typeface="Arial"/>
                <a:hlinkClick r:id="rId10"/>
              </a:rPr>
              <a:t>https://www.bbc.co.uk/bitesize/topics/zg87xnb/articles/zvmkhbk/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>
                <a:hlinkClick r:id="rId11"/>
              </a:rPr>
              <a:t>https://</a:t>
            </a:r>
            <a:r>
              <a:rPr lang="en-US" dirty="0" smtClean="0">
                <a:hlinkClick r:id="rId11"/>
              </a:rPr>
              <a:t>www.youtube.com/watch?v=7ZWB5-aXMXQ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87B4E6-1424-4E53-B54B-156FE2C14D45}"/>
              </a:ext>
            </a:extLst>
          </p:cNvPr>
          <p:cNvSpPr txBox="1"/>
          <p:nvPr/>
        </p:nvSpPr>
        <p:spPr>
          <a:xfrm>
            <a:off x="5384837" y="768946"/>
            <a:ext cx="19351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https://www.youtube.com/watch?v=V3U1IcB3ecU</a:t>
            </a:r>
          </a:p>
        </p:txBody>
      </p:sp>
    </p:spTree>
    <p:extLst>
      <p:ext uri="{BB962C8B-B14F-4D97-AF65-F5344CB8AC3E}">
        <p14:creationId xmlns:p14="http://schemas.microsoft.com/office/powerpoint/2010/main" val="101128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we have reminded ourselves….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45727" y="2289392"/>
            <a:ext cx="69058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5400" dirty="0" smtClean="0">
                <a:latin typeface="Arial" panose="020B0604020202020204" pitchFamily="34" charset="0"/>
              </a:rPr>
              <a:t>We are going to sort the key events into chronological order. </a:t>
            </a:r>
            <a:r>
              <a:rPr lang="en-GB" sz="5400" dirty="0"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409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we have reminded ourselves….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430947" y="2289392"/>
            <a:ext cx="908327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sz="16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4800" dirty="0" smtClean="0">
                <a:latin typeface="Arial" panose="020B0604020202020204" pitchFamily="34" charset="0"/>
              </a:rPr>
              <a:t>We are going to sort the key events into </a:t>
            </a:r>
            <a:r>
              <a:rPr lang="en-GB" sz="4800" u="sng" dirty="0" smtClean="0">
                <a:latin typeface="Arial" panose="020B0604020202020204" pitchFamily="34" charset="0"/>
              </a:rPr>
              <a:t>chronological order. </a:t>
            </a:r>
          </a:p>
          <a:p>
            <a:pPr fontAlgn="base"/>
            <a:endParaRPr lang="en-GB" sz="4800" u="sng" dirty="0">
              <a:latin typeface="Arial" panose="020B0604020202020204" pitchFamily="34" charset="0"/>
            </a:endParaRPr>
          </a:p>
          <a:p>
            <a:pPr fontAlgn="base"/>
            <a:r>
              <a:rPr lang="en-GB" sz="4800" dirty="0" smtClean="0">
                <a:latin typeface="Arial" panose="020B0604020202020204" pitchFamily="34" charset="0"/>
              </a:rPr>
              <a:t>What does </a:t>
            </a:r>
            <a:r>
              <a:rPr lang="en-GB" sz="4800" u="sng" dirty="0" smtClean="0">
                <a:latin typeface="Arial" panose="020B0604020202020204" pitchFamily="34" charset="0"/>
              </a:rPr>
              <a:t>chronological </a:t>
            </a:r>
            <a:r>
              <a:rPr lang="en-GB" sz="4800" dirty="0" smtClean="0">
                <a:latin typeface="Arial" panose="020B0604020202020204" pitchFamily="34" charset="0"/>
              </a:rPr>
              <a:t>mean?</a:t>
            </a:r>
            <a:r>
              <a:rPr lang="en-GB" sz="5400" dirty="0">
                <a:latin typeface="Arial" panose="020B0604020202020204" pitchFamily="34" charset="0"/>
              </a:rPr>
              <a:t> 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02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 we have reminded ourselves….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50689" y="2824969"/>
            <a:ext cx="8521567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sz="16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GB" sz="4800" dirty="0" smtClean="0">
                <a:latin typeface="Arial" panose="020B0604020202020204" pitchFamily="34" charset="0"/>
              </a:rPr>
              <a:t>Chronological means….</a:t>
            </a:r>
          </a:p>
          <a:p>
            <a:pPr fontAlgn="base"/>
            <a:endParaRPr lang="en-GB" sz="4800" dirty="0">
              <a:latin typeface="Arial" panose="020B0604020202020204" pitchFamily="34" charset="0"/>
            </a:endParaRPr>
          </a:p>
          <a:p>
            <a:pPr fontAlgn="base"/>
            <a:r>
              <a:rPr lang="en-GB" sz="4800" dirty="0" smtClean="0">
                <a:latin typeface="Arial" panose="020B0604020202020204" pitchFamily="34" charset="0"/>
              </a:rPr>
              <a:t> in the order that they happened!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3219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task!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30946" y="2040977"/>
            <a:ext cx="8521567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sz="2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GB" sz="2800" b="1" dirty="0"/>
              <a:t>Paddlers: Cut and stick pictures to order the events of discovering Tutankhamun’s tomb. Fill in the sentence starters to describe the story</a:t>
            </a:r>
            <a:r>
              <a:rPr lang="en-GB" sz="2800" dirty="0"/>
              <a:t> </a:t>
            </a:r>
          </a:p>
          <a:p>
            <a:pPr algn="ctr" fontAlgn="base"/>
            <a:r>
              <a:rPr lang="en-GB" sz="2800" dirty="0"/>
              <a:t> </a:t>
            </a:r>
          </a:p>
          <a:p>
            <a:pPr algn="ctr" fontAlgn="base"/>
            <a:r>
              <a:rPr lang="en-GB" sz="2800" b="1" dirty="0" err="1"/>
              <a:t>Snorkellers</a:t>
            </a:r>
            <a:r>
              <a:rPr lang="en-GB" sz="2800" b="1" dirty="0"/>
              <a:t>: Draw the pictures to show the sequence of the story. Use the sentence starters to describe the story. </a:t>
            </a:r>
            <a:r>
              <a:rPr lang="en-GB" sz="2800" dirty="0"/>
              <a:t> </a:t>
            </a:r>
          </a:p>
          <a:p>
            <a:pPr algn="ctr" fontAlgn="base"/>
            <a:r>
              <a:rPr lang="en-GB" sz="2800" dirty="0"/>
              <a:t> </a:t>
            </a:r>
          </a:p>
          <a:p>
            <a:pPr algn="ctr" fontAlgn="base"/>
            <a:r>
              <a:rPr lang="en-GB" sz="2800" b="1" dirty="0"/>
              <a:t>Divers: Draw and describe the sequence of the story using the headings. 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354637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Plenary!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00" y="2289392"/>
            <a:ext cx="3071246" cy="41505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30946" y="2040977"/>
            <a:ext cx="85215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sz="4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GB" sz="4800" b="1" dirty="0" smtClean="0"/>
              <a:t>Let’s check our pictures are in order!</a:t>
            </a:r>
            <a:r>
              <a:rPr lang="en-GB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4575886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800A7C-57F9-402B-BBAD-D29D4354A4A2}"/>
</file>

<file path=customXml/itemProps2.xml><?xml version="1.0" encoding="utf-8"?>
<ds:datastoreItem xmlns:ds="http://schemas.openxmlformats.org/officeDocument/2006/customXml" ds:itemID="{B0F45359-ED27-4153-AC7A-94702CDE7B37}"/>
</file>

<file path=customXml/itemProps3.xml><?xml version="1.0" encoding="utf-8"?>
<ds:datastoreItem xmlns:ds="http://schemas.openxmlformats.org/officeDocument/2006/customXml" ds:itemID="{8A40AD0C-0595-4361-9EB7-9E6C86BA57A6}"/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20</TotalTime>
  <Words>851</Words>
  <Application>Microsoft Office PowerPoint</Application>
  <PresentationFormat>Widescreen</PresentationFormat>
  <Paragraphs>138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Black</vt:lpstr>
      <vt:lpstr>Calibri</vt:lpstr>
      <vt:lpstr>Comic Sans MS</vt:lpstr>
      <vt:lpstr>Segoe UI</vt:lpstr>
      <vt:lpstr>Trebuchet MS</vt:lpstr>
      <vt:lpstr>Berlin</vt:lpstr>
      <vt:lpstr>Monday 2nd November 2020</vt:lpstr>
      <vt:lpstr>Think Pair Share!</vt:lpstr>
      <vt:lpstr>Think Pair Share!</vt:lpstr>
      <vt:lpstr>Good remembering! Let’s remind ourselves of any extra details.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we have reminded ourselves….</vt:lpstr>
      <vt:lpstr>Now we have reminded ourselves….</vt:lpstr>
      <vt:lpstr>Now we have reminded ourselves….</vt:lpstr>
      <vt:lpstr>Your task!</vt:lpstr>
      <vt:lpstr>Plenary!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3</cp:revision>
  <dcterms:created xsi:type="dcterms:W3CDTF">2020-10-21T13:22:16Z</dcterms:created>
  <dcterms:modified xsi:type="dcterms:W3CDTF">2020-10-21T13:43:15Z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