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4" r:id="rId1"/>
  </p:sldMasterIdLst>
  <p:sldIdLst>
    <p:sldId id="256" r:id="rId2"/>
    <p:sldId id="257" r:id="rId3"/>
    <p:sldId id="258" r:id="rId4"/>
    <p:sldId id="259" r:id="rId5"/>
    <p:sldId id="266" r:id="rId6"/>
    <p:sldId id="268" r:id="rId7"/>
    <p:sldId id="269" r:id="rId8"/>
    <p:sldId id="270" r:id="rId9"/>
    <p:sldId id="271" r:id="rId10"/>
    <p:sldId id="272" r:id="rId11"/>
    <p:sldId id="260" r:id="rId12"/>
    <p:sldId id="261" r:id="rId13"/>
    <p:sldId id="263" r:id="rId14"/>
    <p:sldId id="262" r:id="rId15"/>
    <p:sldId id="273" r:id="rId16"/>
    <p:sldId id="264" r:id="rId17"/>
    <p:sldId id="265" r:id="rId1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8" d="100"/>
          <a:sy n="68" d="100"/>
        </p:scale>
        <p:origin x="61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B0AC1FF-2592-4189-BFFC-7EE3FA4FFEF5}" type="datetimeFigureOut">
              <a:rPr lang="en-GB" smtClean="0"/>
              <a:t>22/11/2021</a:t>
            </a:fld>
            <a:endParaRPr lang="en-GB"/>
          </a:p>
        </p:txBody>
      </p:sp>
      <p:sp>
        <p:nvSpPr>
          <p:cNvPr id="5" name="Footer Placeholder 4"/>
          <p:cNvSpPr>
            <a:spLocks noGrp="1"/>
          </p:cNvSpPr>
          <p:nvPr>
            <p:ph type="ftr" sz="quarter" idx="11"/>
          </p:nvPr>
        </p:nvSpPr>
        <p:spPr/>
        <p:txBody>
          <a:bodyPr/>
          <a:lstStyle/>
          <a:p>
            <a:endParaRPr lang="en-GB"/>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52CE3424-0EE2-4A52-960F-3819A6A2541B}" type="slidenum">
              <a:rPr lang="en-GB" smtClean="0"/>
              <a:t>‹#›</a:t>
            </a:fld>
            <a:endParaRPr lang="en-GB"/>
          </a:p>
        </p:txBody>
      </p:sp>
    </p:spTree>
    <p:extLst>
      <p:ext uri="{BB962C8B-B14F-4D97-AF65-F5344CB8AC3E}">
        <p14:creationId xmlns:p14="http://schemas.microsoft.com/office/powerpoint/2010/main" val="24763939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B0AC1FF-2592-4189-BFFC-7EE3FA4FFEF5}" type="datetimeFigureOut">
              <a:rPr lang="en-GB" smtClean="0"/>
              <a:t>22/11/2021</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52CE3424-0EE2-4A52-960F-3819A6A2541B}" type="slidenum">
              <a:rPr lang="en-GB" smtClean="0"/>
              <a:t>‹#›</a:t>
            </a:fld>
            <a:endParaRPr lang="en-GB"/>
          </a:p>
        </p:txBody>
      </p:sp>
    </p:spTree>
    <p:extLst>
      <p:ext uri="{BB962C8B-B14F-4D97-AF65-F5344CB8AC3E}">
        <p14:creationId xmlns:p14="http://schemas.microsoft.com/office/powerpoint/2010/main" val="6299769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B0AC1FF-2592-4189-BFFC-7EE3FA4FFEF5}" type="datetimeFigureOut">
              <a:rPr lang="en-GB" smtClean="0"/>
              <a:t>22/11/2021</a:t>
            </a:fld>
            <a:endParaRPr lang="en-GB"/>
          </a:p>
        </p:txBody>
      </p:sp>
      <p:sp>
        <p:nvSpPr>
          <p:cNvPr id="5" name="Footer Placeholder 4"/>
          <p:cNvSpPr>
            <a:spLocks noGrp="1"/>
          </p:cNvSpPr>
          <p:nvPr>
            <p:ph type="ftr" sz="quarter" idx="11"/>
          </p:nvPr>
        </p:nvSpPr>
        <p:spPr/>
        <p:txBody>
          <a:bodyPr/>
          <a:lstStyle/>
          <a:p>
            <a:endParaRPr lang="en-GB"/>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52CE3424-0EE2-4A52-960F-3819A6A2541B}" type="slidenum">
              <a:rPr lang="en-GB" smtClean="0"/>
              <a:t>‹#›</a:t>
            </a:fld>
            <a:endParaRPr lang="en-GB"/>
          </a:p>
        </p:txBody>
      </p:sp>
    </p:spTree>
    <p:extLst>
      <p:ext uri="{BB962C8B-B14F-4D97-AF65-F5344CB8AC3E}">
        <p14:creationId xmlns:p14="http://schemas.microsoft.com/office/powerpoint/2010/main" val="2082219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B0AC1FF-2592-4189-BFFC-7EE3FA4FFEF5}" type="datetimeFigureOut">
              <a:rPr lang="en-GB" smtClean="0"/>
              <a:t>22/11/2021</a:t>
            </a:fld>
            <a:endParaRPr lang="en-GB"/>
          </a:p>
        </p:txBody>
      </p:sp>
      <p:sp>
        <p:nvSpPr>
          <p:cNvPr id="6" name="Footer Placeholder 5"/>
          <p:cNvSpPr>
            <a:spLocks noGrp="1"/>
          </p:cNvSpPr>
          <p:nvPr>
            <p:ph type="ftr" sz="quarter" idx="11"/>
          </p:nvPr>
        </p:nvSpPr>
        <p:spPr/>
        <p:txBody>
          <a:bodyPr/>
          <a:lstStyle/>
          <a:p>
            <a:endParaRPr lang="en-GB"/>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52CE3424-0EE2-4A52-960F-3819A6A2541B}" type="slidenum">
              <a:rPr lang="en-GB" smtClean="0"/>
              <a:t>‹#›</a:t>
            </a:fld>
            <a:endParaRPr lang="en-GB"/>
          </a:p>
        </p:txBody>
      </p:sp>
    </p:spTree>
    <p:extLst>
      <p:ext uri="{BB962C8B-B14F-4D97-AF65-F5344CB8AC3E}">
        <p14:creationId xmlns:p14="http://schemas.microsoft.com/office/powerpoint/2010/main" val="31170123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B0AC1FF-2592-4189-BFFC-7EE3FA4FFEF5}" type="datetimeFigureOut">
              <a:rPr lang="en-GB" smtClean="0"/>
              <a:t>22/11/2021</a:t>
            </a:fld>
            <a:endParaRPr lang="en-GB"/>
          </a:p>
        </p:txBody>
      </p:sp>
      <p:sp>
        <p:nvSpPr>
          <p:cNvPr id="8" name="Footer Placeholder 7"/>
          <p:cNvSpPr>
            <a:spLocks noGrp="1"/>
          </p:cNvSpPr>
          <p:nvPr>
            <p:ph type="ftr" sz="quarter" idx="11"/>
          </p:nvPr>
        </p:nvSpPr>
        <p:spPr/>
        <p:txBody>
          <a:bodyPr/>
          <a:lstStyle/>
          <a:p>
            <a:endParaRPr lang="en-GB"/>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52CE3424-0EE2-4A52-960F-3819A6A2541B}" type="slidenum">
              <a:rPr lang="en-GB" smtClean="0"/>
              <a:t>‹#›</a:t>
            </a:fld>
            <a:endParaRPr lang="en-GB"/>
          </a:p>
        </p:txBody>
      </p:sp>
    </p:spTree>
    <p:extLst>
      <p:ext uri="{BB962C8B-B14F-4D97-AF65-F5344CB8AC3E}">
        <p14:creationId xmlns:p14="http://schemas.microsoft.com/office/powerpoint/2010/main" val="29502713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B0AC1FF-2592-4189-BFFC-7EE3FA4FFEF5}" type="datetimeFigureOut">
              <a:rPr lang="en-GB" smtClean="0"/>
              <a:t>22/11/2021</a:t>
            </a:fld>
            <a:endParaRPr lang="en-GB"/>
          </a:p>
        </p:txBody>
      </p:sp>
      <p:sp>
        <p:nvSpPr>
          <p:cNvPr id="4" name="Footer Placeholder 3"/>
          <p:cNvSpPr>
            <a:spLocks noGrp="1"/>
          </p:cNvSpPr>
          <p:nvPr>
            <p:ph type="ftr" sz="quarter" idx="11"/>
          </p:nvPr>
        </p:nvSpPr>
        <p:spPr/>
        <p:txBody>
          <a:bodyPr/>
          <a:lstStyle/>
          <a:p>
            <a:endParaRPr lang="en-GB"/>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52CE3424-0EE2-4A52-960F-3819A6A2541B}" type="slidenum">
              <a:rPr lang="en-GB" smtClean="0"/>
              <a:t>‹#›</a:t>
            </a:fld>
            <a:endParaRPr lang="en-GB"/>
          </a:p>
        </p:txBody>
      </p:sp>
    </p:spTree>
    <p:extLst>
      <p:ext uri="{BB962C8B-B14F-4D97-AF65-F5344CB8AC3E}">
        <p14:creationId xmlns:p14="http://schemas.microsoft.com/office/powerpoint/2010/main" val="22469670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B0AC1FF-2592-4189-BFFC-7EE3FA4FFEF5}" type="datetimeFigureOut">
              <a:rPr lang="en-GB" smtClean="0"/>
              <a:t>22/11/2021</a:t>
            </a:fld>
            <a:endParaRPr lang="en-GB"/>
          </a:p>
        </p:txBody>
      </p:sp>
      <p:sp>
        <p:nvSpPr>
          <p:cNvPr id="3" name="Footer Placeholder 2"/>
          <p:cNvSpPr>
            <a:spLocks noGrp="1"/>
          </p:cNvSpPr>
          <p:nvPr>
            <p:ph type="ftr" sz="quarter" idx="11"/>
          </p:nvPr>
        </p:nvSpPr>
        <p:spPr/>
        <p:txBody>
          <a:bodyPr/>
          <a:lstStyle/>
          <a:p>
            <a:endParaRPr lang="en-GB"/>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52CE3424-0EE2-4A52-960F-3819A6A2541B}" type="slidenum">
              <a:rPr lang="en-GB" smtClean="0"/>
              <a:t>‹#›</a:t>
            </a:fld>
            <a:endParaRPr lang="en-GB"/>
          </a:p>
        </p:txBody>
      </p:sp>
    </p:spTree>
    <p:extLst>
      <p:ext uri="{BB962C8B-B14F-4D97-AF65-F5344CB8AC3E}">
        <p14:creationId xmlns:p14="http://schemas.microsoft.com/office/powerpoint/2010/main" val="31860097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FB0AC1FF-2592-4189-BFFC-7EE3FA4FFEF5}" type="datetimeFigureOut">
              <a:rPr lang="en-GB" smtClean="0"/>
              <a:t>22/11/2021</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52CE3424-0EE2-4A52-960F-3819A6A2541B}" type="slidenum">
              <a:rPr lang="en-GB" smtClean="0"/>
              <a:t>‹#›</a:t>
            </a:fld>
            <a:endParaRPr lang="en-GB"/>
          </a:p>
        </p:txBody>
      </p:sp>
    </p:spTree>
    <p:extLst>
      <p:ext uri="{BB962C8B-B14F-4D97-AF65-F5344CB8AC3E}">
        <p14:creationId xmlns:p14="http://schemas.microsoft.com/office/powerpoint/2010/main" val="14083525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FB0AC1FF-2592-4189-BFFC-7EE3FA4FFEF5}" type="datetimeFigureOut">
              <a:rPr lang="en-GB" smtClean="0"/>
              <a:t>22/11/2021</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52CE3424-0EE2-4A52-960F-3819A6A2541B}" type="slidenum">
              <a:rPr lang="en-GB" smtClean="0"/>
              <a:t>‹#›</a:t>
            </a:fld>
            <a:endParaRPr lang="en-GB"/>
          </a:p>
        </p:txBody>
      </p:sp>
    </p:spTree>
    <p:extLst>
      <p:ext uri="{BB962C8B-B14F-4D97-AF65-F5344CB8AC3E}">
        <p14:creationId xmlns:p14="http://schemas.microsoft.com/office/powerpoint/2010/main" val="41065512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B0AC1FF-2592-4189-BFFC-7EE3FA4FFEF5}" type="datetimeFigureOut">
              <a:rPr lang="en-GB" smtClean="0"/>
              <a:t>22/11/2021</a:t>
            </a:fld>
            <a:endParaRPr lang="en-GB"/>
          </a:p>
        </p:txBody>
      </p:sp>
      <p:sp>
        <p:nvSpPr>
          <p:cNvPr id="5" name="Footer Placeholder 4"/>
          <p:cNvSpPr>
            <a:spLocks noGrp="1"/>
          </p:cNvSpPr>
          <p:nvPr>
            <p:ph type="ftr" sz="quarter" idx="11"/>
          </p:nvPr>
        </p:nvSpPr>
        <p:spPr/>
        <p:txBody>
          <a:bodyPr/>
          <a:lstStyle/>
          <a:p>
            <a:endParaRPr lang="en-GB"/>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52CE3424-0EE2-4A52-960F-3819A6A2541B}" type="slidenum">
              <a:rPr lang="en-GB" smtClean="0"/>
              <a:t>‹#›</a:t>
            </a:fld>
            <a:endParaRPr lang="en-GB"/>
          </a:p>
        </p:txBody>
      </p:sp>
    </p:spTree>
    <p:extLst>
      <p:ext uri="{BB962C8B-B14F-4D97-AF65-F5344CB8AC3E}">
        <p14:creationId xmlns:p14="http://schemas.microsoft.com/office/powerpoint/2010/main" val="34307722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B0AC1FF-2592-4189-BFFC-7EE3FA4FFEF5}" type="datetimeFigureOut">
              <a:rPr lang="en-GB" smtClean="0"/>
              <a:t>22/11/2021</a:t>
            </a:fld>
            <a:endParaRPr lang="en-GB"/>
          </a:p>
        </p:txBody>
      </p:sp>
      <p:sp>
        <p:nvSpPr>
          <p:cNvPr id="5" name="Footer Placeholder 4"/>
          <p:cNvSpPr>
            <a:spLocks noGrp="1"/>
          </p:cNvSpPr>
          <p:nvPr>
            <p:ph type="ftr" sz="quarter" idx="11"/>
          </p:nvPr>
        </p:nvSpPr>
        <p:spPr/>
        <p:txBody>
          <a:bodyPr/>
          <a:lstStyle/>
          <a:p>
            <a:endParaRPr lang="en-GB"/>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52CE3424-0EE2-4A52-960F-3819A6A2541B}" type="slidenum">
              <a:rPr lang="en-GB" smtClean="0"/>
              <a:t>‹#›</a:t>
            </a:fld>
            <a:endParaRPr lang="en-GB"/>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95072752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FB0AC1FF-2592-4189-BFFC-7EE3FA4FFEF5}" type="datetimeFigureOut">
              <a:rPr lang="en-GB" smtClean="0"/>
              <a:t>22/11/2021</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52CE3424-0EE2-4A52-960F-3819A6A2541B}" type="slidenum">
              <a:rPr lang="en-GB" smtClean="0"/>
              <a:t>‹#›</a:t>
            </a:fld>
            <a:endParaRPr lang="en-GB"/>
          </a:p>
        </p:txBody>
      </p:sp>
    </p:spTree>
    <p:extLst>
      <p:ext uri="{BB962C8B-B14F-4D97-AF65-F5344CB8AC3E}">
        <p14:creationId xmlns:p14="http://schemas.microsoft.com/office/powerpoint/2010/main" val="367001746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FB0AC1FF-2592-4189-BFFC-7EE3FA4FFEF5}" type="datetimeFigureOut">
              <a:rPr lang="en-GB" smtClean="0"/>
              <a:t>22/11/2021</a:t>
            </a:fld>
            <a:endParaRPr lang="en-GB"/>
          </a:p>
        </p:txBody>
      </p:sp>
      <p:sp>
        <p:nvSpPr>
          <p:cNvPr id="6" name="Footer Placeholder 5"/>
          <p:cNvSpPr>
            <a:spLocks noGrp="1"/>
          </p:cNvSpPr>
          <p:nvPr>
            <p:ph type="ftr" sz="quarter" idx="11"/>
          </p:nvPr>
        </p:nvSpPr>
        <p:spPr/>
        <p:txBody>
          <a:bodyPr/>
          <a:lstStyle/>
          <a:p>
            <a:endParaRPr lang="en-GB"/>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52CE3424-0EE2-4A52-960F-3819A6A2541B}" type="slidenum">
              <a:rPr lang="en-GB" smtClean="0"/>
              <a:t>‹#›</a:t>
            </a:fld>
            <a:endParaRPr lang="en-GB"/>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31315431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FB0AC1FF-2592-4189-BFFC-7EE3FA4FFEF5}" type="datetimeFigureOut">
              <a:rPr lang="en-GB" smtClean="0"/>
              <a:t>22/11/2021</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52CE3424-0EE2-4A52-960F-3819A6A2541B}" type="slidenum">
              <a:rPr lang="en-GB" smtClean="0"/>
              <a:t>‹#›</a:t>
            </a:fld>
            <a:endParaRPr lang="en-GB"/>
          </a:p>
        </p:txBody>
      </p:sp>
    </p:spTree>
    <p:extLst>
      <p:ext uri="{BB962C8B-B14F-4D97-AF65-F5344CB8AC3E}">
        <p14:creationId xmlns:p14="http://schemas.microsoft.com/office/powerpoint/2010/main" val="111477143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B0AC1FF-2592-4189-BFFC-7EE3FA4FFEF5}" type="datetimeFigureOut">
              <a:rPr lang="en-GB" smtClean="0"/>
              <a:t>22/11/2021</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52CE3424-0EE2-4A52-960F-3819A6A2541B}" type="slidenum">
              <a:rPr lang="en-GB" smtClean="0"/>
              <a:t>‹#›</a:t>
            </a:fld>
            <a:endParaRPr lang="en-GB"/>
          </a:p>
        </p:txBody>
      </p:sp>
    </p:spTree>
    <p:extLst>
      <p:ext uri="{BB962C8B-B14F-4D97-AF65-F5344CB8AC3E}">
        <p14:creationId xmlns:p14="http://schemas.microsoft.com/office/powerpoint/2010/main" val="329497735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B0AC1FF-2592-4189-BFFC-7EE3FA4FFEF5}" type="datetimeFigureOut">
              <a:rPr lang="en-GB" smtClean="0"/>
              <a:t>22/11/2021</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52CE3424-0EE2-4A52-960F-3819A6A2541B}" type="slidenum">
              <a:rPr lang="en-GB" smtClean="0"/>
              <a:t>‹#›</a:t>
            </a:fld>
            <a:endParaRPr lang="en-GB"/>
          </a:p>
        </p:txBody>
      </p:sp>
    </p:spTree>
    <p:extLst>
      <p:ext uri="{BB962C8B-B14F-4D97-AF65-F5344CB8AC3E}">
        <p14:creationId xmlns:p14="http://schemas.microsoft.com/office/powerpoint/2010/main" val="27279506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157"/>
            <a:ext cx="2356674" cy="6853096"/>
            <a:chOff x="6627813" y="195610"/>
            <a:chExt cx="1952625" cy="5678141"/>
          </a:xfrm>
        </p:grpSpPr>
        <p:sp>
          <p:nvSpPr>
            <p:cNvPr id="11" name="Freeform 27"/>
            <p:cNvSpPr/>
            <p:nvPr/>
          </p:nvSpPr>
          <p:spPr bwMode="auto">
            <a:xfrm>
              <a:off x="6627813" y="195610"/>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FB0AC1FF-2592-4189-BFFC-7EE3FA4FFEF5}" type="datetimeFigureOut">
              <a:rPr lang="en-GB" smtClean="0"/>
              <a:t>22/11/2021</a:t>
            </a:fld>
            <a:endParaRPr lang="en-GB"/>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52CE3424-0EE2-4A52-960F-3819A6A2541B}" type="slidenum">
              <a:rPr lang="en-GB" smtClean="0"/>
              <a:t>‹#›</a:t>
            </a:fld>
            <a:endParaRPr lang="en-GB"/>
          </a:p>
        </p:txBody>
      </p:sp>
    </p:spTree>
    <p:extLst>
      <p:ext uri="{BB962C8B-B14F-4D97-AF65-F5344CB8AC3E}">
        <p14:creationId xmlns:p14="http://schemas.microsoft.com/office/powerpoint/2010/main" val="2767243309"/>
      </p:ext>
    </p:extLst>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9" r:id="rId5"/>
    <p:sldLayoutId id="2147483700" r:id="rId6"/>
    <p:sldLayoutId id="2147483701" r:id="rId7"/>
    <p:sldLayoutId id="2147483702" r:id="rId8"/>
    <p:sldLayoutId id="2147483703" r:id="rId9"/>
    <p:sldLayoutId id="2147483704" r:id="rId10"/>
    <p:sldLayoutId id="2147483705" r:id="rId11"/>
    <p:sldLayoutId id="2147483706" r:id="rId12"/>
    <p:sldLayoutId id="2147483707" r:id="rId13"/>
    <p:sldLayoutId id="2147483708" r:id="rId14"/>
    <p:sldLayoutId id="2147483709" r:id="rId15"/>
    <p:sldLayoutId id="2147483710" r:id="rId16"/>
  </p:sldLayoutIdLst>
  <p:txStyles>
    <p:title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www.youtube.com/watch?v=_KiJf_UR42g" TargetMode="External"/><Relationship Id="rId2" Type="http://schemas.openxmlformats.org/officeDocument/2006/relationships/hyperlink" Target="https://www.youtube.com/watch?v=lLIV_2gBcl4" TargetMode="External"/><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hyperlink" Target="https://www.reonline.org.uk/festival_event/the-transfiguration/"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F23C6E-329B-4D7D-A5A5-43CB379B3232}"/>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3C7304C2-5D81-4AE1-A441-65552C3BEE9B}"/>
              </a:ext>
            </a:extLst>
          </p:cNvPr>
          <p:cNvSpPr>
            <a:spLocks noGrp="1"/>
          </p:cNvSpPr>
          <p:nvPr>
            <p:ph type="subTitle" idx="1"/>
          </p:nvPr>
        </p:nvSpPr>
        <p:spPr/>
        <p:txBody>
          <a:bodyPr>
            <a:noAutofit/>
          </a:bodyPr>
          <a:lstStyle/>
          <a:p>
            <a:r>
              <a:rPr lang="en-GB" sz="2100" dirty="0">
                <a:latin typeface="Comic Sans MS" panose="030F0702030302020204" pitchFamily="66" charset="0"/>
              </a:rPr>
              <a:t>LO: To understand beliefs and teaching</a:t>
            </a:r>
          </a:p>
          <a:p>
            <a:r>
              <a:rPr lang="en-GB" sz="2100" dirty="0">
                <a:latin typeface="Comic Sans MS" panose="030F0702030302020204" pitchFamily="66" charset="0"/>
              </a:rPr>
              <a:t>	To understand how beliefs are conveyed</a:t>
            </a:r>
          </a:p>
          <a:p>
            <a:r>
              <a:rPr lang="en-GB" sz="2100" dirty="0">
                <a:latin typeface="Comic Sans MS" panose="030F0702030302020204" pitchFamily="66" charset="0"/>
              </a:rPr>
              <a:t>C: Christianity</a:t>
            </a:r>
          </a:p>
        </p:txBody>
      </p:sp>
    </p:spTree>
    <p:extLst>
      <p:ext uri="{BB962C8B-B14F-4D97-AF65-F5344CB8AC3E}">
        <p14:creationId xmlns:p14="http://schemas.microsoft.com/office/powerpoint/2010/main" val="14537957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B826EE7-DC05-4E5B-82BA-080A5E5EEDC2}"/>
              </a:ext>
            </a:extLst>
          </p:cNvPr>
          <p:cNvSpPr>
            <a:spLocks noGrp="1"/>
          </p:cNvSpPr>
          <p:nvPr>
            <p:ph idx="1"/>
          </p:nvPr>
        </p:nvSpPr>
        <p:spPr>
          <a:xfrm>
            <a:off x="2589212" y="380214"/>
            <a:ext cx="8915400" cy="3777622"/>
          </a:xfrm>
        </p:spPr>
        <p:txBody>
          <a:bodyPr>
            <a:normAutofit/>
          </a:bodyPr>
          <a:lstStyle/>
          <a:p>
            <a:r>
              <a:rPr lang="en-GB" sz="2100" dirty="0">
                <a:latin typeface="Comic Sans MS" panose="030F0702030302020204" pitchFamily="66" charset="0"/>
              </a:rPr>
              <a:t>Jesus was a surprising person who turned expectations on their head.</a:t>
            </a:r>
          </a:p>
          <a:p>
            <a:endParaRPr lang="en-GB" sz="2100" dirty="0">
              <a:latin typeface="Comic Sans MS" panose="030F0702030302020204" pitchFamily="66" charset="0"/>
            </a:endParaRPr>
          </a:p>
          <a:p>
            <a:r>
              <a:rPr lang="en-GB" sz="2100" dirty="0">
                <a:latin typeface="Comic Sans MS" panose="030F0702030302020204" pitchFamily="66" charset="0"/>
              </a:rPr>
              <a:t>Christians believe he was, and is:</a:t>
            </a:r>
          </a:p>
          <a:p>
            <a:pPr lvl="1"/>
            <a:r>
              <a:rPr lang="en-GB" sz="2100" dirty="0">
                <a:latin typeface="Comic Sans MS" panose="030F0702030302020204" pitchFamily="66" charset="0"/>
              </a:rPr>
              <a:t>A saviour who rescues through making peace with his enemies</a:t>
            </a:r>
          </a:p>
          <a:p>
            <a:pPr lvl="1"/>
            <a:r>
              <a:rPr lang="en-GB" sz="2100" dirty="0">
                <a:latin typeface="Comic Sans MS" panose="030F0702030302020204" pitchFamily="66" charset="0"/>
              </a:rPr>
              <a:t>A humble, ordinary man, yet the Son of God</a:t>
            </a:r>
          </a:p>
          <a:p>
            <a:pPr lvl="1"/>
            <a:r>
              <a:rPr lang="en-GB" sz="2100" dirty="0">
                <a:latin typeface="Comic Sans MS" panose="030F0702030302020204" pitchFamily="66" charset="0"/>
              </a:rPr>
              <a:t>Part of an older story, yet the first chapter of a new story </a:t>
            </a:r>
          </a:p>
        </p:txBody>
      </p:sp>
      <p:pic>
        <p:nvPicPr>
          <p:cNvPr id="1026" name="Picture 2" descr="Jesus Son of God Savior | Nashville First">
            <a:extLst>
              <a:ext uri="{FF2B5EF4-FFF2-40B4-BE49-F238E27FC236}">
                <a16:creationId xmlns:a16="http://schemas.microsoft.com/office/drawing/2014/main" id="{E60B527B-CBD9-4E7E-BAC3-192F9420A85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24605" b="27778"/>
          <a:stretch/>
        </p:blipFill>
        <p:spPr bwMode="auto">
          <a:xfrm>
            <a:off x="3617912" y="3569201"/>
            <a:ext cx="6858000" cy="32656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701029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10BF045-8EED-4745-A1DE-9E90D4DB025B}"/>
              </a:ext>
            </a:extLst>
          </p:cNvPr>
          <p:cNvSpPr>
            <a:spLocks noGrp="1"/>
          </p:cNvSpPr>
          <p:nvPr>
            <p:ph idx="1"/>
          </p:nvPr>
        </p:nvSpPr>
        <p:spPr>
          <a:xfrm>
            <a:off x="7198918" y="1087224"/>
            <a:ext cx="4490319" cy="5068479"/>
          </a:xfrm>
        </p:spPr>
        <p:txBody>
          <a:bodyPr>
            <a:normAutofit/>
          </a:bodyPr>
          <a:lstStyle/>
          <a:p>
            <a:r>
              <a:rPr lang="en-GB" sz="2100" dirty="0">
                <a:latin typeface="Comic Sans MS" panose="030F0702030302020204" pitchFamily="66" charset="0"/>
              </a:rPr>
              <a:t>Some Christians celebrate the transfiguration of Jesus through the ‘Feast of the Transfiguration.’</a:t>
            </a:r>
          </a:p>
          <a:p>
            <a:endParaRPr lang="en-GB" sz="2100" dirty="0">
              <a:latin typeface="Comic Sans MS" panose="030F0702030302020204" pitchFamily="66" charset="0"/>
            </a:endParaRPr>
          </a:p>
          <a:p>
            <a:r>
              <a:rPr lang="en-GB" sz="2100" dirty="0">
                <a:latin typeface="Comic Sans MS" panose="030F0702030302020204" pitchFamily="66" charset="0"/>
              </a:rPr>
              <a:t>Imagine how Christians might celebrate the Feast of the Transfiguration.</a:t>
            </a:r>
          </a:p>
          <a:p>
            <a:endParaRPr lang="en-GB" sz="2100" dirty="0">
              <a:latin typeface="Comic Sans MS" panose="030F0702030302020204" pitchFamily="66" charset="0"/>
            </a:endParaRPr>
          </a:p>
          <a:p>
            <a:r>
              <a:rPr lang="en-GB" sz="2100" dirty="0">
                <a:latin typeface="Comic Sans MS" panose="030F0702030302020204" pitchFamily="66" charset="0"/>
              </a:rPr>
              <a:t>Bubble map some ideas for the kinds of things you think might be done, said or sung in a service. </a:t>
            </a:r>
          </a:p>
        </p:txBody>
      </p:sp>
      <p:pic>
        <p:nvPicPr>
          <p:cNvPr id="2050" name="Picture 2" descr="EWTN on Twitter: &amp;quot;#Today we celebrate the Transfiguration of the Lord. For  the full account: https://t.co/Yr4uB7UMxY #EWTN #Catholic  https://t.co/YbKbn7aeun&amp;quot; / Twitter">
            <a:extLst>
              <a:ext uri="{FF2B5EF4-FFF2-40B4-BE49-F238E27FC236}">
                <a16:creationId xmlns:a16="http://schemas.microsoft.com/office/drawing/2014/main" id="{37FF9A1E-0111-4EB8-86B3-77FB51A93E9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6858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801039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885CA-AFB9-49C6-9BD8-011AADC9BC38}"/>
              </a:ext>
            </a:extLst>
          </p:cNvPr>
          <p:cNvSpPr>
            <a:spLocks noGrp="1"/>
          </p:cNvSpPr>
          <p:nvPr>
            <p:ph type="title"/>
          </p:nvPr>
        </p:nvSpPr>
        <p:spPr>
          <a:xfrm>
            <a:off x="2602352" y="322457"/>
            <a:ext cx="8911687" cy="1280890"/>
          </a:xfrm>
        </p:spPr>
        <p:txBody>
          <a:bodyPr>
            <a:noAutofit/>
          </a:bodyPr>
          <a:lstStyle/>
          <a:p>
            <a:pPr algn="ctr"/>
            <a:r>
              <a:rPr lang="en-GB" sz="4400" dirty="0">
                <a:latin typeface="Comic Sans MS" panose="030F0702030302020204" pitchFamily="66" charset="0"/>
              </a:rPr>
              <a:t>Christians celebrate the Feast of the Transfiguration:</a:t>
            </a:r>
          </a:p>
        </p:txBody>
      </p:sp>
      <p:pic>
        <p:nvPicPr>
          <p:cNvPr id="5" name="Picture 4">
            <a:extLst>
              <a:ext uri="{FF2B5EF4-FFF2-40B4-BE49-F238E27FC236}">
                <a16:creationId xmlns:a16="http://schemas.microsoft.com/office/drawing/2014/main" id="{A5104F6B-BE61-474C-968D-4819298A723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81742" y="1819006"/>
            <a:ext cx="7352906" cy="4925872"/>
          </a:xfrm>
          <a:prstGeom prst="rect">
            <a:avLst/>
          </a:prstGeom>
        </p:spPr>
      </p:pic>
    </p:spTree>
    <p:extLst>
      <p:ext uri="{BB962C8B-B14F-4D97-AF65-F5344CB8AC3E}">
        <p14:creationId xmlns:p14="http://schemas.microsoft.com/office/powerpoint/2010/main" val="32381346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885CA-AFB9-49C6-9BD8-011AADC9BC38}"/>
              </a:ext>
            </a:extLst>
          </p:cNvPr>
          <p:cNvSpPr>
            <a:spLocks noGrp="1"/>
          </p:cNvSpPr>
          <p:nvPr>
            <p:ph type="title"/>
          </p:nvPr>
        </p:nvSpPr>
        <p:spPr>
          <a:xfrm>
            <a:off x="2602352" y="322457"/>
            <a:ext cx="8911687" cy="1280890"/>
          </a:xfrm>
        </p:spPr>
        <p:txBody>
          <a:bodyPr>
            <a:noAutofit/>
          </a:bodyPr>
          <a:lstStyle/>
          <a:p>
            <a:pPr algn="ctr"/>
            <a:r>
              <a:rPr lang="en-GB" sz="4400" dirty="0">
                <a:latin typeface="Comic Sans MS" panose="030F0702030302020204" pitchFamily="66" charset="0"/>
              </a:rPr>
              <a:t>Christians celebrate the Feast of the Transfiguration:</a:t>
            </a:r>
          </a:p>
        </p:txBody>
      </p:sp>
      <p:pic>
        <p:nvPicPr>
          <p:cNvPr id="4" name="Picture 3">
            <a:extLst>
              <a:ext uri="{FF2B5EF4-FFF2-40B4-BE49-F238E27FC236}">
                <a16:creationId xmlns:a16="http://schemas.microsoft.com/office/drawing/2014/main" id="{52F256BF-C71D-4359-8E87-9BF75658FE2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81742" y="1819006"/>
            <a:ext cx="7352905" cy="4925872"/>
          </a:xfrm>
          <a:prstGeom prst="rect">
            <a:avLst/>
          </a:prstGeom>
        </p:spPr>
      </p:pic>
    </p:spTree>
    <p:extLst>
      <p:ext uri="{BB962C8B-B14F-4D97-AF65-F5344CB8AC3E}">
        <p14:creationId xmlns:p14="http://schemas.microsoft.com/office/powerpoint/2010/main" val="3338025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885CA-AFB9-49C6-9BD8-011AADC9BC38}"/>
              </a:ext>
            </a:extLst>
          </p:cNvPr>
          <p:cNvSpPr>
            <a:spLocks noGrp="1"/>
          </p:cNvSpPr>
          <p:nvPr>
            <p:ph type="title"/>
          </p:nvPr>
        </p:nvSpPr>
        <p:spPr>
          <a:xfrm>
            <a:off x="2602352" y="322457"/>
            <a:ext cx="8911687" cy="1280890"/>
          </a:xfrm>
        </p:spPr>
        <p:txBody>
          <a:bodyPr>
            <a:noAutofit/>
          </a:bodyPr>
          <a:lstStyle/>
          <a:p>
            <a:pPr algn="ctr"/>
            <a:r>
              <a:rPr lang="en-GB" sz="4400" dirty="0">
                <a:latin typeface="Comic Sans MS" panose="030F0702030302020204" pitchFamily="66" charset="0"/>
              </a:rPr>
              <a:t>Christians celebrate the Feast of the Transfiguration:</a:t>
            </a:r>
          </a:p>
        </p:txBody>
      </p:sp>
      <p:pic>
        <p:nvPicPr>
          <p:cNvPr id="15" name="Picture 14">
            <a:extLst>
              <a:ext uri="{FF2B5EF4-FFF2-40B4-BE49-F238E27FC236}">
                <a16:creationId xmlns:a16="http://schemas.microsoft.com/office/drawing/2014/main" id="{A3C31723-949D-42D3-BE79-1546368BF7A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81742" y="1819005"/>
            <a:ext cx="7352904" cy="4925871"/>
          </a:xfrm>
          <a:prstGeom prst="rect">
            <a:avLst/>
          </a:prstGeom>
        </p:spPr>
      </p:pic>
    </p:spTree>
    <p:extLst>
      <p:ext uri="{BB962C8B-B14F-4D97-AF65-F5344CB8AC3E}">
        <p14:creationId xmlns:p14="http://schemas.microsoft.com/office/powerpoint/2010/main" val="39416011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885CA-AFB9-49C6-9BD8-011AADC9BC38}"/>
              </a:ext>
            </a:extLst>
          </p:cNvPr>
          <p:cNvSpPr>
            <a:spLocks noGrp="1"/>
          </p:cNvSpPr>
          <p:nvPr>
            <p:ph type="title"/>
          </p:nvPr>
        </p:nvSpPr>
        <p:spPr>
          <a:xfrm>
            <a:off x="2602352" y="322457"/>
            <a:ext cx="8911687" cy="1280890"/>
          </a:xfrm>
        </p:spPr>
        <p:txBody>
          <a:bodyPr>
            <a:noAutofit/>
          </a:bodyPr>
          <a:lstStyle/>
          <a:p>
            <a:pPr algn="ctr"/>
            <a:r>
              <a:rPr lang="en-GB" sz="4400" dirty="0">
                <a:latin typeface="Comic Sans MS" panose="030F0702030302020204" pitchFamily="66" charset="0"/>
              </a:rPr>
              <a:t>Christians celebrate the Feast of the Transfiguration:</a:t>
            </a:r>
          </a:p>
        </p:txBody>
      </p:sp>
      <p:pic>
        <p:nvPicPr>
          <p:cNvPr id="13" name="Picture 12">
            <a:extLst>
              <a:ext uri="{FF2B5EF4-FFF2-40B4-BE49-F238E27FC236}">
                <a16:creationId xmlns:a16="http://schemas.microsoft.com/office/drawing/2014/main" id="{24E30B59-F1AC-4117-BEDC-CAC819F566B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81742" y="1819005"/>
            <a:ext cx="7352902" cy="4925870"/>
          </a:xfrm>
          <a:prstGeom prst="rect">
            <a:avLst/>
          </a:prstGeom>
        </p:spPr>
      </p:pic>
    </p:spTree>
    <p:extLst>
      <p:ext uri="{BB962C8B-B14F-4D97-AF65-F5344CB8AC3E}">
        <p14:creationId xmlns:p14="http://schemas.microsoft.com/office/powerpoint/2010/main" val="12938697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885CA-AFB9-49C6-9BD8-011AADC9BC38}"/>
              </a:ext>
            </a:extLst>
          </p:cNvPr>
          <p:cNvSpPr>
            <a:spLocks noGrp="1"/>
          </p:cNvSpPr>
          <p:nvPr>
            <p:ph type="title"/>
          </p:nvPr>
        </p:nvSpPr>
        <p:spPr>
          <a:xfrm>
            <a:off x="2602352" y="322457"/>
            <a:ext cx="8911687" cy="1280890"/>
          </a:xfrm>
        </p:spPr>
        <p:txBody>
          <a:bodyPr>
            <a:noAutofit/>
          </a:bodyPr>
          <a:lstStyle/>
          <a:p>
            <a:pPr algn="ctr"/>
            <a:r>
              <a:rPr lang="en-GB" sz="4400" dirty="0">
                <a:latin typeface="Comic Sans MS" panose="030F0702030302020204" pitchFamily="66" charset="0"/>
              </a:rPr>
              <a:t>Christians celebrate the Feast of the Transfiguration:</a:t>
            </a:r>
          </a:p>
        </p:txBody>
      </p:sp>
      <p:pic>
        <p:nvPicPr>
          <p:cNvPr id="11" name="Picture 10">
            <a:extLst>
              <a:ext uri="{FF2B5EF4-FFF2-40B4-BE49-F238E27FC236}">
                <a16:creationId xmlns:a16="http://schemas.microsoft.com/office/drawing/2014/main" id="{314C7405-EA54-4AF2-881F-678BDA0AA91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81741" y="1819004"/>
            <a:ext cx="7352901" cy="4925869"/>
          </a:xfrm>
          <a:prstGeom prst="rect">
            <a:avLst/>
          </a:prstGeom>
        </p:spPr>
      </p:pic>
    </p:spTree>
    <p:extLst>
      <p:ext uri="{BB962C8B-B14F-4D97-AF65-F5344CB8AC3E}">
        <p14:creationId xmlns:p14="http://schemas.microsoft.com/office/powerpoint/2010/main" val="36477655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885CA-AFB9-49C6-9BD8-011AADC9BC38}"/>
              </a:ext>
            </a:extLst>
          </p:cNvPr>
          <p:cNvSpPr>
            <a:spLocks noGrp="1"/>
          </p:cNvSpPr>
          <p:nvPr>
            <p:ph type="title"/>
          </p:nvPr>
        </p:nvSpPr>
        <p:spPr>
          <a:xfrm>
            <a:off x="2602352" y="322457"/>
            <a:ext cx="8911687" cy="1280890"/>
          </a:xfrm>
        </p:spPr>
        <p:txBody>
          <a:bodyPr>
            <a:noAutofit/>
          </a:bodyPr>
          <a:lstStyle/>
          <a:p>
            <a:pPr algn="ctr"/>
            <a:r>
              <a:rPr lang="en-GB" sz="4400" dirty="0">
                <a:latin typeface="Comic Sans MS" panose="030F0702030302020204" pitchFamily="66" charset="0"/>
              </a:rPr>
              <a:t>Christians celebrate the Feast of the Transfiguration:</a:t>
            </a:r>
          </a:p>
        </p:txBody>
      </p:sp>
      <p:pic>
        <p:nvPicPr>
          <p:cNvPr id="6" name="Picture 5">
            <a:extLst>
              <a:ext uri="{FF2B5EF4-FFF2-40B4-BE49-F238E27FC236}">
                <a16:creationId xmlns:a16="http://schemas.microsoft.com/office/drawing/2014/main" id="{9554477A-652D-4A15-8F6A-C44293549C2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81740" y="1819003"/>
            <a:ext cx="7352901" cy="4925869"/>
          </a:xfrm>
          <a:prstGeom prst="rect">
            <a:avLst/>
          </a:prstGeom>
        </p:spPr>
      </p:pic>
    </p:spTree>
    <p:extLst>
      <p:ext uri="{BB962C8B-B14F-4D97-AF65-F5344CB8AC3E}">
        <p14:creationId xmlns:p14="http://schemas.microsoft.com/office/powerpoint/2010/main" val="24799271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885CA-AFB9-49C6-9BD8-011AADC9BC38}"/>
              </a:ext>
            </a:extLst>
          </p:cNvPr>
          <p:cNvSpPr>
            <a:spLocks noGrp="1"/>
          </p:cNvSpPr>
          <p:nvPr>
            <p:ph type="title"/>
          </p:nvPr>
        </p:nvSpPr>
        <p:spPr>
          <a:xfrm>
            <a:off x="2602352" y="322457"/>
            <a:ext cx="8911687" cy="1280890"/>
          </a:xfrm>
        </p:spPr>
        <p:txBody>
          <a:bodyPr>
            <a:noAutofit/>
          </a:bodyPr>
          <a:lstStyle/>
          <a:p>
            <a:pPr algn="ctr"/>
            <a:r>
              <a:rPr lang="en-GB" sz="4400" dirty="0">
                <a:latin typeface="Comic Sans MS" panose="030F0702030302020204" pitchFamily="66" charset="0"/>
              </a:rPr>
              <a:t>Christians celebrate the Feast of the Transfiguration:</a:t>
            </a:r>
          </a:p>
        </p:txBody>
      </p:sp>
      <p:pic>
        <p:nvPicPr>
          <p:cNvPr id="6" name="Picture 5">
            <a:extLst>
              <a:ext uri="{FF2B5EF4-FFF2-40B4-BE49-F238E27FC236}">
                <a16:creationId xmlns:a16="http://schemas.microsoft.com/office/drawing/2014/main" id="{8FC49515-559F-4F31-A15A-D37C015BF34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81739" y="1819002"/>
            <a:ext cx="7352901" cy="4925869"/>
          </a:xfrm>
          <a:prstGeom prst="rect">
            <a:avLst/>
          </a:prstGeom>
        </p:spPr>
      </p:pic>
    </p:spTree>
    <p:extLst>
      <p:ext uri="{BB962C8B-B14F-4D97-AF65-F5344CB8AC3E}">
        <p14:creationId xmlns:p14="http://schemas.microsoft.com/office/powerpoint/2010/main" val="28533891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6B910F-9742-4E9A-8DB6-CD6EC840077A}"/>
              </a:ext>
            </a:extLst>
          </p:cNvPr>
          <p:cNvSpPr>
            <a:spLocks noGrp="1"/>
          </p:cNvSpPr>
          <p:nvPr>
            <p:ph type="title"/>
          </p:nvPr>
        </p:nvSpPr>
        <p:spPr/>
        <p:txBody>
          <a:bodyPr/>
          <a:lstStyle/>
          <a:p>
            <a:r>
              <a:rPr lang="en-GB" dirty="0">
                <a:latin typeface="Comic Sans MS" panose="030F0702030302020204" pitchFamily="66" charset="0"/>
              </a:rPr>
              <a:t>Tradition of the Blessing of the Fruits </a:t>
            </a:r>
          </a:p>
        </p:txBody>
      </p:sp>
      <p:sp>
        <p:nvSpPr>
          <p:cNvPr id="3" name="Content Placeholder 2">
            <a:extLst>
              <a:ext uri="{FF2B5EF4-FFF2-40B4-BE49-F238E27FC236}">
                <a16:creationId xmlns:a16="http://schemas.microsoft.com/office/drawing/2014/main" id="{D3039A33-0DAD-4AD4-940E-E8CE28804AAE}"/>
              </a:ext>
            </a:extLst>
          </p:cNvPr>
          <p:cNvSpPr>
            <a:spLocks noGrp="1"/>
          </p:cNvSpPr>
          <p:nvPr>
            <p:ph idx="1"/>
          </p:nvPr>
        </p:nvSpPr>
        <p:spPr>
          <a:xfrm>
            <a:off x="2589212" y="1584011"/>
            <a:ext cx="5602681" cy="4958191"/>
          </a:xfrm>
        </p:spPr>
        <p:txBody>
          <a:bodyPr>
            <a:normAutofit lnSpcReduction="10000"/>
          </a:bodyPr>
          <a:lstStyle/>
          <a:p>
            <a:r>
              <a:rPr lang="en-US" sz="2100" dirty="0">
                <a:latin typeface="Comic Sans MS" panose="030F0702030302020204" pitchFamily="66" charset="0"/>
              </a:rPr>
              <a:t>Throughout the Eastern Mediterranean, it is customary to bring the first grapes of the summer harvest to be blessed on the feast of Holy Transfiguration. The grape is a symbol of transfiguration because it is crushed and fermented into wine, then transformed into the blood of Christ at the Eucharist.</a:t>
            </a:r>
            <a:endParaRPr lang="en-GB" sz="2100" dirty="0">
              <a:latin typeface="Comic Sans MS" panose="030F0702030302020204" pitchFamily="66" charset="0"/>
            </a:endParaRPr>
          </a:p>
          <a:p>
            <a:r>
              <a:rPr lang="en-US" sz="2100" dirty="0">
                <a:latin typeface="Comic Sans MS" panose="030F0702030302020204" pitchFamily="66" charset="0"/>
              </a:rPr>
              <a:t>The feast of the Holy Transfiguration is celebrated late in summer, at the time of the first fruits, which remind us of God’s great goodness and His infinite bounty. To express their recognition and gratitude to God for His generosity, some Christians bring some of these first fruits to the church for blessing.</a:t>
            </a:r>
            <a:endParaRPr lang="en-GB" sz="2100" dirty="0">
              <a:latin typeface="Comic Sans MS" panose="030F0702030302020204" pitchFamily="66" charset="0"/>
            </a:endParaRPr>
          </a:p>
          <a:p>
            <a:endParaRPr lang="en-GB" sz="2100" dirty="0">
              <a:latin typeface="Comic Sans MS" panose="030F0702030302020204" pitchFamily="66" charset="0"/>
            </a:endParaRPr>
          </a:p>
        </p:txBody>
      </p:sp>
      <p:pic>
        <p:nvPicPr>
          <p:cNvPr id="3074" name="Picture 2" descr="Transfiguration of the Lord and blessing of grapes – St. Michael the  Archangel Ukrainian Catholic Church">
            <a:extLst>
              <a:ext uri="{FF2B5EF4-FFF2-40B4-BE49-F238E27FC236}">
                <a16:creationId xmlns:a16="http://schemas.microsoft.com/office/drawing/2014/main" id="{372D1361-5481-4844-ACA6-8B771DC7938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20726" y="1584011"/>
            <a:ext cx="3657600" cy="487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7153639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DAF1A53-ACBA-4217-9B4D-2C7D03ADD8ED}"/>
              </a:ext>
            </a:extLst>
          </p:cNvPr>
          <p:cNvSpPr>
            <a:spLocks noGrp="1"/>
          </p:cNvSpPr>
          <p:nvPr>
            <p:ph idx="1"/>
          </p:nvPr>
        </p:nvSpPr>
        <p:spPr>
          <a:xfrm>
            <a:off x="2626919" y="832701"/>
            <a:ext cx="8915400" cy="3777622"/>
          </a:xfrm>
        </p:spPr>
        <p:txBody>
          <a:bodyPr>
            <a:normAutofit/>
          </a:bodyPr>
          <a:lstStyle/>
          <a:p>
            <a:r>
              <a:rPr lang="en-GB" sz="2100" dirty="0">
                <a:latin typeface="Comic Sans MS" panose="030F0702030302020204" pitchFamily="66" charset="0"/>
              </a:rPr>
              <a:t>Watch: </a:t>
            </a:r>
            <a:r>
              <a:rPr lang="en-GB" sz="2100" dirty="0">
                <a:latin typeface="Comic Sans MS" panose="030F0702030302020204" pitchFamily="66" charset="0"/>
                <a:hlinkClick r:id="rId2"/>
              </a:rPr>
              <a:t>https://www.youtube.com/watch?v=lLIV_2gBcl4</a:t>
            </a:r>
            <a:r>
              <a:rPr lang="en-GB" sz="2100" dirty="0">
                <a:latin typeface="Comic Sans MS" panose="030F0702030302020204" pitchFamily="66" charset="0"/>
              </a:rPr>
              <a:t>  OR </a:t>
            </a:r>
            <a:r>
              <a:rPr lang="en-GB" sz="2100" dirty="0">
                <a:latin typeface="Comic Sans MS" panose="030F0702030302020204" pitchFamily="66" charset="0"/>
                <a:hlinkClick r:id="rId3"/>
              </a:rPr>
              <a:t>https://www.youtube.com/watch?v=_KiJf_UR42g</a:t>
            </a:r>
            <a:r>
              <a:rPr lang="en-GB" sz="2100" dirty="0">
                <a:latin typeface="Comic Sans MS" panose="030F0702030302020204" pitchFamily="66" charset="0"/>
              </a:rPr>
              <a:t>  </a:t>
            </a:r>
          </a:p>
        </p:txBody>
      </p:sp>
      <p:pic>
        <p:nvPicPr>
          <p:cNvPr id="4098" name="Picture 2" descr="The Feast of the Transfiguration • Olyphant | Diocese of Eastern  Pennsylvania">
            <a:extLst>
              <a:ext uri="{FF2B5EF4-FFF2-40B4-BE49-F238E27FC236}">
                <a16:creationId xmlns:a16="http://schemas.microsoft.com/office/drawing/2014/main" id="{AF3AA242-D8BE-47DB-A1E6-DA3E298ABF4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78434" y="1809948"/>
            <a:ext cx="7212369" cy="48156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891268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71E7E8-3EB1-465C-8BAF-BED4A5467A20}"/>
              </a:ext>
            </a:extLst>
          </p:cNvPr>
          <p:cNvSpPr>
            <a:spLocks noGrp="1"/>
          </p:cNvSpPr>
          <p:nvPr>
            <p:ph type="title"/>
          </p:nvPr>
        </p:nvSpPr>
        <p:spPr>
          <a:xfrm>
            <a:off x="1941923" y="624110"/>
            <a:ext cx="4807670" cy="1280890"/>
          </a:xfrm>
        </p:spPr>
        <p:txBody>
          <a:bodyPr>
            <a:noAutofit/>
          </a:bodyPr>
          <a:lstStyle/>
          <a:p>
            <a:pPr algn="ctr"/>
            <a:r>
              <a:rPr lang="en-GB" sz="4800" dirty="0">
                <a:latin typeface="Comic Sans MS" panose="030F0702030302020204" pitchFamily="66" charset="0"/>
              </a:rPr>
              <a:t>The </a:t>
            </a:r>
            <a:br>
              <a:rPr lang="en-GB" sz="4800" dirty="0">
                <a:latin typeface="Comic Sans MS" panose="030F0702030302020204" pitchFamily="66" charset="0"/>
              </a:rPr>
            </a:br>
            <a:r>
              <a:rPr lang="en-GB" sz="4800" dirty="0">
                <a:latin typeface="Comic Sans MS" panose="030F0702030302020204" pitchFamily="66" charset="0"/>
              </a:rPr>
              <a:t>Transfiguration</a:t>
            </a:r>
          </a:p>
        </p:txBody>
      </p:sp>
      <p:sp>
        <p:nvSpPr>
          <p:cNvPr id="3" name="Content Placeholder 2">
            <a:extLst>
              <a:ext uri="{FF2B5EF4-FFF2-40B4-BE49-F238E27FC236}">
                <a16:creationId xmlns:a16="http://schemas.microsoft.com/office/drawing/2014/main" id="{AF547AC5-D373-4E66-86D5-B9D1D80DF838}"/>
              </a:ext>
            </a:extLst>
          </p:cNvPr>
          <p:cNvSpPr>
            <a:spLocks noGrp="1"/>
          </p:cNvSpPr>
          <p:nvPr>
            <p:ph idx="1"/>
          </p:nvPr>
        </p:nvSpPr>
        <p:spPr>
          <a:xfrm>
            <a:off x="2589212" y="3080378"/>
            <a:ext cx="4075539" cy="3777622"/>
          </a:xfrm>
        </p:spPr>
        <p:txBody>
          <a:bodyPr>
            <a:normAutofit/>
          </a:bodyPr>
          <a:lstStyle/>
          <a:p>
            <a:r>
              <a:rPr lang="en-US" sz="2100" u="sng" dirty="0">
                <a:latin typeface="Comic Sans MS" panose="030F0702030302020204" pitchFamily="66" charset="0"/>
                <a:hlinkClick r:id="rId2"/>
              </a:rPr>
              <a:t>https://www.reonline.org.uk/festival_event/the-transfiguration/</a:t>
            </a:r>
            <a:r>
              <a:rPr lang="en-US" sz="2100" u="sng" dirty="0">
                <a:latin typeface="Comic Sans MS" panose="030F0702030302020204" pitchFamily="66" charset="0"/>
              </a:rPr>
              <a:t> </a:t>
            </a:r>
            <a:endParaRPr lang="en-GB" sz="2100" dirty="0">
              <a:latin typeface="Comic Sans MS" panose="030F0702030302020204" pitchFamily="66" charset="0"/>
            </a:endParaRPr>
          </a:p>
        </p:txBody>
      </p:sp>
      <p:pic>
        <p:nvPicPr>
          <p:cNvPr id="5122" name="Picture 2" descr="Transfiguration of the Lord - My Catholic Life!">
            <a:extLst>
              <a:ext uri="{FF2B5EF4-FFF2-40B4-BE49-F238E27FC236}">
                <a16:creationId xmlns:a16="http://schemas.microsoft.com/office/drawing/2014/main" id="{26DFBCC9-1441-457A-9940-2AB6022DBF1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41994" y="100798"/>
            <a:ext cx="5238750" cy="66393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387558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AB0BD5-EC1A-4ECC-BE16-A348AD964147}"/>
              </a:ext>
            </a:extLst>
          </p:cNvPr>
          <p:cNvSpPr>
            <a:spLocks noGrp="1"/>
          </p:cNvSpPr>
          <p:nvPr>
            <p:ph type="title"/>
          </p:nvPr>
        </p:nvSpPr>
        <p:spPr/>
        <p:txBody>
          <a:bodyPr>
            <a:normAutofit/>
          </a:bodyPr>
          <a:lstStyle/>
          <a:p>
            <a:r>
              <a:rPr lang="en-GB" sz="5400" dirty="0">
                <a:latin typeface="Comic Sans MS" panose="030F0702030302020204" pitchFamily="66" charset="0"/>
              </a:rPr>
              <a:t>Prayers</a:t>
            </a:r>
          </a:p>
        </p:txBody>
      </p:sp>
      <p:sp>
        <p:nvSpPr>
          <p:cNvPr id="3" name="Content Placeholder 2">
            <a:extLst>
              <a:ext uri="{FF2B5EF4-FFF2-40B4-BE49-F238E27FC236}">
                <a16:creationId xmlns:a16="http://schemas.microsoft.com/office/drawing/2014/main" id="{AF9A82C3-9F9B-4531-A75D-4EF582134B88}"/>
              </a:ext>
            </a:extLst>
          </p:cNvPr>
          <p:cNvSpPr>
            <a:spLocks noGrp="1"/>
          </p:cNvSpPr>
          <p:nvPr>
            <p:ph idx="1"/>
          </p:nvPr>
        </p:nvSpPr>
        <p:spPr>
          <a:xfrm>
            <a:off x="2592925" y="1905000"/>
            <a:ext cx="8915400" cy="3777622"/>
          </a:xfrm>
        </p:spPr>
        <p:txBody>
          <a:bodyPr>
            <a:normAutofit/>
          </a:bodyPr>
          <a:lstStyle/>
          <a:p>
            <a:r>
              <a:rPr lang="en-GB" sz="2100" dirty="0">
                <a:latin typeface="Comic Sans MS" panose="030F0702030302020204" pitchFamily="66" charset="0"/>
              </a:rPr>
              <a:t>What do you notice about the prayers?</a:t>
            </a:r>
          </a:p>
          <a:p>
            <a:r>
              <a:rPr lang="en-GB" sz="2100" dirty="0">
                <a:latin typeface="Comic Sans MS" panose="030F0702030302020204" pitchFamily="66" charset="0"/>
              </a:rPr>
              <a:t>What parts of the transfiguration can you identify? </a:t>
            </a:r>
          </a:p>
        </p:txBody>
      </p:sp>
      <p:pic>
        <p:nvPicPr>
          <p:cNvPr id="5" name="Picture 4">
            <a:extLst>
              <a:ext uri="{FF2B5EF4-FFF2-40B4-BE49-F238E27FC236}">
                <a16:creationId xmlns:a16="http://schemas.microsoft.com/office/drawing/2014/main" id="{2B2DEB57-635C-490C-9BC4-692AAB15156D}"/>
              </a:ext>
            </a:extLst>
          </p:cNvPr>
          <p:cNvPicPr>
            <a:picLocks noChangeAspect="1"/>
          </p:cNvPicPr>
          <p:nvPr/>
        </p:nvPicPr>
        <p:blipFill rotWithShape="1">
          <a:blip r:embed="rId2"/>
          <a:srcRect l="38506" t="29004" r="17963" b="39106"/>
          <a:stretch/>
        </p:blipFill>
        <p:spPr>
          <a:xfrm>
            <a:off x="31295" y="4010077"/>
            <a:ext cx="6064705" cy="2499132"/>
          </a:xfrm>
          <a:prstGeom prst="rect">
            <a:avLst/>
          </a:prstGeom>
          <a:ln w="38100">
            <a:solidFill>
              <a:schemeClr val="accent2">
                <a:lumMod val="75000"/>
              </a:schemeClr>
            </a:solidFill>
          </a:ln>
        </p:spPr>
      </p:pic>
      <p:pic>
        <p:nvPicPr>
          <p:cNvPr id="6" name="Picture 5">
            <a:extLst>
              <a:ext uri="{FF2B5EF4-FFF2-40B4-BE49-F238E27FC236}">
                <a16:creationId xmlns:a16="http://schemas.microsoft.com/office/drawing/2014/main" id="{06D166C4-E093-42C4-9914-B7E402836741}"/>
              </a:ext>
            </a:extLst>
          </p:cNvPr>
          <p:cNvPicPr>
            <a:picLocks noChangeAspect="1"/>
          </p:cNvPicPr>
          <p:nvPr/>
        </p:nvPicPr>
        <p:blipFill rotWithShape="1">
          <a:blip r:embed="rId3"/>
          <a:srcRect l="38505" t="19244" r="17114" b="36495"/>
          <a:stretch/>
        </p:blipFill>
        <p:spPr>
          <a:xfrm>
            <a:off x="6304408" y="3535053"/>
            <a:ext cx="5856297" cy="3285241"/>
          </a:xfrm>
          <a:prstGeom prst="rect">
            <a:avLst/>
          </a:prstGeom>
          <a:ln w="38100">
            <a:solidFill>
              <a:schemeClr val="accent2">
                <a:lumMod val="75000"/>
              </a:schemeClr>
            </a:solidFill>
          </a:ln>
        </p:spPr>
      </p:pic>
    </p:spTree>
    <p:extLst>
      <p:ext uri="{BB962C8B-B14F-4D97-AF65-F5344CB8AC3E}">
        <p14:creationId xmlns:p14="http://schemas.microsoft.com/office/powerpoint/2010/main" val="177229978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AB0BD5-EC1A-4ECC-BE16-A348AD964147}"/>
              </a:ext>
            </a:extLst>
          </p:cNvPr>
          <p:cNvSpPr>
            <a:spLocks noGrp="1"/>
          </p:cNvSpPr>
          <p:nvPr>
            <p:ph type="title"/>
          </p:nvPr>
        </p:nvSpPr>
        <p:spPr>
          <a:xfrm>
            <a:off x="4685122" y="624110"/>
            <a:ext cx="6819490" cy="1280890"/>
          </a:xfrm>
        </p:spPr>
        <p:txBody>
          <a:bodyPr>
            <a:normAutofit/>
          </a:bodyPr>
          <a:lstStyle/>
          <a:p>
            <a:r>
              <a:rPr lang="en-GB" sz="5400" dirty="0">
                <a:latin typeface="Comic Sans MS" panose="030F0702030302020204" pitchFamily="66" charset="0"/>
              </a:rPr>
              <a:t>Hymns</a:t>
            </a:r>
          </a:p>
        </p:txBody>
      </p:sp>
      <p:sp>
        <p:nvSpPr>
          <p:cNvPr id="3" name="Content Placeholder 2">
            <a:extLst>
              <a:ext uri="{FF2B5EF4-FFF2-40B4-BE49-F238E27FC236}">
                <a16:creationId xmlns:a16="http://schemas.microsoft.com/office/drawing/2014/main" id="{AF9A82C3-9F9B-4531-A75D-4EF582134B88}"/>
              </a:ext>
            </a:extLst>
          </p:cNvPr>
          <p:cNvSpPr>
            <a:spLocks noGrp="1"/>
          </p:cNvSpPr>
          <p:nvPr>
            <p:ph idx="1"/>
          </p:nvPr>
        </p:nvSpPr>
        <p:spPr>
          <a:xfrm>
            <a:off x="4685121" y="1905000"/>
            <a:ext cx="6823203" cy="3777622"/>
          </a:xfrm>
        </p:spPr>
        <p:txBody>
          <a:bodyPr>
            <a:normAutofit/>
          </a:bodyPr>
          <a:lstStyle/>
          <a:p>
            <a:r>
              <a:rPr lang="en-GB" sz="2100" dirty="0">
                <a:latin typeface="Comic Sans MS" panose="030F0702030302020204" pitchFamily="66" charset="0"/>
              </a:rPr>
              <a:t>What do you notice about the hymns?</a:t>
            </a:r>
          </a:p>
          <a:p>
            <a:r>
              <a:rPr lang="en-GB" sz="2100" dirty="0">
                <a:latin typeface="Comic Sans MS" panose="030F0702030302020204" pitchFamily="66" charset="0"/>
              </a:rPr>
              <a:t>What parts of the transfiguration can you identify? </a:t>
            </a:r>
          </a:p>
        </p:txBody>
      </p:sp>
      <p:pic>
        <p:nvPicPr>
          <p:cNvPr id="4" name="Picture 3">
            <a:extLst>
              <a:ext uri="{FF2B5EF4-FFF2-40B4-BE49-F238E27FC236}">
                <a16:creationId xmlns:a16="http://schemas.microsoft.com/office/drawing/2014/main" id="{39DE3AEF-836C-450A-B4B3-4F25C455A6BA}"/>
              </a:ext>
            </a:extLst>
          </p:cNvPr>
          <p:cNvPicPr>
            <a:picLocks noChangeAspect="1"/>
          </p:cNvPicPr>
          <p:nvPr/>
        </p:nvPicPr>
        <p:blipFill rotWithShape="1">
          <a:blip r:embed="rId2"/>
          <a:srcRect l="38892" t="18282" r="35748" b="11890"/>
          <a:stretch/>
        </p:blipFill>
        <p:spPr>
          <a:xfrm>
            <a:off x="122548" y="114788"/>
            <a:ext cx="4279770" cy="6628424"/>
          </a:xfrm>
          <a:prstGeom prst="rect">
            <a:avLst/>
          </a:prstGeom>
          <a:ln w="38100">
            <a:solidFill>
              <a:schemeClr val="accent2">
                <a:lumMod val="75000"/>
              </a:schemeClr>
            </a:solidFill>
          </a:ln>
        </p:spPr>
      </p:pic>
      <p:pic>
        <p:nvPicPr>
          <p:cNvPr id="7" name="Picture 6">
            <a:extLst>
              <a:ext uri="{FF2B5EF4-FFF2-40B4-BE49-F238E27FC236}">
                <a16:creationId xmlns:a16="http://schemas.microsoft.com/office/drawing/2014/main" id="{F3F22F91-590A-4B58-9135-AFE919EFFD2B}"/>
              </a:ext>
            </a:extLst>
          </p:cNvPr>
          <p:cNvPicPr>
            <a:picLocks noChangeAspect="1"/>
          </p:cNvPicPr>
          <p:nvPr/>
        </p:nvPicPr>
        <p:blipFill rotWithShape="1">
          <a:blip r:embed="rId3"/>
          <a:srcRect l="58145" t="30791" r="7449" b="40893"/>
          <a:stretch/>
        </p:blipFill>
        <p:spPr>
          <a:xfrm>
            <a:off x="4910111" y="3429000"/>
            <a:ext cx="7159342" cy="3314212"/>
          </a:xfrm>
          <a:prstGeom prst="rect">
            <a:avLst/>
          </a:prstGeom>
          <a:ln w="38100">
            <a:solidFill>
              <a:schemeClr val="accent2">
                <a:lumMod val="75000"/>
              </a:schemeClr>
            </a:solidFill>
          </a:ln>
        </p:spPr>
      </p:pic>
    </p:spTree>
    <p:extLst>
      <p:ext uri="{BB962C8B-B14F-4D97-AF65-F5344CB8AC3E}">
        <p14:creationId xmlns:p14="http://schemas.microsoft.com/office/powerpoint/2010/main" val="393009963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BEE36A-0634-4D9D-8EF4-509B8F4AE90F}"/>
              </a:ext>
            </a:extLst>
          </p:cNvPr>
          <p:cNvSpPr>
            <a:spLocks noGrp="1"/>
          </p:cNvSpPr>
          <p:nvPr>
            <p:ph type="title"/>
          </p:nvPr>
        </p:nvSpPr>
        <p:spPr/>
        <p:txBody>
          <a:bodyPr>
            <a:normAutofit/>
          </a:bodyPr>
          <a:lstStyle/>
          <a:p>
            <a:r>
              <a:rPr lang="en-GB" sz="5400" dirty="0">
                <a:latin typeface="Comic Sans MS" panose="030F0702030302020204" pitchFamily="66" charset="0"/>
              </a:rPr>
              <a:t>Activity </a:t>
            </a:r>
          </a:p>
        </p:txBody>
      </p:sp>
      <p:sp>
        <p:nvSpPr>
          <p:cNvPr id="3" name="Content Placeholder 2">
            <a:extLst>
              <a:ext uri="{FF2B5EF4-FFF2-40B4-BE49-F238E27FC236}">
                <a16:creationId xmlns:a16="http://schemas.microsoft.com/office/drawing/2014/main" id="{D439E6A2-36DB-4EDC-BE9A-3EC5915E3EA7}"/>
              </a:ext>
            </a:extLst>
          </p:cNvPr>
          <p:cNvSpPr>
            <a:spLocks noGrp="1"/>
          </p:cNvSpPr>
          <p:nvPr>
            <p:ph idx="1"/>
          </p:nvPr>
        </p:nvSpPr>
        <p:spPr>
          <a:xfrm>
            <a:off x="2589212" y="1905000"/>
            <a:ext cx="9316842" cy="4825738"/>
          </a:xfrm>
        </p:spPr>
        <p:txBody>
          <a:bodyPr>
            <a:noAutofit/>
          </a:bodyPr>
          <a:lstStyle/>
          <a:p>
            <a:r>
              <a:rPr lang="en-GB" sz="1900" b="1" dirty="0">
                <a:latin typeface="Comic Sans MS" panose="030F0702030302020204" pitchFamily="66" charset="0"/>
              </a:rPr>
              <a:t>Paddling and Snorkelling: </a:t>
            </a:r>
            <a:r>
              <a:rPr lang="en-GB" sz="1900" dirty="0">
                <a:latin typeface="Comic Sans MS" panose="030F0702030302020204" pitchFamily="66" charset="0"/>
              </a:rPr>
              <a:t>choose from </a:t>
            </a:r>
            <a:r>
              <a:rPr lang="en-GB" sz="1900" b="1" u="sng" dirty="0">
                <a:latin typeface="Comic Sans MS" panose="030F0702030302020204" pitchFamily="66" charset="0"/>
              </a:rPr>
              <a:t>one</a:t>
            </a:r>
            <a:r>
              <a:rPr lang="en-GB" sz="1900" dirty="0">
                <a:latin typeface="Comic Sans MS" panose="030F0702030302020204" pitchFamily="66" charset="0"/>
              </a:rPr>
              <a:t> of the activities below. </a:t>
            </a:r>
          </a:p>
          <a:p>
            <a:r>
              <a:rPr lang="en-GB" sz="1900" dirty="0">
                <a:latin typeface="Comic Sans MS" panose="030F0702030302020204" pitchFamily="66" charset="0"/>
              </a:rPr>
              <a:t>1. Write a hymn to be sung at the Feast of the Transfiguration. You may wish to use some of the words from the hymns we have explored today.</a:t>
            </a:r>
          </a:p>
          <a:p>
            <a:r>
              <a:rPr lang="en-GB" sz="1900" b="1" i="1" dirty="0">
                <a:highlight>
                  <a:srgbClr val="FFFF00"/>
                </a:highlight>
                <a:latin typeface="Comic Sans MS" panose="030F0702030302020204" pitchFamily="66" charset="0"/>
              </a:rPr>
              <a:t>*Remember* </a:t>
            </a:r>
            <a:r>
              <a:rPr lang="en-GB" sz="1900" i="1" dirty="0">
                <a:highlight>
                  <a:srgbClr val="FFFF00"/>
                </a:highlight>
                <a:latin typeface="Comic Sans MS" panose="030F0702030302020204" pitchFamily="66" charset="0"/>
              </a:rPr>
              <a:t>hymns are very similar to rhyming poems/repetitive poems – you could write a ‘poem’ about the transfiguration.</a:t>
            </a:r>
          </a:p>
          <a:p>
            <a:r>
              <a:rPr lang="en-GB" sz="1900" dirty="0">
                <a:latin typeface="Comic Sans MS" panose="030F0702030302020204" pitchFamily="66" charset="0"/>
              </a:rPr>
              <a:t>2. Write a prayer to be said at the Feast of the Transfiguration.</a:t>
            </a:r>
          </a:p>
          <a:p>
            <a:endParaRPr lang="en-GB" sz="1900" dirty="0">
              <a:latin typeface="Comic Sans MS" panose="030F0702030302020204" pitchFamily="66" charset="0"/>
            </a:endParaRPr>
          </a:p>
          <a:p>
            <a:r>
              <a:rPr lang="en-GB" sz="1900" b="1" dirty="0">
                <a:latin typeface="Comic Sans MS" panose="030F0702030302020204" pitchFamily="66" charset="0"/>
              </a:rPr>
              <a:t>Paddling</a:t>
            </a:r>
            <a:r>
              <a:rPr lang="en-GB" sz="1900" dirty="0">
                <a:latin typeface="Comic Sans MS" panose="030F0702030302020204" pitchFamily="66" charset="0"/>
              </a:rPr>
              <a:t> – work in small groups</a:t>
            </a:r>
          </a:p>
          <a:p>
            <a:r>
              <a:rPr lang="en-GB" sz="1900" b="1" dirty="0">
                <a:latin typeface="Comic Sans MS" panose="030F0702030302020204" pitchFamily="66" charset="0"/>
              </a:rPr>
              <a:t>Snorkelling</a:t>
            </a:r>
            <a:r>
              <a:rPr lang="en-GB" sz="1900" dirty="0">
                <a:latin typeface="Comic Sans MS" panose="030F0702030302020204" pitchFamily="66" charset="0"/>
              </a:rPr>
              <a:t> – work in pairs (if you wish)</a:t>
            </a:r>
          </a:p>
          <a:p>
            <a:endParaRPr lang="en-GB" sz="1900" dirty="0">
              <a:latin typeface="Comic Sans MS" panose="030F0702030302020204" pitchFamily="66" charset="0"/>
            </a:endParaRPr>
          </a:p>
          <a:p>
            <a:r>
              <a:rPr lang="en-GB" sz="1900" b="1" dirty="0">
                <a:latin typeface="Comic Sans MS" panose="030F0702030302020204" pitchFamily="66" charset="0"/>
              </a:rPr>
              <a:t>Diving</a:t>
            </a:r>
            <a:r>
              <a:rPr lang="en-GB" sz="1900" dirty="0">
                <a:latin typeface="Comic Sans MS" panose="030F0702030302020204" pitchFamily="66" charset="0"/>
              </a:rPr>
              <a:t>: choose one of the prayers/hymns and annotate it with references to the transfiguration, references to the wider Christian faith, any questions you have, any suggestions you have, any ‘I wonder’ statements etc. </a:t>
            </a:r>
          </a:p>
        </p:txBody>
      </p:sp>
    </p:spTree>
    <p:extLst>
      <p:ext uri="{BB962C8B-B14F-4D97-AF65-F5344CB8AC3E}">
        <p14:creationId xmlns:p14="http://schemas.microsoft.com/office/powerpoint/2010/main" val="199053188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3EAF70-9DB7-463A-BC73-9C9660ADAD7E}"/>
              </a:ext>
            </a:extLst>
          </p:cNvPr>
          <p:cNvSpPr>
            <a:spLocks noGrp="1"/>
          </p:cNvSpPr>
          <p:nvPr>
            <p:ph type="title"/>
          </p:nvPr>
        </p:nvSpPr>
        <p:spPr/>
        <p:txBody>
          <a:bodyPr>
            <a:normAutofit/>
          </a:bodyPr>
          <a:lstStyle/>
          <a:p>
            <a:r>
              <a:rPr lang="en-GB" sz="5400" dirty="0">
                <a:solidFill>
                  <a:srgbClr val="FF0000"/>
                </a:solidFill>
                <a:latin typeface="Comic Sans MS" panose="030F0702030302020204" pitchFamily="66" charset="0"/>
              </a:rPr>
              <a:t>Red Pen</a:t>
            </a:r>
          </a:p>
        </p:txBody>
      </p:sp>
      <p:sp>
        <p:nvSpPr>
          <p:cNvPr id="3" name="Content Placeholder 2">
            <a:extLst>
              <a:ext uri="{FF2B5EF4-FFF2-40B4-BE49-F238E27FC236}">
                <a16:creationId xmlns:a16="http://schemas.microsoft.com/office/drawing/2014/main" id="{F3D9A2A3-2D4D-4304-8A2E-78E6EE85E8AB}"/>
              </a:ext>
            </a:extLst>
          </p:cNvPr>
          <p:cNvSpPr>
            <a:spLocks noGrp="1"/>
          </p:cNvSpPr>
          <p:nvPr>
            <p:ph idx="1"/>
          </p:nvPr>
        </p:nvSpPr>
        <p:spPr/>
        <p:txBody>
          <a:bodyPr>
            <a:normAutofit/>
          </a:bodyPr>
          <a:lstStyle/>
          <a:p>
            <a:r>
              <a:rPr lang="en-GB" sz="2100" b="1" dirty="0">
                <a:solidFill>
                  <a:srgbClr val="FF0000"/>
                </a:solidFill>
                <a:latin typeface="Comic Sans MS" panose="030F0702030302020204" pitchFamily="66" charset="0"/>
              </a:rPr>
              <a:t>Paddling Red Pen: </a:t>
            </a:r>
            <a:r>
              <a:rPr lang="en-GB" sz="2100" dirty="0">
                <a:solidFill>
                  <a:srgbClr val="FF0000"/>
                </a:solidFill>
                <a:latin typeface="Comic Sans MS" panose="030F0702030302020204" pitchFamily="66" charset="0"/>
              </a:rPr>
              <a:t>Why do you think Christians choose to celebrate the Feast of the Transfiguration?</a:t>
            </a:r>
          </a:p>
          <a:p>
            <a:endParaRPr lang="en-GB" sz="2100" dirty="0">
              <a:solidFill>
                <a:srgbClr val="FF0000"/>
              </a:solidFill>
              <a:latin typeface="Comic Sans MS" panose="030F0702030302020204" pitchFamily="66" charset="0"/>
            </a:endParaRPr>
          </a:p>
          <a:p>
            <a:r>
              <a:rPr lang="en-GB" sz="2100" b="1" dirty="0">
                <a:solidFill>
                  <a:srgbClr val="FF0000"/>
                </a:solidFill>
                <a:latin typeface="Comic Sans MS" panose="030F0702030302020204" pitchFamily="66" charset="0"/>
              </a:rPr>
              <a:t>Snorkelling Red Pen: </a:t>
            </a:r>
            <a:r>
              <a:rPr lang="en-GB" sz="2100" dirty="0">
                <a:solidFill>
                  <a:srgbClr val="FF0000"/>
                </a:solidFill>
                <a:latin typeface="Comic Sans MS" panose="030F0702030302020204" pitchFamily="66" charset="0"/>
              </a:rPr>
              <a:t>Why do you think it’s important that Christians celebrate the transfiguration?</a:t>
            </a:r>
          </a:p>
          <a:p>
            <a:endParaRPr lang="en-GB" sz="2100" dirty="0">
              <a:solidFill>
                <a:srgbClr val="FF0000"/>
              </a:solidFill>
              <a:latin typeface="Comic Sans MS" panose="030F0702030302020204" pitchFamily="66" charset="0"/>
            </a:endParaRPr>
          </a:p>
          <a:p>
            <a:r>
              <a:rPr lang="en-GB" sz="2100" b="1" dirty="0">
                <a:solidFill>
                  <a:srgbClr val="FF0000"/>
                </a:solidFill>
                <a:latin typeface="Comic Sans MS" panose="030F0702030302020204" pitchFamily="66" charset="0"/>
              </a:rPr>
              <a:t>Diving Red Pen: </a:t>
            </a:r>
            <a:r>
              <a:rPr lang="en-GB" sz="2100" dirty="0">
                <a:solidFill>
                  <a:srgbClr val="FF0000"/>
                </a:solidFill>
                <a:latin typeface="Comic Sans MS" panose="030F0702030302020204" pitchFamily="66" charset="0"/>
              </a:rPr>
              <a:t>Do you think it’s important that Christians celebrate the transfiguration? Why/why not?</a:t>
            </a:r>
          </a:p>
        </p:txBody>
      </p:sp>
    </p:spTree>
    <p:extLst>
      <p:ext uri="{BB962C8B-B14F-4D97-AF65-F5344CB8AC3E}">
        <p14:creationId xmlns:p14="http://schemas.microsoft.com/office/powerpoint/2010/main" val="1017489847"/>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2E5369"/>
      </a:dk2>
      <a:lt2>
        <a:srgbClr val="CFE2E7"/>
      </a:lt2>
      <a:accent1>
        <a:srgbClr val="353535"/>
      </a:accent1>
      <a:accent2>
        <a:srgbClr val="31B4E6"/>
      </a:accent2>
      <a:accent3>
        <a:srgbClr val="265991"/>
      </a:accent3>
      <a:accent4>
        <a:srgbClr val="7E40CC"/>
      </a:accent4>
      <a:accent5>
        <a:srgbClr val="B927E9"/>
      </a:accent5>
      <a:accent6>
        <a:srgbClr val="E833BF"/>
      </a:accent6>
      <a:hlink>
        <a:srgbClr val="2DA0F1"/>
      </a:hlink>
      <a:folHlink>
        <a:srgbClr val="7ED1E6"/>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4F34B87B-9C7A-41AE-A6CB-48536223DFFD}"/>
    </a:ext>
  </a:extLst>
</a:theme>
</file>

<file path=docProps/app.xml><?xml version="1.0" encoding="utf-8"?>
<Properties xmlns="http://schemas.openxmlformats.org/officeDocument/2006/extended-properties" xmlns:vt="http://schemas.openxmlformats.org/officeDocument/2006/docPropsVTypes">
  <Template>Wisp</Template>
  <TotalTime>34</TotalTime>
  <Words>583</Words>
  <Application>Microsoft Office PowerPoint</Application>
  <PresentationFormat>Widescreen</PresentationFormat>
  <Paragraphs>49</Paragraphs>
  <Slides>17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17</vt:i4>
      </vt:variant>
    </vt:vector>
  </HeadingPairs>
  <TitlesOfParts>
    <vt:vector size="22" baseType="lpstr">
      <vt:lpstr>Arial</vt:lpstr>
      <vt:lpstr>Century Gothic</vt:lpstr>
      <vt:lpstr>Comic Sans MS</vt:lpstr>
      <vt:lpstr>Wingdings 3</vt:lpstr>
      <vt:lpstr>Wisp</vt:lpstr>
      <vt:lpstr>PowerPoint Presentation</vt:lpstr>
      <vt:lpstr>PowerPoint Presentation</vt:lpstr>
      <vt:lpstr>PowerPoint Presentation</vt:lpstr>
      <vt:lpstr>Christians celebrate the Feast of the Transfiguration:</vt:lpstr>
      <vt:lpstr>Christians celebrate the Feast of the Transfiguration:</vt:lpstr>
      <vt:lpstr>Christians celebrate the Feast of the Transfiguration:</vt:lpstr>
      <vt:lpstr>Christians celebrate the Feast of the Transfiguration:</vt:lpstr>
      <vt:lpstr>Christians celebrate the Feast of the Transfiguration:</vt:lpstr>
      <vt:lpstr>Christians celebrate the Feast of the Transfiguration:</vt:lpstr>
      <vt:lpstr>Christians celebrate the Feast of the Transfiguration:</vt:lpstr>
      <vt:lpstr>Tradition of the Blessing of the Fruits </vt:lpstr>
      <vt:lpstr>PowerPoint Presentation</vt:lpstr>
      <vt:lpstr>The  Transfiguration</vt:lpstr>
      <vt:lpstr>Prayers</vt:lpstr>
      <vt:lpstr>Hymns</vt:lpstr>
      <vt:lpstr>Activity </vt:lpstr>
      <vt:lpstr>Red Pen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Emily Fenner</dc:creator>
  <cp:lastModifiedBy>Emily Fenner</cp:lastModifiedBy>
  <cp:revision>4</cp:revision>
  <dcterms:created xsi:type="dcterms:W3CDTF">2021-11-19T15:39:57Z</dcterms:created>
  <dcterms:modified xsi:type="dcterms:W3CDTF">2021-11-22T18:06:25Z</dcterms:modified>
</cp:coreProperties>
</file>