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0" r:id="rId8"/>
    <p:sldId id="262" r:id="rId9"/>
    <p:sldId id="263" r:id="rId10"/>
    <p:sldId id="26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CEA60D6-7C16-4C73-8E3F-0AC73A90EDAE}"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19312377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EA60D6-7C16-4C73-8E3F-0AC73A90EDAE}"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3067679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EA60D6-7C16-4C73-8E3F-0AC73A90EDAE}"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3076187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CEA60D6-7C16-4C73-8E3F-0AC73A90EDAE}"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1033062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CEA60D6-7C16-4C73-8E3F-0AC73A90EDAE}" type="datetimeFigureOut">
              <a:rPr lang="en-GB" smtClean="0"/>
              <a:t>09/05/2021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3107568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CEA60D6-7C16-4C73-8E3F-0AC73A90EDAE}" type="datetimeFigureOut">
              <a:rPr lang="en-GB" smtClean="0"/>
              <a:t>09/05/2021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254383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EA60D6-7C16-4C73-8E3F-0AC73A90EDAE}" type="datetimeFigureOut">
              <a:rPr lang="en-GB" smtClean="0"/>
              <a:t>09/05/2021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208538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CEA60D6-7C16-4C73-8E3F-0AC73A90EDAE}"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1868632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CEA60D6-7C16-4C73-8E3F-0AC73A90EDAE}"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1363982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EA60D6-7C16-4C73-8E3F-0AC73A90EDAE}"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3413815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EA60D6-7C16-4C73-8E3F-0AC73A90EDAE}"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1482613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EA60D6-7C16-4C73-8E3F-0AC73A90EDAE}" type="datetimeFigureOut">
              <a:rPr lang="en-GB" smtClean="0"/>
              <a:t>09/05/2021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0AA052-389D-4291-8E55-E17181E0218A}" type="slidenum">
              <a:rPr lang="en-GB" smtClean="0"/>
              <a:t>‹#›</a:t>
            </a:fld>
            <a:endParaRPr lang="en-GB"/>
          </a:p>
        </p:txBody>
      </p:sp>
    </p:spTree>
    <p:extLst>
      <p:ext uri="{BB962C8B-B14F-4D97-AF65-F5344CB8AC3E}">
        <p14:creationId xmlns:p14="http://schemas.microsoft.com/office/powerpoint/2010/main" val="3548244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bitesize/clips/znjqxnb"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www.natgeokids.com/history/10-facts-about-the-ancient-Roman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bbc.co.uk/bitesize/clips/znjqxnb" TargetMode="External"/><Relationship Id="rId2" Type="http://schemas.openxmlformats.org/officeDocument/2006/relationships/hyperlink" Target="https://www.bbc.co.uk/bitesize/topics/zxsbcdm" TargetMode="External"/><Relationship Id="rId1" Type="http://schemas.openxmlformats.org/officeDocument/2006/relationships/slideLayout" Target="../slideLayouts/slideLayout4.xml"/><Relationship Id="rId4" Type="http://schemas.openxmlformats.org/officeDocument/2006/relationships/hyperlink" Target="http://www.primaryhomeworkhelp.co.uk/saxons/houses.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l" fontAlgn="base"/>
            <a:r>
              <a:rPr lang="en-GB" sz="2800" b="1" u="sng" dirty="0">
                <a:effectLst/>
                <a:latin typeface="Comic Sans MS" panose="030F0702030302020204" pitchFamily="66" charset="0"/>
                <a:ea typeface="Times New Roman" panose="02020603050405020304" pitchFamily="18" charset="0"/>
                <a:cs typeface="Arial" panose="020B0604020202020204" pitchFamily="34" charset="0"/>
              </a:rPr>
              <a:t>L.O- To understand and interpret the past</a:t>
            </a:r>
            <a:br>
              <a:rPr lang="en-GB" sz="2800" b="1" u="sng" dirty="0">
                <a:effectLst/>
                <a:latin typeface="Times New Roman" panose="02020603050405020304" pitchFamily="18" charset="0"/>
                <a:ea typeface="Times New Roman" panose="02020603050405020304" pitchFamily="18" charset="0"/>
              </a:rPr>
            </a:br>
            <a:r>
              <a:rPr lang="en-GB" sz="2800" b="1" u="sng" dirty="0">
                <a:effectLst/>
                <a:highlight>
                  <a:srgbClr val="FFFF00"/>
                </a:highlight>
                <a:latin typeface="Comic Sans MS" panose="030F0702030302020204" pitchFamily="66" charset="0"/>
                <a:ea typeface="Times New Roman" panose="02020603050405020304" pitchFamily="18" charset="0"/>
                <a:cs typeface="Arial" panose="020B0604020202020204" pitchFamily="34" charset="0"/>
              </a:rPr>
              <a:t>L.O- To investigate places</a:t>
            </a:r>
            <a:br>
              <a:rPr lang="en-GB" sz="2800" b="1" u="sng" dirty="0">
                <a:effectLst/>
                <a:latin typeface="Times New Roman" panose="02020603050405020304" pitchFamily="18" charset="0"/>
                <a:ea typeface="Times New Roman" panose="02020603050405020304" pitchFamily="18" charset="0"/>
              </a:rPr>
            </a:br>
            <a:br>
              <a:rPr lang="en-GB" sz="2800" b="1" u="sng" dirty="0">
                <a:effectLst/>
                <a:latin typeface="Times New Roman" panose="02020603050405020304" pitchFamily="18" charset="0"/>
                <a:ea typeface="Times New Roman" panose="02020603050405020304" pitchFamily="18" charset="0"/>
              </a:rPr>
            </a:br>
            <a:r>
              <a:rPr lang="en-US" sz="2800" b="1" u="sng" dirty="0">
                <a:effectLst/>
                <a:latin typeface="Comic Sans MS" panose="030F0702030302020204" pitchFamily="66" charset="0"/>
                <a:ea typeface="Cambria" panose="02040503050406030204" pitchFamily="18" charset="0"/>
                <a:cs typeface="Arial" panose="020B0604020202020204" pitchFamily="34" charset="0"/>
              </a:rPr>
              <a:t>C: what were the challenges facing the Anglo-Saxons?</a:t>
            </a:r>
            <a:endParaRPr lang="en-GB" sz="5400" b="1" u="sng" dirty="0"/>
          </a:p>
        </p:txBody>
      </p:sp>
    </p:spTree>
    <p:extLst>
      <p:ext uri="{BB962C8B-B14F-4D97-AF65-F5344CB8AC3E}">
        <p14:creationId xmlns:p14="http://schemas.microsoft.com/office/powerpoint/2010/main" val="1380955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37A96-72D7-4D17-B2AF-27D1F2511155}"/>
              </a:ext>
            </a:extLst>
          </p:cNvPr>
          <p:cNvSpPr>
            <a:spLocks noGrp="1"/>
          </p:cNvSpPr>
          <p:nvPr>
            <p:ph type="title"/>
          </p:nvPr>
        </p:nvSpPr>
        <p:spPr/>
        <p:txBody>
          <a:bodyPr/>
          <a:lstStyle/>
          <a:p>
            <a:r>
              <a:rPr lang="en-GB" dirty="0"/>
              <a:t>Let’s take a tour around an Anglo-Saxon village…</a:t>
            </a:r>
          </a:p>
        </p:txBody>
      </p:sp>
      <p:sp>
        <p:nvSpPr>
          <p:cNvPr id="3" name="Content Placeholder 2">
            <a:extLst>
              <a:ext uri="{FF2B5EF4-FFF2-40B4-BE49-F238E27FC236}">
                <a16:creationId xmlns:a16="http://schemas.microsoft.com/office/drawing/2014/main" id="{26780870-6C76-42C9-AAB2-C05887906BB8}"/>
              </a:ext>
            </a:extLst>
          </p:cNvPr>
          <p:cNvSpPr>
            <a:spLocks noGrp="1"/>
          </p:cNvSpPr>
          <p:nvPr>
            <p:ph idx="1"/>
          </p:nvPr>
        </p:nvSpPr>
        <p:spPr/>
        <p:txBody>
          <a:bodyPr/>
          <a:lstStyle/>
          <a:p>
            <a:pPr marL="0" indent="0">
              <a:buNone/>
            </a:pPr>
            <a:r>
              <a:rPr lang="en-GB" dirty="0">
                <a:hlinkClick r:id="rId2"/>
              </a:rPr>
              <a:t>https://www.bbc.co.uk/bitesize/clips/znjqxnb</a:t>
            </a:r>
            <a:r>
              <a:rPr lang="en-GB" dirty="0"/>
              <a:t> </a:t>
            </a:r>
          </a:p>
        </p:txBody>
      </p:sp>
    </p:spTree>
    <p:extLst>
      <p:ext uri="{BB962C8B-B14F-4D97-AF65-F5344CB8AC3E}">
        <p14:creationId xmlns:p14="http://schemas.microsoft.com/office/powerpoint/2010/main" val="17593030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44A4A-60E7-4DD9-8A33-7186394493F0}"/>
              </a:ext>
            </a:extLst>
          </p:cNvPr>
          <p:cNvSpPr>
            <a:spLocks noGrp="1"/>
          </p:cNvSpPr>
          <p:nvPr>
            <p:ph type="title"/>
          </p:nvPr>
        </p:nvSpPr>
        <p:spPr>
          <a:xfrm>
            <a:off x="966158" y="931654"/>
            <a:ext cx="10793084" cy="451749"/>
          </a:xfrm>
        </p:spPr>
        <p:txBody>
          <a:bodyPr>
            <a:noAutofit/>
          </a:bodyPr>
          <a:lstStyle/>
          <a:p>
            <a:pPr marL="0" indent="0"/>
            <a:r>
              <a:rPr lang="en-US" sz="3200" b="1" u="sng" dirty="0"/>
              <a:t>When did the Anglo-Saxons invade Britain?</a:t>
            </a:r>
            <a:br>
              <a:rPr lang="en-US" sz="3200" b="1" u="sng" dirty="0"/>
            </a:br>
            <a:br>
              <a:rPr lang="en-US" sz="3200" b="1" u="sng" dirty="0"/>
            </a:br>
            <a:endParaRPr lang="en-GB" sz="4800" u="sng" dirty="0"/>
          </a:p>
        </p:txBody>
      </p:sp>
      <p:sp>
        <p:nvSpPr>
          <p:cNvPr id="3" name="Content Placeholder 2">
            <a:extLst>
              <a:ext uri="{FF2B5EF4-FFF2-40B4-BE49-F238E27FC236}">
                <a16:creationId xmlns:a16="http://schemas.microsoft.com/office/drawing/2014/main" id="{6509207C-7308-4759-ADDE-D174BD8D8265}"/>
              </a:ext>
            </a:extLst>
          </p:cNvPr>
          <p:cNvSpPr>
            <a:spLocks noGrp="1"/>
          </p:cNvSpPr>
          <p:nvPr>
            <p:ph idx="1"/>
          </p:nvPr>
        </p:nvSpPr>
        <p:spPr>
          <a:xfrm>
            <a:off x="560718" y="1256280"/>
            <a:ext cx="6366294" cy="5394685"/>
          </a:xfrm>
        </p:spPr>
        <p:txBody>
          <a:bodyPr>
            <a:normAutofit fontScale="92500" lnSpcReduction="10000"/>
          </a:bodyPr>
          <a:lstStyle/>
          <a:p>
            <a:pPr marL="0" indent="0">
              <a:buNone/>
            </a:pPr>
            <a:r>
              <a:rPr lang="en-US" sz="2800" dirty="0"/>
              <a:t>The Anglo-Saxons first tried invading in the </a:t>
            </a:r>
            <a:r>
              <a:rPr lang="en-US" sz="2800" b="1" dirty="0"/>
              <a:t>4th century</a:t>
            </a:r>
            <a:r>
              <a:rPr lang="en-US" sz="2800" dirty="0"/>
              <a:t>, but the Roman army were quick to send them home again! Years later – around 450AD – the </a:t>
            </a:r>
            <a:r>
              <a:rPr lang="en-US" sz="2800" dirty="0">
                <a:hlinkClick r:id="rId2"/>
              </a:rPr>
              <a:t>Ancient Romans</a:t>
            </a:r>
            <a:r>
              <a:rPr lang="en-US" sz="2800" dirty="0"/>
              <a:t> left Britain, the Anglo-Saxons seized their chance and this time they were successful!</a:t>
            </a:r>
            <a:br>
              <a:rPr lang="en-US" sz="2800" dirty="0"/>
            </a:br>
            <a:r>
              <a:rPr lang="en-US" sz="2800" dirty="0"/>
              <a:t>They left their homes in Germany, the Netherlands and Denmark and sailed over to Britain on wooden boats. </a:t>
            </a:r>
            <a:r>
              <a:rPr lang="en-US" sz="2800" dirty="0">
                <a:highlight>
                  <a:srgbClr val="FFFF00"/>
                </a:highlight>
              </a:rPr>
              <a:t>Many of them were farmers before they came to Britain and it’s thought they were on the look-out for new land as floodwaters back home had made it almost impossible to farm.</a:t>
            </a:r>
            <a:br>
              <a:rPr lang="en-US" sz="2800" dirty="0">
                <a:highlight>
                  <a:srgbClr val="FFFF00"/>
                </a:highlight>
              </a:rPr>
            </a:br>
            <a:br>
              <a:rPr lang="en-US" b="1" dirty="0"/>
            </a:br>
            <a:endParaRPr lang="en-GB" dirty="0"/>
          </a:p>
        </p:txBody>
      </p:sp>
      <p:pic>
        <p:nvPicPr>
          <p:cNvPr id="5" name="Picture 4">
            <a:extLst>
              <a:ext uri="{FF2B5EF4-FFF2-40B4-BE49-F238E27FC236}">
                <a16:creationId xmlns:a16="http://schemas.microsoft.com/office/drawing/2014/main" id="{BB241248-BDC7-4131-96DE-018E4469F2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3578" y="2080943"/>
            <a:ext cx="4237704" cy="2696114"/>
          </a:xfrm>
          <a:prstGeom prst="rect">
            <a:avLst/>
          </a:prstGeom>
        </p:spPr>
      </p:pic>
    </p:spTree>
    <p:extLst>
      <p:ext uri="{BB962C8B-B14F-4D97-AF65-F5344CB8AC3E}">
        <p14:creationId xmlns:p14="http://schemas.microsoft.com/office/powerpoint/2010/main" val="2464613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D31C2-9A63-4D2F-BCEC-F710399A295D}"/>
              </a:ext>
            </a:extLst>
          </p:cNvPr>
          <p:cNvSpPr>
            <a:spLocks noGrp="1"/>
          </p:cNvSpPr>
          <p:nvPr>
            <p:ph type="title"/>
          </p:nvPr>
        </p:nvSpPr>
        <p:spPr>
          <a:xfrm>
            <a:off x="864079" y="235729"/>
            <a:ext cx="8693989" cy="756309"/>
          </a:xfrm>
        </p:spPr>
        <p:txBody>
          <a:bodyPr/>
          <a:lstStyle/>
          <a:p>
            <a:r>
              <a:rPr lang="en-GB" b="1" dirty="0"/>
              <a:t>Anglo-Saxon houses</a:t>
            </a:r>
            <a:endParaRPr lang="en-GB" dirty="0"/>
          </a:p>
        </p:txBody>
      </p:sp>
      <p:sp>
        <p:nvSpPr>
          <p:cNvPr id="3" name="Content Placeholder 2">
            <a:extLst>
              <a:ext uri="{FF2B5EF4-FFF2-40B4-BE49-F238E27FC236}">
                <a16:creationId xmlns:a16="http://schemas.microsoft.com/office/drawing/2014/main" id="{FF80A019-DAC2-4435-94DC-7A76EC6437BF}"/>
              </a:ext>
            </a:extLst>
          </p:cNvPr>
          <p:cNvSpPr>
            <a:spLocks noGrp="1"/>
          </p:cNvSpPr>
          <p:nvPr>
            <p:ph sz="half" idx="1"/>
          </p:nvPr>
        </p:nvSpPr>
        <p:spPr>
          <a:xfrm>
            <a:off x="414068" y="1285336"/>
            <a:ext cx="5605733" cy="5503653"/>
          </a:xfrm>
        </p:spPr>
        <p:txBody>
          <a:bodyPr>
            <a:normAutofit fontScale="92500" lnSpcReduction="10000"/>
          </a:bodyPr>
          <a:lstStyle/>
          <a:p>
            <a:r>
              <a:rPr lang="en-US" sz="2000" dirty="0"/>
              <a:t>The Anglo-Saxons didn’t like the stone houses and streets left by the Romans, so they built their own villages. They looked for land which had lots of natural resources like food, water and wood to build and heat their homes, and Britain’s forests had everything they needed. They surrounded each village with a high fence to protect cattle from wild animals like foxes and wolves, and to keep out their enemies, too!</a:t>
            </a:r>
          </a:p>
          <a:p>
            <a:r>
              <a:rPr lang="en-US" sz="2000" dirty="0"/>
              <a:t>We know what Anglo-Saxon houses were like from excavations of Anglo-Saxon villages. They were small wooden huts with a straw roof, and inside was just one room in which the whole family lived, ate, slept and </a:t>
            </a:r>
            <a:r>
              <a:rPr lang="en-US" sz="2000" dirty="0" err="1"/>
              <a:t>socialised</a:t>
            </a:r>
            <a:r>
              <a:rPr lang="en-US" sz="2000" dirty="0"/>
              <a:t> together – </a:t>
            </a:r>
            <a:r>
              <a:rPr lang="en-US" sz="2000" i="1" dirty="0"/>
              <a:t>much like an ancient version of open-plan living! </a:t>
            </a:r>
            <a:endParaRPr lang="en-US" sz="2000" dirty="0"/>
          </a:p>
          <a:p>
            <a:r>
              <a:rPr lang="en-US" sz="2000" dirty="0"/>
              <a:t>The biggest house in the village belonged to the chief, which was large enough to house him and all his warriors – and sometimes even the oxen, too! It was a long hall with a stone fire in the middle, and hunting trophies and battle </a:t>
            </a:r>
            <a:r>
              <a:rPr lang="en-US" sz="2000" dirty="0" err="1"/>
              <a:t>armour</a:t>
            </a:r>
            <a:r>
              <a:rPr lang="en-US" sz="2000" dirty="0"/>
              <a:t> hung from its walls. There were tiny windows and a hole in the roof to allow smoke to escape.</a:t>
            </a:r>
          </a:p>
        </p:txBody>
      </p:sp>
      <p:pic>
        <p:nvPicPr>
          <p:cNvPr id="6" name="Content Placeholder 5">
            <a:extLst>
              <a:ext uri="{FF2B5EF4-FFF2-40B4-BE49-F238E27FC236}">
                <a16:creationId xmlns:a16="http://schemas.microsoft.com/office/drawing/2014/main" id="{B50168BF-6265-4EF5-9734-424B89655057}"/>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352974"/>
            <a:ext cx="5181600" cy="3296640"/>
          </a:xfrm>
        </p:spPr>
      </p:pic>
    </p:spTree>
    <p:extLst>
      <p:ext uri="{BB962C8B-B14F-4D97-AF65-F5344CB8AC3E}">
        <p14:creationId xmlns:p14="http://schemas.microsoft.com/office/powerpoint/2010/main" val="12480179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F2B5-34FB-4826-840A-60BAE8D40D16}"/>
              </a:ext>
            </a:extLst>
          </p:cNvPr>
          <p:cNvSpPr>
            <a:spLocks noGrp="1"/>
          </p:cNvSpPr>
          <p:nvPr>
            <p:ph type="title"/>
          </p:nvPr>
        </p:nvSpPr>
        <p:spPr/>
        <p:txBody>
          <a:bodyPr>
            <a:normAutofit/>
          </a:bodyPr>
          <a:lstStyle/>
          <a:p>
            <a:r>
              <a:rPr lang="en-GB" sz="2800" b="1" i="1" dirty="0">
                <a:effectLst/>
                <a:latin typeface="Comic Sans MS" panose="030F0702030302020204" pitchFamily="66" charset="0"/>
                <a:ea typeface="Times New Roman" panose="02020603050405020304" pitchFamily="18" charset="0"/>
              </a:rPr>
              <a:t>What challenges did they face in establishing settlement?</a:t>
            </a:r>
            <a:endParaRPr lang="en-GB" sz="6000" b="1" u="sng" dirty="0"/>
          </a:p>
        </p:txBody>
      </p:sp>
      <p:sp>
        <p:nvSpPr>
          <p:cNvPr id="3" name="Content Placeholder 2">
            <a:extLst>
              <a:ext uri="{FF2B5EF4-FFF2-40B4-BE49-F238E27FC236}">
                <a16:creationId xmlns:a16="http://schemas.microsoft.com/office/drawing/2014/main" id="{0E21091B-C6B4-4CF2-9418-33D8BABA37AD}"/>
              </a:ext>
            </a:extLst>
          </p:cNvPr>
          <p:cNvSpPr>
            <a:spLocks noGrp="1"/>
          </p:cNvSpPr>
          <p:nvPr>
            <p:ph sz="half" idx="1"/>
          </p:nvPr>
        </p:nvSpPr>
        <p:spPr>
          <a:xfrm>
            <a:off x="665671" y="1825625"/>
            <a:ext cx="5181600" cy="4351338"/>
          </a:xfrm>
        </p:spPr>
        <p:txBody>
          <a:bodyPr>
            <a:normAutofit fontScale="92500" lnSpcReduction="20000"/>
          </a:bodyPr>
          <a:lstStyle/>
          <a:p>
            <a:pPr marL="0" indent="0">
              <a:buNone/>
            </a:pPr>
            <a:r>
              <a:rPr lang="en-GB" dirty="0"/>
              <a:t>The challenges the Anglo-Saxons faced were the following: </a:t>
            </a:r>
          </a:p>
          <a:p>
            <a:r>
              <a:rPr lang="en-GB" dirty="0"/>
              <a:t>As there were different tribes, this meant that they fought with each other to establish land.</a:t>
            </a:r>
          </a:p>
          <a:p>
            <a:r>
              <a:rPr lang="en-US" dirty="0"/>
              <a:t>Each group of Anglo-Saxon settlers had a leader or war-chief. A strong and successful leader became '</a:t>
            </a:r>
            <a:r>
              <a:rPr lang="en-US" dirty="0" err="1"/>
              <a:t>cyning</a:t>
            </a:r>
            <a:r>
              <a:rPr lang="en-US" dirty="0"/>
              <a:t>', the Anglo-Saxon word for 'king'. Each king ruled a kingdom and led a small army. From time to time, the strongest king would claim to be '</a:t>
            </a:r>
            <a:r>
              <a:rPr lang="en-US" dirty="0" err="1"/>
              <a:t>bretwalda</a:t>
            </a:r>
            <a:r>
              <a:rPr lang="en-US" dirty="0"/>
              <a:t>', which meant ruler of all Britain.</a:t>
            </a:r>
            <a:endParaRPr lang="en-GB" dirty="0"/>
          </a:p>
        </p:txBody>
      </p:sp>
      <p:sp>
        <p:nvSpPr>
          <p:cNvPr id="4" name="Content Placeholder 3">
            <a:extLst>
              <a:ext uri="{FF2B5EF4-FFF2-40B4-BE49-F238E27FC236}">
                <a16:creationId xmlns:a16="http://schemas.microsoft.com/office/drawing/2014/main" id="{4DF50566-4F7D-4FF0-A4E2-AA66152AECA6}"/>
              </a:ext>
            </a:extLst>
          </p:cNvPr>
          <p:cNvSpPr>
            <a:spLocks noGrp="1"/>
          </p:cNvSpPr>
          <p:nvPr>
            <p:ph sz="half" idx="2"/>
          </p:nvPr>
        </p:nvSpPr>
        <p:spPr/>
        <p:txBody>
          <a:bodyPr>
            <a:normAutofit fontScale="92500" lnSpcReduction="20000"/>
          </a:bodyPr>
          <a:lstStyle/>
          <a:p>
            <a:r>
              <a:rPr lang="en-GB" dirty="0"/>
              <a:t>Tribes would break out into war for land that was rich in nutrients, often this land would be near the coast so it was easier to trade goods.</a:t>
            </a:r>
          </a:p>
          <a:p>
            <a:r>
              <a:rPr lang="en-US" dirty="0"/>
              <a:t>Anglo-Saxons lived in small villages near rivers, forests and other important resources that gave them everything they needed to care for farm animals, grow crops and make things to sell- so you can see that there would be lots of fighting over land.</a:t>
            </a:r>
            <a:endParaRPr lang="en-GB" dirty="0"/>
          </a:p>
        </p:txBody>
      </p:sp>
    </p:spTree>
    <p:extLst>
      <p:ext uri="{BB962C8B-B14F-4D97-AF65-F5344CB8AC3E}">
        <p14:creationId xmlns:p14="http://schemas.microsoft.com/office/powerpoint/2010/main" val="1635951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BA66B-2CB8-4A3A-93B8-1C94FD9D9567}"/>
              </a:ext>
            </a:extLst>
          </p:cNvPr>
          <p:cNvSpPr>
            <a:spLocks noGrp="1"/>
          </p:cNvSpPr>
          <p:nvPr>
            <p:ph type="title"/>
          </p:nvPr>
        </p:nvSpPr>
        <p:spPr/>
        <p:txBody>
          <a:bodyPr/>
          <a:lstStyle/>
          <a:p>
            <a:r>
              <a:rPr lang="en-GB" dirty="0"/>
              <a:t>Tasks- </a:t>
            </a:r>
            <a:r>
              <a:rPr lang="en-US" sz="4000" b="1" i="1" dirty="0"/>
              <a:t>What challenges did they face in establishing settlement?</a:t>
            </a:r>
            <a:r>
              <a:rPr lang="en-GB" sz="4000" b="1" i="1" dirty="0"/>
              <a:t> </a:t>
            </a:r>
            <a:endParaRPr lang="en-GB" b="1" i="1" dirty="0"/>
          </a:p>
        </p:txBody>
      </p:sp>
      <p:sp>
        <p:nvSpPr>
          <p:cNvPr id="3" name="Content Placeholder 2">
            <a:extLst>
              <a:ext uri="{FF2B5EF4-FFF2-40B4-BE49-F238E27FC236}">
                <a16:creationId xmlns:a16="http://schemas.microsoft.com/office/drawing/2014/main" id="{8A08B46C-0F63-4F0E-8870-ECBD49F28AC4}"/>
              </a:ext>
            </a:extLst>
          </p:cNvPr>
          <p:cNvSpPr>
            <a:spLocks noGrp="1"/>
          </p:cNvSpPr>
          <p:nvPr>
            <p:ph sz="half" idx="1"/>
          </p:nvPr>
        </p:nvSpPr>
        <p:spPr>
          <a:xfrm>
            <a:off x="915836" y="2261438"/>
            <a:ext cx="10729823" cy="3522752"/>
          </a:xfrm>
        </p:spPr>
        <p:txBody>
          <a:bodyPr>
            <a:normAutofit lnSpcReduction="10000"/>
          </a:bodyPr>
          <a:lstStyle/>
          <a:p>
            <a:pPr marL="0" indent="0">
              <a:buNone/>
            </a:pPr>
            <a:r>
              <a:rPr lang="en-GB" b="1" u="sng" dirty="0"/>
              <a:t>Paddling</a:t>
            </a:r>
            <a:r>
              <a:rPr lang="en-GB" dirty="0"/>
              <a:t>- create a bubble map of all the problems facing the Anglo-Saxons in Britain.</a:t>
            </a:r>
          </a:p>
          <a:p>
            <a:pPr marL="0" indent="0">
              <a:buNone/>
            </a:pPr>
            <a:r>
              <a:rPr lang="en-GB" b="1" u="sng" dirty="0"/>
              <a:t>Snorkelling</a:t>
            </a:r>
            <a:r>
              <a:rPr lang="en-GB" dirty="0"/>
              <a:t>- </a:t>
            </a:r>
            <a:r>
              <a:rPr lang="en-US" dirty="0"/>
              <a:t>create a hierarchy pyramid- detailing what each group of people did for the community.</a:t>
            </a:r>
          </a:p>
          <a:p>
            <a:pPr marL="0" indent="0">
              <a:buNone/>
            </a:pPr>
            <a:r>
              <a:rPr lang="en-GB" b="1" u="sng" dirty="0"/>
              <a:t>Diving</a:t>
            </a:r>
            <a:r>
              <a:rPr lang="en-GB" dirty="0"/>
              <a:t>- </a:t>
            </a:r>
            <a:r>
              <a:rPr lang="en-US" dirty="0"/>
              <a:t>describe the housing and what the land was used for.</a:t>
            </a:r>
          </a:p>
          <a:p>
            <a:pPr marL="0" indent="0">
              <a:buNone/>
            </a:pPr>
            <a:r>
              <a:rPr lang="en-US" dirty="0">
                <a:highlight>
                  <a:srgbClr val="FFFF00"/>
                </a:highlight>
              </a:rPr>
              <a:t>Discuss the physical landscape and why the Saxons preferred land which was located near the rivers.</a:t>
            </a:r>
          </a:p>
          <a:p>
            <a:pPr marL="0" indent="0">
              <a:buNone/>
            </a:pPr>
            <a:r>
              <a:rPr lang="en-GB" dirty="0">
                <a:solidFill>
                  <a:srgbClr val="FF0000"/>
                </a:solidFill>
              </a:rPr>
              <a:t>RPQ- </a:t>
            </a:r>
            <a:r>
              <a:rPr lang="en-US" sz="1800" dirty="0">
                <a:solidFill>
                  <a:srgbClr val="FF0000"/>
                </a:solidFill>
                <a:effectLst/>
                <a:latin typeface="Comic Sans MS" panose="030F0702030302020204" pitchFamily="66" charset="0"/>
                <a:ea typeface="Cambria" panose="02040503050406030204" pitchFamily="18" charset="0"/>
                <a:cs typeface="Times New Roman" panose="02020603050405020304" pitchFamily="18" charset="0"/>
              </a:rPr>
              <a:t>What was the most important reason for migrating to Britain?</a:t>
            </a:r>
            <a:endParaRPr lang="en-GB" dirty="0">
              <a:solidFill>
                <a:srgbClr val="FF0000"/>
              </a:solidFill>
            </a:endParaRPr>
          </a:p>
        </p:txBody>
      </p:sp>
    </p:spTree>
    <p:extLst>
      <p:ext uri="{BB962C8B-B14F-4D97-AF65-F5344CB8AC3E}">
        <p14:creationId xmlns:p14="http://schemas.microsoft.com/office/powerpoint/2010/main" val="2161288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7111E-AEDB-4616-ADD6-AD6115176B70}"/>
              </a:ext>
            </a:extLst>
          </p:cNvPr>
          <p:cNvSpPr>
            <a:spLocks noGrp="1"/>
          </p:cNvSpPr>
          <p:nvPr>
            <p:ph type="title"/>
          </p:nvPr>
        </p:nvSpPr>
        <p:spPr>
          <a:xfrm>
            <a:off x="483078" y="362309"/>
            <a:ext cx="10413521" cy="819420"/>
          </a:xfrm>
        </p:spPr>
        <p:txBody>
          <a:bodyPr/>
          <a:lstStyle/>
          <a:p>
            <a:r>
              <a:rPr lang="en-GB" b="1" dirty="0"/>
              <a:t>Websites</a:t>
            </a:r>
          </a:p>
        </p:txBody>
      </p:sp>
      <p:sp>
        <p:nvSpPr>
          <p:cNvPr id="3" name="Content Placeholder 2">
            <a:extLst>
              <a:ext uri="{FF2B5EF4-FFF2-40B4-BE49-F238E27FC236}">
                <a16:creationId xmlns:a16="http://schemas.microsoft.com/office/drawing/2014/main" id="{C12EAE64-7FB8-418E-9221-823BAA376DED}"/>
              </a:ext>
            </a:extLst>
          </p:cNvPr>
          <p:cNvSpPr>
            <a:spLocks noGrp="1"/>
          </p:cNvSpPr>
          <p:nvPr>
            <p:ph sz="half" idx="1"/>
          </p:nvPr>
        </p:nvSpPr>
        <p:spPr>
          <a:xfrm>
            <a:off x="838199" y="1825625"/>
            <a:ext cx="10058399" cy="4351338"/>
          </a:xfrm>
        </p:spPr>
        <p:txBody>
          <a:bodyPr/>
          <a:lstStyle/>
          <a:p>
            <a:pPr algn="just" fontAlgn="base"/>
            <a:r>
              <a:rPr lang="en-GB" sz="1800" u="sng" dirty="0">
                <a:solidFill>
                  <a:srgbClr val="0000FF"/>
                </a:solidFill>
                <a:effectLst/>
                <a:latin typeface="Comic Sans MS" panose="030F0702030302020204" pitchFamily="66" charset="0"/>
                <a:ea typeface="Times New Roman" panose="02020603050405020304" pitchFamily="18" charset="0"/>
                <a:hlinkClick r:id="rId2"/>
              </a:rPr>
              <a:t>https://www.bbc.co.uk/bitesize/topics/zxsbcdm</a:t>
            </a:r>
            <a:r>
              <a:rPr lang="en-GB" sz="1800" dirty="0">
                <a:effectLst/>
                <a:latin typeface="Comic Sans MS" panose="030F0702030302020204" pitchFamily="66" charset="0"/>
                <a:ea typeface="Times New Roman" panose="02020603050405020304" pitchFamily="18" charset="0"/>
              </a:rPr>
              <a:t> go onto the website and discuss how the different tribes settled into the UK explain that the people were fighting for land and wanted power.</a:t>
            </a:r>
            <a:endParaRPr lang="en-GB" sz="1800" dirty="0">
              <a:effectLst/>
              <a:latin typeface="Times New Roman" panose="02020603050405020304" pitchFamily="18" charset="0"/>
              <a:ea typeface="Times New Roman" panose="02020603050405020304" pitchFamily="18" charset="0"/>
            </a:endParaRPr>
          </a:p>
          <a:p>
            <a:pPr algn="just" fontAlgn="base"/>
            <a:r>
              <a:rPr lang="en-GB" sz="1800" dirty="0">
                <a:effectLst/>
                <a:latin typeface="Comic Sans MS" panose="030F0702030302020204" pitchFamily="66" charset="0"/>
                <a:ea typeface="Times New Roman" panose="02020603050405020304" pitchFamily="18" charset="0"/>
              </a:rPr>
              <a:t>Also, go onto the website link below:</a:t>
            </a:r>
            <a:endParaRPr lang="en-GB" sz="1800" dirty="0">
              <a:effectLst/>
              <a:latin typeface="Times New Roman" panose="02020603050405020304" pitchFamily="18" charset="0"/>
              <a:ea typeface="Times New Roman" panose="02020603050405020304" pitchFamily="18" charset="0"/>
            </a:endParaRPr>
          </a:p>
          <a:p>
            <a:pPr algn="just" fontAlgn="base"/>
            <a:r>
              <a:rPr lang="en-GB" sz="1800" u="sng" dirty="0">
                <a:solidFill>
                  <a:srgbClr val="0000FF"/>
                </a:solidFill>
                <a:effectLst/>
                <a:latin typeface="Comic Sans MS" panose="030F0702030302020204" pitchFamily="66" charset="0"/>
                <a:ea typeface="Times New Roman" panose="02020603050405020304" pitchFamily="18" charset="0"/>
                <a:hlinkClick r:id="rId3"/>
              </a:rPr>
              <a:t>https://www.bbc.co.uk/bitesize/clips/znjqxnb</a:t>
            </a:r>
            <a:r>
              <a:rPr lang="en-GB" sz="1800" dirty="0">
                <a:effectLst/>
                <a:latin typeface="Comic Sans MS" panose="030F0702030302020204" pitchFamily="66" charset="0"/>
                <a:ea typeface="Times New Roman" panose="02020603050405020304" pitchFamily="18" charset="0"/>
              </a:rPr>
              <a:t> take a tour around an Anglo-Saxon village.</a:t>
            </a:r>
            <a:endParaRPr lang="en-GB" sz="1800" dirty="0">
              <a:effectLst/>
              <a:latin typeface="Times New Roman" panose="02020603050405020304" pitchFamily="18" charset="0"/>
              <a:ea typeface="Times New Roman" panose="02020603050405020304" pitchFamily="18" charset="0"/>
            </a:endParaRPr>
          </a:p>
          <a:p>
            <a:pPr algn="just" fontAlgn="base"/>
            <a:r>
              <a:rPr lang="en-GB" sz="1800" u="sng" dirty="0">
                <a:solidFill>
                  <a:srgbClr val="0000FF"/>
                </a:solidFill>
                <a:effectLst/>
                <a:latin typeface="Comic Sans MS" panose="030F0702030302020204" pitchFamily="66" charset="0"/>
                <a:ea typeface="Times New Roman" panose="02020603050405020304" pitchFamily="18" charset="0"/>
                <a:hlinkClick r:id="rId4"/>
              </a:rPr>
              <a:t>http://www.primaryhomeworkhelp.co.uk/saxons/houses.htm</a:t>
            </a:r>
            <a:r>
              <a:rPr lang="en-GB" sz="1800" dirty="0">
                <a:effectLst/>
                <a:latin typeface="Comic Sans MS" panose="030F0702030302020204" pitchFamily="66" charset="0"/>
                <a:ea typeface="Times New Roman" panose="02020603050405020304" pitchFamily="18" charset="0"/>
              </a:rPr>
              <a:t> Ask some of the children to go onto this website to learn about Anglo-Saxon settlements.</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6170740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8108D82E8CD4439E0083AD21CAD23F" ma:contentTypeVersion="33" ma:contentTypeDescription="Create a new document." ma:contentTypeScope="" ma:versionID="d2837f560fdd8c18fe0b4f84f89ec473">
  <xsd:schema xmlns:xsd="http://www.w3.org/2001/XMLSchema" xmlns:xs="http://www.w3.org/2001/XMLSchema" xmlns:p="http://schemas.microsoft.com/office/2006/metadata/properties" xmlns:ns3="b35d852d-e68f-4799-b1d8-e0dc4642f4be" xmlns:ns4="1287378b-fa1e-4e4c-a4fc-4ccf83d67a30" targetNamespace="http://schemas.microsoft.com/office/2006/metadata/properties" ma:root="true" ma:fieldsID="a10687da0a0eb4ca2ac0f56e994a0384" ns3:_="" ns4:_="">
    <xsd:import namespace="b35d852d-e68f-4799-b1d8-e0dc4642f4be"/>
    <xsd:import namespace="1287378b-fa1e-4e4c-a4fc-4ccf83d67a30"/>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5d852d-e68f-4799-b1d8-e0dc4642f4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287378b-fa1e-4e4c-a4fc-4ccf83d67a3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eams_Channel_Section_Location xmlns="b35d852d-e68f-4799-b1d8-e0dc4642f4be" xsi:nil="true"/>
    <LMS_Mappings xmlns="b35d852d-e68f-4799-b1d8-e0dc4642f4be" xsi:nil="true"/>
    <CultureName xmlns="b35d852d-e68f-4799-b1d8-e0dc4642f4be" xsi:nil="true"/>
    <Owner xmlns="b35d852d-e68f-4799-b1d8-e0dc4642f4be">
      <UserInfo>
        <DisplayName/>
        <AccountId xsi:nil="true"/>
        <AccountType/>
      </UserInfo>
    </Owner>
    <Students xmlns="b35d852d-e68f-4799-b1d8-e0dc4642f4be">
      <UserInfo>
        <DisplayName/>
        <AccountId xsi:nil="true"/>
        <AccountType/>
      </UserInfo>
    </Students>
    <Student_Groups xmlns="b35d852d-e68f-4799-b1d8-e0dc4642f4be">
      <UserInfo>
        <DisplayName/>
        <AccountId xsi:nil="true"/>
        <AccountType/>
      </UserInfo>
    </Student_Groups>
    <AppVersion xmlns="b35d852d-e68f-4799-b1d8-e0dc4642f4be" xsi:nil="true"/>
    <IsNotebookLocked xmlns="b35d852d-e68f-4799-b1d8-e0dc4642f4be" xsi:nil="true"/>
    <NotebookType xmlns="b35d852d-e68f-4799-b1d8-e0dc4642f4be" xsi:nil="true"/>
    <TeamsChannelId xmlns="b35d852d-e68f-4799-b1d8-e0dc4642f4be" xsi:nil="true"/>
    <FolderType xmlns="b35d852d-e68f-4799-b1d8-e0dc4642f4be" xsi:nil="true"/>
    <Teachers xmlns="b35d852d-e68f-4799-b1d8-e0dc4642f4be">
      <UserInfo>
        <DisplayName/>
        <AccountId xsi:nil="true"/>
        <AccountType/>
      </UserInfo>
    </Teachers>
    <Distribution_Groups xmlns="b35d852d-e68f-4799-b1d8-e0dc4642f4be" xsi:nil="true"/>
    <Templates xmlns="b35d852d-e68f-4799-b1d8-e0dc4642f4be" xsi:nil="true"/>
    <Self_Registration_Enabled xmlns="b35d852d-e68f-4799-b1d8-e0dc4642f4be" xsi:nil="true"/>
    <Has_Teacher_Only_SectionGroup xmlns="b35d852d-e68f-4799-b1d8-e0dc4642f4be" xsi:nil="true"/>
    <DefaultSectionNames xmlns="b35d852d-e68f-4799-b1d8-e0dc4642f4be" xsi:nil="true"/>
    <Is_Collaboration_Space_Locked xmlns="b35d852d-e68f-4799-b1d8-e0dc4642f4be" xsi:nil="true"/>
    <Invited_Students xmlns="b35d852d-e68f-4799-b1d8-e0dc4642f4be" xsi:nil="true"/>
    <Math_Settings xmlns="b35d852d-e68f-4799-b1d8-e0dc4642f4be" xsi:nil="true"/>
    <Invited_Teachers xmlns="b35d852d-e68f-4799-b1d8-e0dc4642f4be" xsi:nil="true"/>
  </documentManagement>
</p:properties>
</file>

<file path=customXml/itemProps1.xml><?xml version="1.0" encoding="utf-8"?>
<ds:datastoreItem xmlns:ds="http://schemas.openxmlformats.org/officeDocument/2006/customXml" ds:itemID="{81E8983B-40D3-478B-BAF5-2067792A62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5d852d-e68f-4799-b1d8-e0dc4642f4be"/>
    <ds:schemaRef ds:uri="1287378b-fa1e-4e4c-a4fc-4ccf83d67a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9A65C1-F15C-466F-AD50-2A93B267950C}">
  <ds:schemaRefs>
    <ds:schemaRef ds:uri="http://schemas.microsoft.com/sharepoint/v3/contenttype/forms"/>
  </ds:schemaRefs>
</ds:datastoreItem>
</file>

<file path=customXml/itemProps3.xml><?xml version="1.0" encoding="utf-8"?>
<ds:datastoreItem xmlns:ds="http://schemas.openxmlformats.org/officeDocument/2006/customXml" ds:itemID="{BDC78D96-287C-491D-8E2B-EFE7F4D094E2}">
  <ds:schemaRefs>
    <ds:schemaRef ds:uri="b35d852d-e68f-4799-b1d8-e0dc4642f4be"/>
    <ds:schemaRef ds:uri="http://purl.org/dc/terms/"/>
    <ds:schemaRef ds:uri="http://schemas.openxmlformats.org/package/2006/metadata/core-properties"/>
    <ds:schemaRef ds:uri="http://purl.org/dc/dcmitype/"/>
    <ds:schemaRef ds:uri="http://purl.org/dc/elements/1.1/"/>
    <ds:schemaRef ds:uri="http://schemas.microsoft.com/office/2006/documentManagement/types"/>
    <ds:schemaRef ds:uri="http://schemas.microsoft.com/office/2006/metadata/properties"/>
    <ds:schemaRef ds:uri="1287378b-fa1e-4e4c-a4fc-4ccf83d67a30"/>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64</TotalTime>
  <Words>724</Words>
  <Application>Microsoft Office PowerPoint</Application>
  <PresentationFormat>Widescreen</PresentationFormat>
  <Paragraphs>26</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Comic Sans MS</vt:lpstr>
      <vt:lpstr>Times New Roman</vt:lpstr>
      <vt:lpstr>Office Theme</vt:lpstr>
      <vt:lpstr>L.O- To understand and interpret the past L.O- To investigate places  C: what were the challenges facing the Anglo-Saxons?</vt:lpstr>
      <vt:lpstr>Let’s take a tour around an Anglo-Saxon village…</vt:lpstr>
      <vt:lpstr>When did the Anglo-Saxons invade Britain?  </vt:lpstr>
      <vt:lpstr>Anglo-Saxon houses</vt:lpstr>
      <vt:lpstr>What challenges did they face in establishing settlement?</vt:lpstr>
      <vt:lpstr>Tasks- What challenges did they face in establishing settlement? </vt:lpstr>
      <vt:lpstr>Websites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understand and interpret the past   C: what were the challenges facing the Anglo-Saxons?</dc:title>
  <dc:creator>Taiyibha Ahmed</dc:creator>
  <cp:lastModifiedBy>Taiyibha Ahmed</cp:lastModifiedBy>
  <cp:revision>9</cp:revision>
  <dcterms:created xsi:type="dcterms:W3CDTF">2021-05-07T15:10:57Z</dcterms:created>
  <dcterms:modified xsi:type="dcterms:W3CDTF">2021-05-09T12:18:59Z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0x0101007A8108D82E8CD4439E0083AD21CAD23F</vt:lpwstr>
  </property>
</Properties>
</file>