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1"/>
  </p:sldMasterIdLst>
  <p:sldIdLst>
    <p:sldId id="256" r:id="rId2"/>
    <p:sldId id="257" r:id="rId3"/>
    <p:sldId id="258" r:id="rId4"/>
    <p:sldId id="259" r:id="rId5"/>
    <p:sldId id="292" r:id="rId6"/>
    <p:sldId id="281" r:id="rId7"/>
    <p:sldId id="283" r:id="rId8"/>
    <p:sldId id="288" r:id="rId9"/>
    <p:sldId id="289" r:id="rId10"/>
    <p:sldId id="261" r:id="rId11"/>
    <p:sldId id="262" r:id="rId12"/>
    <p:sldId id="282" r:id="rId13"/>
    <p:sldId id="290" r:id="rId14"/>
    <p:sldId id="263" r:id="rId15"/>
    <p:sldId id="264" r:id="rId16"/>
    <p:sldId id="265" r:id="rId17"/>
    <p:sldId id="266" r:id="rId18"/>
    <p:sldId id="267" r:id="rId19"/>
    <p:sldId id="268" r:id="rId20"/>
    <p:sldId id="269" r:id="rId21"/>
    <p:sldId id="270" r:id="rId22"/>
    <p:sldId id="271" r:id="rId23"/>
    <p:sldId id="272" r:id="rId24"/>
    <p:sldId id="293" r:id="rId25"/>
    <p:sldId id="285" r:id="rId26"/>
    <p:sldId id="286" r:id="rId27"/>
    <p:sldId id="287" r:id="rId28"/>
    <p:sldId id="274" r:id="rId29"/>
    <p:sldId id="275" r:id="rId30"/>
    <p:sldId id="276" r:id="rId31"/>
    <p:sldId id="277" r:id="rId32"/>
    <p:sldId id="291" r:id="rId33"/>
    <p:sldId id="278" r:id="rId34"/>
    <p:sldId id="294" r:id="rId35"/>
    <p:sldId id="279" r:id="rId36"/>
    <p:sldId id="280" r:id="rId3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32" autoAdjust="0"/>
    <p:restoredTop sz="94660"/>
  </p:normalViewPr>
  <p:slideViewPr>
    <p:cSldViewPr snapToGrid="0">
      <p:cViewPr varScale="1">
        <p:scale>
          <a:sx n="69" d="100"/>
          <a:sy n="69" d="100"/>
        </p:scale>
        <p:origin x="48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9D978CE-4991-485F-B4E5-5EBB62CE1ACB}" type="datetimeFigureOut">
              <a:rPr lang="en-GB" smtClean="0"/>
              <a:t>12/04/2021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68B9-EFBB-4A6A-8094-A89AA897D73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364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D978CE-4991-485F-B4E5-5EBB62CE1ACB}" type="datetimeFigureOut">
              <a:rPr lang="en-GB" smtClean="0"/>
              <a:t>12/04/2021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3624153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9D978CE-4991-485F-B4E5-5EBB62CE1ACB}" type="datetimeFigureOut">
              <a:rPr lang="en-GB" smtClean="0"/>
              <a:t>12/04/2021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68B9-EFBB-4A6A-8094-A89AA897D73D}"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9972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9D978CE-4991-485F-B4E5-5EBB62CE1ACB}" type="datetimeFigureOut">
              <a:rPr lang="en-GB" smtClean="0"/>
              <a:t>12/04/2021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761405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9D978CE-4991-485F-B4E5-5EBB62CE1ACB}" type="datetimeFigureOut">
              <a:rPr lang="en-GB" smtClean="0"/>
              <a:t>12/04/2021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1176367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9D978CE-4991-485F-B4E5-5EBB62CE1ACB}" type="datetimeFigureOut">
              <a:rPr lang="en-GB" smtClean="0"/>
              <a:t>12/04/2021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35241816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C9D978CE-4991-485F-B4E5-5EBB62CE1ACB}" type="datetimeFigureOut">
              <a:rPr lang="en-GB" smtClean="0"/>
              <a:t>12/04/2021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4119345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C9D978CE-4991-485F-B4E5-5EBB62CE1ACB}" type="datetimeFigureOut">
              <a:rPr lang="en-GB" smtClean="0"/>
              <a:t>12/04/2021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C9768B9-EFBB-4A6A-8094-A89AA897D73D}" type="slidenum">
              <a:rPr lang="en-GB" smtClean="0"/>
              <a:t>‹#›</a:t>
            </a:fld>
            <a:endParaRPr lang="en-GB"/>
          </a:p>
        </p:txBody>
      </p:sp>
    </p:spTree>
    <p:extLst>
      <p:ext uri="{BB962C8B-B14F-4D97-AF65-F5344CB8AC3E}">
        <p14:creationId xmlns:p14="http://schemas.microsoft.com/office/powerpoint/2010/main" val="3831702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9D978CE-4991-485F-B4E5-5EBB62CE1ACB}" type="datetimeFigureOut">
              <a:rPr lang="en-GB" smtClean="0"/>
              <a:t>12/04/2021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3765479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D978CE-4991-485F-B4E5-5EBB62CE1ACB}" type="datetimeFigureOut">
              <a:rPr lang="en-GB" smtClean="0"/>
              <a:t>12/04/2021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1450410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9D978CE-4991-485F-B4E5-5EBB62CE1ACB}" type="datetimeFigureOut">
              <a:rPr lang="en-GB" smtClean="0"/>
              <a:t>12/04/2021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9768B9-EFBB-4A6A-8094-A89AA897D73D}" type="slidenum">
              <a:rPr lang="en-GB" smtClean="0"/>
              <a:t>‹#›</a:t>
            </a:fld>
            <a:endParaRPr lang="en-GB"/>
          </a:p>
        </p:txBody>
      </p:sp>
    </p:spTree>
    <p:extLst>
      <p:ext uri="{BB962C8B-B14F-4D97-AF65-F5344CB8AC3E}">
        <p14:creationId xmlns:p14="http://schemas.microsoft.com/office/powerpoint/2010/main" val="19763440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3" name="Rectangle 4">
            <a:extLst>
              <a:ext uri="{FF2B5EF4-FFF2-40B4-BE49-F238E27FC236}">
                <a16:creationId xmlns:a16="http://schemas.microsoft.com/office/drawing/2014/main" id="{EFE84A4C-7707-4584-BE32-3DAF4FC4EB2E}"/>
              </a:ext>
            </a:extLst>
          </p:cNvPr>
          <p:cNvSpPr>
            <a:spLocks noGrp="1" noChangeArrowheads="1"/>
          </p:cNvSpPr>
          <p:nvPr>
            <p:ph type="dt" sz="half" idx="10"/>
          </p:nvPr>
        </p:nvSpPr>
        <p:spPr>
          <a:ln/>
        </p:spPr>
        <p:txBody>
          <a:bodyPr/>
          <a:lstStyle>
            <a:lvl1pPr>
              <a:defRPr/>
            </a:lvl1pPr>
          </a:lstStyle>
          <a:p>
            <a:pPr>
              <a:defRPr/>
            </a:pPr>
            <a:endParaRPr lang="en-US"/>
          </a:p>
        </p:txBody>
      </p:sp>
      <p:sp>
        <p:nvSpPr>
          <p:cNvPr id="4" name="Rectangle 5">
            <a:extLst>
              <a:ext uri="{FF2B5EF4-FFF2-40B4-BE49-F238E27FC236}">
                <a16:creationId xmlns:a16="http://schemas.microsoft.com/office/drawing/2014/main" id="{856DF8EB-8750-461A-9ED3-61CC2895F3B6}"/>
              </a:ext>
            </a:extLst>
          </p:cNvPr>
          <p:cNvSpPr>
            <a:spLocks noGrp="1" noChangeArrowheads="1"/>
          </p:cNvSpPr>
          <p:nvPr>
            <p:ph type="ftr" sz="quarter" idx="11"/>
          </p:nvPr>
        </p:nvSpPr>
        <p:spPr>
          <a:ln/>
        </p:spPr>
        <p:txBody>
          <a:bodyPr/>
          <a:lstStyle>
            <a:lvl1pPr>
              <a:defRPr/>
            </a:lvl1pPr>
          </a:lstStyle>
          <a:p>
            <a:pPr>
              <a:defRPr/>
            </a:pPr>
            <a:endParaRPr lang="en-US"/>
          </a:p>
        </p:txBody>
      </p:sp>
      <p:sp>
        <p:nvSpPr>
          <p:cNvPr id="5" name="Rectangle 6">
            <a:extLst>
              <a:ext uri="{FF2B5EF4-FFF2-40B4-BE49-F238E27FC236}">
                <a16:creationId xmlns:a16="http://schemas.microsoft.com/office/drawing/2014/main" id="{36E23AB3-C50E-4405-928D-C8F7462BDE0A}"/>
              </a:ext>
            </a:extLst>
          </p:cNvPr>
          <p:cNvSpPr>
            <a:spLocks noGrp="1" noChangeArrowheads="1"/>
          </p:cNvSpPr>
          <p:nvPr>
            <p:ph type="sldNum" sz="quarter" idx="12"/>
          </p:nvPr>
        </p:nvSpPr>
        <p:spPr>
          <a:ln/>
        </p:spPr>
        <p:txBody>
          <a:bodyPr/>
          <a:lstStyle>
            <a:lvl1pPr>
              <a:defRPr/>
            </a:lvl1pPr>
          </a:lstStyle>
          <a:p>
            <a:fld id="{0A6AAD25-9559-4853-998B-E9BF7F07F91A}" type="slidenum">
              <a:rPr lang="en-US" altLang="en-US"/>
              <a:pPr/>
              <a:t>‹#›</a:t>
            </a:fld>
            <a:endParaRPr lang="en-US" altLang="en-US"/>
          </a:p>
        </p:txBody>
      </p:sp>
    </p:spTree>
    <p:extLst>
      <p:ext uri="{BB962C8B-B14F-4D97-AF65-F5344CB8AC3E}">
        <p14:creationId xmlns:p14="http://schemas.microsoft.com/office/powerpoint/2010/main" val="7808455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31B6FC7E-2604-4CE7-A126-109CF1993523}"/>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2172047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9D978CE-4991-485F-B4E5-5EBB62CE1ACB}" type="datetimeFigureOut">
              <a:rPr lang="en-GB" smtClean="0"/>
              <a:t>12/04/2021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C9768B9-EFBB-4A6A-8094-A89AA897D73D}"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857250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8FBF0-FDEB-4F27-8FF0-DFA6ACB36516}"/>
              </a:ext>
            </a:extLst>
          </p:cNvPr>
          <p:cNvSpPr>
            <a:spLocks noGrp="1"/>
          </p:cNvSpPr>
          <p:nvPr>
            <p:ph type="ctrTitle"/>
          </p:nvPr>
        </p:nvSpPr>
        <p:spPr/>
        <p:txBody>
          <a:bodyPr>
            <a:normAutofit/>
          </a:bodyPr>
          <a:lstStyle/>
          <a:p>
            <a:r>
              <a:rPr lang="en-GB" sz="6600" dirty="0">
                <a:latin typeface="Comic Sans MS" panose="030F0702030302020204" pitchFamily="66" charset="0"/>
              </a:rPr>
              <a:t>Tuesday 20</a:t>
            </a:r>
            <a:r>
              <a:rPr lang="en-GB" sz="6600" baseline="30000" dirty="0">
                <a:latin typeface="Comic Sans MS" panose="030F0702030302020204" pitchFamily="66" charset="0"/>
              </a:rPr>
              <a:t>th</a:t>
            </a:r>
            <a:r>
              <a:rPr lang="en-GB" sz="6600" dirty="0">
                <a:latin typeface="Comic Sans MS" panose="030F0702030302020204" pitchFamily="66" charset="0"/>
              </a:rPr>
              <a:t> April 2021</a:t>
            </a:r>
          </a:p>
        </p:txBody>
      </p:sp>
      <p:sp>
        <p:nvSpPr>
          <p:cNvPr id="3" name="Subtitle 2">
            <a:extLst>
              <a:ext uri="{FF2B5EF4-FFF2-40B4-BE49-F238E27FC236}">
                <a16:creationId xmlns:a16="http://schemas.microsoft.com/office/drawing/2014/main" id="{F34086EB-366B-4B7F-BC23-A081B3651E8A}"/>
              </a:ext>
            </a:extLst>
          </p:cNvPr>
          <p:cNvSpPr>
            <a:spLocks noGrp="1"/>
          </p:cNvSpPr>
          <p:nvPr>
            <p:ph type="subTitle" idx="1"/>
          </p:nvPr>
        </p:nvSpPr>
        <p:spPr/>
        <p:txBody>
          <a:bodyPr>
            <a:normAutofit fontScale="85000" lnSpcReduction="2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C: Formal Recount</a:t>
            </a:r>
          </a:p>
        </p:txBody>
      </p:sp>
    </p:spTree>
    <p:extLst>
      <p:ext uri="{BB962C8B-B14F-4D97-AF65-F5344CB8AC3E}">
        <p14:creationId xmlns:p14="http://schemas.microsoft.com/office/powerpoint/2010/main" val="3974866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B0BEC-0545-4BBE-819D-88BFB80EBA31}"/>
              </a:ext>
            </a:extLst>
          </p:cNvPr>
          <p:cNvSpPr>
            <a:spLocks noGrp="1"/>
          </p:cNvSpPr>
          <p:nvPr>
            <p:ph type="title"/>
          </p:nvPr>
        </p:nvSpPr>
        <p:spPr>
          <a:xfrm>
            <a:off x="1202636" y="223771"/>
            <a:ext cx="3240156" cy="1450757"/>
          </a:xfrm>
        </p:spPr>
        <p:txBody>
          <a:bodyPr>
            <a:normAutofit/>
          </a:bodyPr>
          <a:lstStyle/>
          <a:p>
            <a:pPr algn="ctr"/>
            <a:r>
              <a:rPr lang="en-GB" sz="45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F1C362E0-205A-47CE-9B14-320DE467708E}"/>
              </a:ext>
            </a:extLst>
          </p:cNvPr>
          <p:cNvSpPr>
            <a:spLocks noGrp="1"/>
          </p:cNvSpPr>
          <p:nvPr>
            <p:ph idx="1"/>
          </p:nvPr>
        </p:nvSpPr>
        <p:spPr>
          <a:xfrm>
            <a:off x="1202634" y="1970379"/>
            <a:ext cx="3240156" cy="4023360"/>
          </a:xfrm>
        </p:spPr>
        <p:txBody>
          <a:bodyPr/>
          <a:lstStyle/>
          <a:p>
            <a:pPr algn="ctr"/>
            <a:r>
              <a:rPr lang="en-GB" dirty="0">
                <a:latin typeface="Comic Sans MS" panose="030F0702030302020204" pitchFamily="66" charset="0"/>
              </a:rPr>
              <a:t>What features of writing can you identify in this text? </a:t>
            </a:r>
          </a:p>
          <a:p>
            <a:pPr algn="ctr"/>
            <a:r>
              <a:rPr lang="en-GB" dirty="0">
                <a:latin typeface="Comic Sans MS" panose="030F0702030302020204" pitchFamily="66" charset="0"/>
              </a:rPr>
              <a:t>C</a:t>
            </a:r>
            <a:r>
              <a:rPr lang="en-GB" dirty="0" smtClean="0">
                <a:latin typeface="Comic Sans MS" panose="030F0702030302020204" pitchFamily="66" charset="0"/>
              </a:rPr>
              <a:t>reate </a:t>
            </a:r>
            <a:r>
              <a:rPr lang="en-GB" dirty="0">
                <a:latin typeface="Comic Sans MS" panose="030F0702030302020204" pitchFamily="66" charset="0"/>
              </a:rPr>
              <a:t>a bubble </a:t>
            </a:r>
            <a:r>
              <a:rPr lang="en-GB" dirty="0" smtClean="0">
                <a:latin typeface="Comic Sans MS" panose="030F0702030302020204" pitchFamily="66" charset="0"/>
              </a:rPr>
              <a:t>map!</a:t>
            </a:r>
            <a:endParaRPr lang="en-GB"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a:latin typeface="Comic Sans MS" panose="030F0702030302020204" pitchFamily="66" charset="0"/>
              </a:rPr>
              <a:t>What type of writing do you think this is?</a:t>
            </a:r>
          </a:p>
        </p:txBody>
      </p:sp>
      <p:pic>
        <p:nvPicPr>
          <p:cNvPr id="6" name="Picture 5">
            <a:extLst>
              <a:ext uri="{FF2B5EF4-FFF2-40B4-BE49-F238E27FC236}">
                <a16:creationId xmlns:a16="http://schemas.microsoft.com/office/drawing/2014/main" id="{546E4DEF-3F4D-4346-ACC5-FCB7E5995E78}"/>
              </a:ext>
            </a:extLst>
          </p:cNvPr>
          <p:cNvPicPr>
            <a:picLocks noChangeAspect="1"/>
          </p:cNvPicPr>
          <p:nvPr/>
        </p:nvPicPr>
        <p:blipFill rotWithShape="1">
          <a:blip r:embed="rId2"/>
          <a:srcRect l="43614" t="17826" r="8451" b="12899"/>
          <a:stretch/>
        </p:blipFill>
        <p:spPr>
          <a:xfrm>
            <a:off x="4442791" y="0"/>
            <a:ext cx="7749209" cy="6299529"/>
          </a:xfrm>
          <a:prstGeom prst="rect">
            <a:avLst/>
          </a:prstGeom>
        </p:spPr>
      </p:pic>
    </p:spTree>
    <p:extLst>
      <p:ext uri="{BB962C8B-B14F-4D97-AF65-F5344CB8AC3E}">
        <p14:creationId xmlns:p14="http://schemas.microsoft.com/office/powerpoint/2010/main" val="39214990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90C77-7F39-416E-BC3D-2F05BB113347}"/>
              </a:ext>
            </a:extLst>
          </p:cNvPr>
          <p:cNvSpPr>
            <a:spLocks noGrp="1"/>
          </p:cNvSpPr>
          <p:nvPr>
            <p:ph type="title"/>
          </p:nvPr>
        </p:nvSpPr>
        <p:spPr/>
        <p:txBody>
          <a:bodyPr/>
          <a:lstStyle/>
          <a:p>
            <a:r>
              <a:rPr lang="en-GB" dirty="0">
                <a:latin typeface="Comic Sans MS" panose="030F0702030302020204" pitchFamily="66" charset="0"/>
              </a:rPr>
              <a:t>It is a formal recount!</a:t>
            </a:r>
          </a:p>
        </p:txBody>
      </p:sp>
      <p:sp>
        <p:nvSpPr>
          <p:cNvPr id="3" name="Content Placeholder 2">
            <a:extLst>
              <a:ext uri="{FF2B5EF4-FFF2-40B4-BE49-F238E27FC236}">
                <a16:creationId xmlns:a16="http://schemas.microsoft.com/office/drawing/2014/main" id="{5CEB74F3-A244-4FAF-98A8-26D1B9DB4CB1}"/>
              </a:ext>
            </a:extLst>
          </p:cNvPr>
          <p:cNvSpPr>
            <a:spLocks noGrp="1"/>
          </p:cNvSpPr>
          <p:nvPr>
            <p:ph idx="1"/>
          </p:nvPr>
        </p:nvSpPr>
        <p:spPr/>
        <p:txBody>
          <a:bodyPr/>
          <a:lstStyle/>
          <a:p>
            <a:r>
              <a:rPr lang="en-GB" dirty="0">
                <a:latin typeface="Comic Sans MS" panose="030F0702030302020204" pitchFamily="66" charset="0"/>
              </a:rPr>
              <a:t>A recount retells an experience or an event that happened in the past.</a:t>
            </a:r>
          </a:p>
          <a:p>
            <a:r>
              <a:rPr lang="en-GB" dirty="0">
                <a:latin typeface="Comic Sans MS" panose="030F0702030302020204" pitchFamily="66" charset="0"/>
              </a:rPr>
              <a:t>The purpose of a recount can be to inform, entertain or to reflect an evaluate.</a:t>
            </a:r>
          </a:p>
          <a:p>
            <a:r>
              <a:rPr lang="en-GB" dirty="0">
                <a:latin typeface="Comic Sans MS" panose="030F0702030302020204" pitchFamily="66" charset="0"/>
              </a:rPr>
              <a:t>A recount can focus on a specific section of an event or retell the entire story.</a:t>
            </a:r>
          </a:p>
        </p:txBody>
      </p:sp>
      <p:pic>
        <p:nvPicPr>
          <p:cNvPr id="1026" name="Picture 2" descr="Recounts | English | KS2">
            <a:extLst>
              <a:ext uri="{FF2B5EF4-FFF2-40B4-BE49-F238E27FC236}">
                <a16:creationId xmlns:a16="http://schemas.microsoft.com/office/drawing/2014/main" id="{96902716-80CD-4F8A-B678-71BA819FD8C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995" t="16956" r="2946" b="16812"/>
          <a:stretch/>
        </p:blipFill>
        <p:spPr bwMode="auto">
          <a:xfrm>
            <a:off x="3891832" y="3142381"/>
            <a:ext cx="4469296" cy="31471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63293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FCCF9B-BA06-409C-9D79-4F84A3B462C6}"/>
              </a:ext>
            </a:extLst>
          </p:cNvPr>
          <p:cNvSpPr>
            <a:spLocks noGrp="1"/>
          </p:cNvSpPr>
          <p:nvPr>
            <p:ph idx="1"/>
          </p:nvPr>
        </p:nvSpPr>
        <p:spPr>
          <a:xfrm>
            <a:off x="1097280" y="1845734"/>
            <a:ext cx="3971677" cy="4023360"/>
          </a:xfrm>
        </p:spPr>
        <p:txBody>
          <a:bodyPr/>
          <a:lstStyle/>
          <a:p>
            <a:pPr algn="ctr"/>
            <a:r>
              <a:rPr lang="en-GB" dirty="0">
                <a:latin typeface="Comic Sans MS" panose="030F0702030302020204" pitchFamily="66" charset="0"/>
              </a:rPr>
              <a:t>Can you identify any additional features of formal recounts?</a:t>
            </a:r>
          </a:p>
          <a:p>
            <a:pPr algn="ctr"/>
            <a:r>
              <a:rPr lang="en-GB" dirty="0">
                <a:latin typeface="Comic Sans MS" panose="030F0702030302020204" pitchFamily="66" charset="0"/>
              </a:rPr>
              <a:t>A</a:t>
            </a:r>
            <a:r>
              <a:rPr lang="en-GB" dirty="0" smtClean="0">
                <a:latin typeface="Comic Sans MS" panose="030F0702030302020204" pitchFamily="66" charset="0"/>
              </a:rPr>
              <a:t>dd </a:t>
            </a:r>
            <a:r>
              <a:rPr lang="en-GB" dirty="0">
                <a:latin typeface="Comic Sans MS" panose="030F0702030302020204" pitchFamily="66" charset="0"/>
              </a:rPr>
              <a:t>them to </a:t>
            </a:r>
            <a:r>
              <a:rPr lang="en-GB" dirty="0" smtClean="0">
                <a:latin typeface="Comic Sans MS" panose="030F0702030302020204" pitchFamily="66" charset="0"/>
              </a:rPr>
              <a:t>your </a:t>
            </a:r>
            <a:r>
              <a:rPr lang="en-GB" dirty="0">
                <a:latin typeface="Comic Sans MS" panose="030F0702030302020204" pitchFamily="66" charset="0"/>
              </a:rPr>
              <a:t>bubble map!</a:t>
            </a:r>
          </a:p>
          <a:p>
            <a:pPr algn="ctr"/>
            <a:endParaRPr lang="en-GB" dirty="0">
              <a:latin typeface="Comic Sans MS" panose="030F0702030302020204" pitchFamily="66" charset="0"/>
            </a:endParaRPr>
          </a:p>
        </p:txBody>
      </p:sp>
      <p:pic>
        <p:nvPicPr>
          <p:cNvPr id="6" name="Picture 5">
            <a:extLst>
              <a:ext uri="{FF2B5EF4-FFF2-40B4-BE49-F238E27FC236}">
                <a16:creationId xmlns:a16="http://schemas.microsoft.com/office/drawing/2014/main" id="{E057ABBA-F4E4-4F5D-B9B8-BA84A1ECFE45}"/>
              </a:ext>
            </a:extLst>
          </p:cNvPr>
          <p:cNvPicPr>
            <a:picLocks noChangeAspect="1"/>
          </p:cNvPicPr>
          <p:nvPr/>
        </p:nvPicPr>
        <p:blipFill rotWithShape="1">
          <a:blip r:embed="rId2"/>
          <a:srcRect l="47038" t="19710" r="13587" b="13044"/>
          <a:stretch/>
        </p:blipFill>
        <p:spPr>
          <a:xfrm>
            <a:off x="5068957" y="-1"/>
            <a:ext cx="7123043" cy="6842839"/>
          </a:xfrm>
          <a:prstGeom prst="rect">
            <a:avLst/>
          </a:prstGeom>
        </p:spPr>
      </p:pic>
    </p:spTree>
    <p:extLst>
      <p:ext uri="{BB962C8B-B14F-4D97-AF65-F5344CB8AC3E}">
        <p14:creationId xmlns:p14="http://schemas.microsoft.com/office/powerpoint/2010/main" val="33954222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DFCCF9B-BA06-409C-9D79-4F84A3B462C6}"/>
              </a:ext>
            </a:extLst>
          </p:cNvPr>
          <p:cNvSpPr>
            <a:spLocks noGrp="1"/>
          </p:cNvSpPr>
          <p:nvPr>
            <p:ph idx="1"/>
          </p:nvPr>
        </p:nvSpPr>
        <p:spPr>
          <a:xfrm>
            <a:off x="1097280" y="1845734"/>
            <a:ext cx="4498450" cy="4023360"/>
          </a:xfrm>
        </p:spPr>
        <p:txBody>
          <a:bodyPr/>
          <a:lstStyle/>
          <a:p>
            <a:pPr algn="ctr"/>
            <a:r>
              <a:rPr lang="en-GB" dirty="0">
                <a:latin typeface="Comic Sans MS" panose="030F0702030302020204" pitchFamily="66" charset="0"/>
              </a:rPr>
              <a:t>Can you identify any additional features of formal recounts?</a:t>
            </a:r>
          </a:p>
          <a:p>
            <a:pPr algn="ctr"/>
            <a:r>
              <a:rPr lang="en-GB" dirty="0">
                <a:latin typeface="Comic Sans MS" panose="030F0702030302020204" pitchFamily="66" charset="0"/>
              </a:rPr>
              <a:t>A</a:t>
            </a:r>
            <a:r>
              <a:rPr lang="en-GB" dirty="0" smtClean="0">
                <a:latin typeface="Comic Sans MS" panose="030F0702030302020204" pitchFamily="66" charset="0"/>
              </a:rPr>
              <a:t>dd </a:t>
            </a:r>
            <a:r>
              <a:rPr lang="en-GB" dirty="0">
                <a:latin typeface="Comic Sans MS" panose="030F0702030302020204" pitchFamily="66" charset="0"/>
              </a:rPr>
              <a:t>them to </a:t>
            </a:r>
            <a:r>
              <a:rPr lang="en-GB" dirty="0" smtClean="0">
                <a:latin typeface="Comic Sans MS" panose="030F0702030302020204" pitchFamily="66" charset="0"/>
              </a:rPr>
              <a:t>your </a:t>
            </a:r>
            <a:r>
              <a:rPr lang="en-GB" dirty="0">
                <a:latin typeface="Comic Sans MS" panose="030F0702030302020204" pitchFamily="66" charset="0"/>
              </a:rPr>
              <a:t>bubble map!</a:t>
            </a:r>
          </a:p>
          <a:p>
            <a:pPr algn="ctr"/>
            <a:endParaRPr lang="en-GB" dirty="0">
              <a:latin typeface="Comic Sans MS" panose="030F0702030302020204" pitchFamily="66" charset="0"/>
            </a:endParaRPr>
          </a:p>
        </p:txBody>
      </p:sp>
      <p:pic>
        <p:nvPicPr>
          <p:cNvPr id="2" name="Picture 1">
            <a:extLst>
              <a:ext uri="{FF2B5EF4-FFF2-40B4-BE49-F238E27FC236}">
                <a16:creationId xmlns:a16="http://schemas.microsoft.com/office/drawing/2014/main" id="{7C6A43D0-303E-441D-9137-A14E7BBD26BE}"/>
              </a:ext>
            </a:extLst>
          </p:cNvPr>
          <p:cNvPicPr>
            <a:picLocks noChangeAspect="1"/>
          </p:cNvPicPr>
          <p:nvPr/>
        </p:nvPicPr>
        <p:blipFill rotWithShape="1">
          <a:blip r:embed="rId2"/>
          <a:srcRect l="50000" t="18695" r="16033" b="13783"/>
          <a:stretch/>
        </p:blipFill>
        <p:spPr>
          <a:xfrm>
            <a:off x="6058746" y="0"/>
            <a:ext cx="6133254" cy="6858000"/>
          </a:xfrm>
          <a:prstGeom prst="rect">
            <a:avLst/>
          </a:prstGeom>
        </p:spPr>
      </p:pic>
    </p:spTree>
    <p:extLst>
      <p:ext uri="{BB962C8B-B14F-4D97-AF65-F5344CB8AC3E}">
        <p14:creationId xmlns:p14="http://schemas.microsoft.com/office/powerpoint/2010/main" val="3519726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i.pinimg.com/originals/a9/79/f7/a979f70214c5ccb8e865a70e265a9972.jpg">
            <a:extLst>
              <a:ext uri="{FF2B5EF4-FFF2-40B4-BE49-F238E27FC236}">
                <a16:creationId xmlns:a16="http://schemas.microsoft.com/office/drawing/2014/main" id="{16E2CBE7-F7F6-4F56-84FD-43C5E01D76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46914" y="0"/>
            <a:ext cx="8898172" cy="6295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92480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27E8BEA9-C15B-47D9-9DFE-7B5D55B56DB1}"/>
              </a:ext>
            </a:extLst>
          </p:cNvPr>
          <p:cNvGrpSpPr/>
          <p:nvPr/>
        </p:nvGrpSpPr>
        <p:grpSpPr>
          <a:xfrm>
            <a:off x="0" y="178904"/>
            <a:ext cx="12192000" cy="5923722"/>
            <a:chOff x="0" y="0"/>
            <a:chExt cx="12192000" cy="5923722"/>
          </a:xfrm>
        </p:grpSpPr>
        <p:pic>
          <p:nvPicPr>
            <p:cNvPr id="2" name="Picture 1">
              <a:extLst>
                <a:ext uri="{FF2B5EF4-FFF2-40B4-BE49-F238E27FC236}">
                  <a16:creationId xmlns:a16="http://schemas.microsoft.com/office/drawing/2014/main" id="{39E7B35B-F1C7-4C30-A345-1E6F09CD2A52}"/>
                </a:ext>
              </a:extLst>
            </p:cNvPr>
            <p:cNvPicPr>
              <a:picLocks noChangeAspect="1"/>
            </p:cNvPicPr>
            <p:nvPr/>
          </p:nvPicPr>
          <p:blipFill rotWithShape="1">
            <a:blip r:embed="rId2"/>
            <a:srcRect l="12065" t="21622" r="15381" b="16522"/>
            <a:stretch/>
          </p:blipFill>
          <p:spPr>
            <a:xfrm>
              <a:off x="0" y="0"/>
              <a:ext cx="12192000" cy="5846741"/>
            </a:xfrm>
            <a:prstGeom prst="rect">
              <a:avLst/>
            </a:prstGeom>
          </p:spPr>
        </p:pic>
        <p:sp>
          <p:nvSpPr>
            <p:cNvPr id="3" name="Rectangle 2">
              <a:extLst>
                <a:ext uri="{FF2B5EF4-FFF2-40B4-BE49-F238E27FC236}">
                  <a16:creationId xmlns:a16="http://schemas.microsoft.com/office/drawing/2014/main" id="{F4AE369C-20CE-42D9-AA39-6248887A84DD}"/>
                </a:ext>
              </a:extLst>
            </p:cNvPr>
            <p:cNvSpPr/>
            <p:nvPr/>
          </p:nvSpPr>
          <p:spPr>
            <a:xfrm>
              <a:off x="3935896" y="5625548"/>
              <a:ext cx="8080513" cy="29817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 name="Title 4">
            <a:extLst>
              <a:ext uri="{FF2B5EF4-FFF2-40B4-BE49-F238E27FC236}">
                <a16:creationId xmlns:a16="http://schemas.microsoft.com/office/drawing/2014/main" id="{642CE6B2-120B-4523-84F6-F162F96484D9}"/>
              </a:ext>
            </a:extLst>
          </p:cNvPr>
          <p:cNvSpPr>
            <a:spLocks noGrp="1"/>
          </p:cNvSpPr>
          <p:nvPr>
            <p:ph type="title"/>
          </p:nvPr>
        </p:nvSpPr>
        <p:spPr>
          <a:xfrm>
            <a:off x="1066800" y="5407243"/>
            <a:ext cx="10058400" cy="1450757"/>
          </a:xfrm>
        </p:spPr>
        <p:txBody>
          <a:bodyPr/>
          <a:lstStyle/>
          <a:p>
            <a:pPr algn="ctr"/>
            <a:r>
              <a:rPr lang="en-GB" dirty="0">
                <a:solidFill>
                  <a:schemeClr val="tx1"/>
                </a:solidFill>
                <a:latin typeface="Comic Sans MS" panose="030F0702030302020204" pitchFamily="66" charset="0"/>
              </a:rPr>
              <a:t>Structure of Formal Recounts</a:t>
            </a:r>
          </a:p>
        </p:txBody>
      </p:sp>
    </p:spTree>
    <p:extLst>
      <p:ext uri="{BB962C8B-B14F-4D97-AF65-F5344CB8AC3E}">
        <p14:creationId xmlns:p14="http://schemas.microsoft.com/office/powerpoint/2010/main" val="2277093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3D1CCC42-6669-4914-8145-92C78E150829}"/>
              </a:ext>
            </a:extLst>
          </p:cNvPr>
          <p:cNvSpPr>
            <a:spLocks noGrp="1"/>
          </p:cNvSpPr>
          <p:nvPr>
            <p:ph type="title"/>
          </p:nvPr>
        </p:nvSpPr>
        <p:spPr>
          <a:xfrm>
            <a:off x="3452192" y="716793"/>
            <a:ext cx="8220075" cy="993775"/>
          </a:xfrm>
        </p:spPr>
        <p:txBody>
          <a:bodyPr/>
          <a:lstStyle/>
          <a:p>
            <a:pPr algn="ctr">
              <a:defRPr/>
            </a:pPr>
            <a:r>
              <a:rPr lang="en-GB" sz="3600" dirty="0">
                <a:latin typeface="Comic Sans MS" panose="030F0702030302020204" pitchFamily="66" charset="0"/>
              </a:rPr>
              <a:t>What is Formal </a:t>
            </a:r>
            <a:br>
              <a:rPr lang="en-GB" sz="3600" dirty="0">
                <a:latin typeface="Comic Sans MS" panose="030F0702030302020204" pitchFamily="66" charset="0"/>
              </a:rPr>
            </a:br>
            <a:r>
              <a:rPr lang="en-GB" sz="3600" dirty="0">
                <a:latin typeface="Comic Sans MS" panose="030F0702030302020204" pitchFamily="66" charset="0"/>
              </a:rPr>
              <a:t>and Informal Language?</a:t>
            </a:r>
          </a:p>
        </p:txBody>
      </p:sp>
      <p:sp>
        <p:nvSpPr>
          <p:cNvPr id="34819" name="Rectangle 4">
            <a:extLst>
              <a:ext uri="{FF2B5EF4-FFF2-40B4-BE49-F238E27FC236}">
                <a16:creationId xmlns:a16="http://schemas.microsoft.com/office/drawing/2014/main" id="{27578F3E-0578-47CE-A012-BC160F707282}"/>
              </a:ext>
            </a:extLst>
          </p:cNvPr>
          <p:cNvSpPr>
            <a:spLocks noChangeArrowheads="1"/>
          </p:cNvSpPr>
          <p:nvPr/>
        </p:nvSpPr>
        <p:spPr bwMode="auto">
          <a:xfrm>
            <a:off x="3750641" y="2047118"/>
            <a:ext cx="7632700" cy="554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a:latin typeface="Comic Sans MS" panose="030F0702030302020204" pitchFamily="66" charset="0"/>
                <a:cs typeface="Twinkl" pitchFamily="2" charset="0"/>
              </a:rPr>
              <a:t>Do you know what the difference between formal and informal </a:t>
            </a:r>
          </a:p>
          <a:p>
            <a:pPr eaLnBrk="1" hangingPunct="1"/>
            <a:r>
              <a:rPr lang="en-GB" altLang="en-US">
                <a:latin typeface="Comic Sans MS" panose="030F0702030302020204" pitchFamily="66" charset="0"/>
                <a:cs typeface="Twinkl" pitchFamily="2" charset="0"/>
              </a:rPr>
              <a:t>language is?</a:t>
            </a:r>
          </a:p>
        </p:txBody>
      </p:sp>
      <p:sp>
        <p:nvSpPr>
          <p:cNvPr id="34820" name="TextBox 1">
            <a:extLst>
              <a:ext uri="{FF2B5EF4-FFF2-40B4-BE49-F238E27FC236}">
                <a16:creationId xmlns:a16="http://schemas.microsoft.com/office/drawing/2014/main" id="{8BD52790-D882-452C-8D8F-2A3321BD69C5}"/>
              </a:ext>
            </a:extLst>
          </p:cNvPr>
          <p:cNvSpPr txBox="1">
            <a:spLocks noChangeArrowheads="1"/>
          </p:cNvSpPr>
          <p:nvPr/>
        </p:nvSpPr>
        <p:spPr bwMode="auto">
          <a:xfrm>
            <a:off x="3750641" y="2942467"/>
            <a:ext cx="7632700" cy="1327150"/>
          </a:xfrm>
          <a:prstGeom prst="rect">
            <a:avLst/>
          </a:prstGeom>
          <a:solidFill>
            <a:srgbClr val="EEBCD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a:latin typeface="Comic Sans MS" panose="030F0702030302020204" pitchFamily="66" charset="0"/>
                <a:cs typeface="Twinkl" pitchFamily="2" charset="0"/>
              </a:rPr>
              <a:t>Formal Language</a:t>
            </a:r>
          </a:p>
          <a:p>
            <a:pPr eaLnBrk="1" hangingPunct="1"/>
            <a:r>
              <a:rPr lang="en-GB" altLang="en-US">
                <a:latin typeface="Comic Sans MS" panose="030F0702030302020204" pitchFamily="66" charset="0"/>
                <a:cs typeface="Twinkl" pitchFamily="2" charset="0"/>
              </a:rPr>
              <a:t>Formal language is used for more official and serious purposes. </a:t>
            </a:r>
            <a:br>
              <a:rPr lang="en-GB" altLang="en-US">
                <a:latin typeface="Comic Sans MS" panose="030F0702030302020204" pitchFamily="66" charset="0"/>
                <a:cs typeface="Twinkl" pitchFamily="2" charset="0"/>
              </a:rPr>
            </a:br>
            <a:r>
              <a:rPr lang="en-GB" altLang="en-US">
                <a:latin typeface="Comic Sans MS" panose="030F0702030302020204" pitchFamily="66" charset="0"/>
                <a:cs typeface="Twinkl" pitchFamily="2" charset="0"/>
              </a:rPr>
              <a:t>The correct grammar and standard English should always</a:t>
            </a:r>
            <a:br>
              <a:rPr lang="en-GB" altLang="en-US">
                <a:latin typeface="Comic Sans MS" panose="030F0702030302020204" pitchFamily="66" charset="0"/>
                <a:cs typeface="Twinkl" pitchFamily="2" charset="0"/>
              </a:rPr>
            </a:br>
            <a:r>
              <a:rPr lang="en-GB" altLang="en-US">
                <a:latin typeface="Comic Sans MS" panose="030F0702030302020204" pitchFamily="66" charset="0"/>
                <a:cs typeface="Twinkl" pitchFamily="2" charset="0"/>
              </a:rPr>
              <a:t>be used.</a:t>
            </a:r>
          </a:p>
        </p:txBody>
      </p:sp>
      <p:sp>
        <p:nvSpPr>
          <p:cNvPr id="34821" name="TextBox 6">
            <a:extLst>
              <a:ext uri="{FF2B5EF4-FFF2-40B4-BE49-F238E27FC236}">
                <a16:creationId xmlns:a16="http://schemas.microsoft.com/office/drawing/2014/main" id="{852A4643-B0D3-41CD-8B9D-D84EFE23B214}"/>
              </a:ext>
            </a:extLst>
          </p:cNvPr>
          <p:cNvSpPr txBox="1">
            <a:spLocks noChangeArrowheads="1"/>
          </p:cNvSpPr>
          <p:nvPr/>
        </p:nvSpPr>
        <p:spPr bwMode="auto">
          <a:xfrm>
            <a:off x="3750641" y="4687129"/>
            <a:ext cx="7632700" cy="1327150"/>
          </a:xfrm>
          <a:prstGeom prst="rect">
            <a:avLst/>
          </a:prstGeom>
          <a:solidFill>
            <a:srgbClr val="EEBCD9"/>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b="1">
                <a:latin typeface="Comic Sans MS" panose="030F0702030302020204" pitchFamily="66" charset="0"/>
                <a:cs typeface="Twinkl" pitchFamily="2" charset="0"/>
              </a:rPr>
              <a:t>Informal Language</a:t>
            </a:r>
          </a:p>
          <a:p>
            <a:pPr eaLnBrk="1" hangingPunct="1"/>
            <a:r>
              <a:rPr lang="en-GB" altLang="en-US">
                <a:latin typeface="Comic Sans MS" panose="030F0702030302020204" pitchFamily="66" charset="0"/>
                <a:cs typeface="Twinkl" pitchFamily="2" charset="0"/>
              </a:rPr>
              <a:t>Informal language is used for more casual and less </a:t>
            </a:r>
            <a:br>
              <a:rPr lang="en-GB" altLang="en-US">
                <a:latin typeface="Comic Sans MS" panose="030F0702030302020204" pitchFamily="66" charset="0"/>
                <a:cs typeface="Twinkl" pitchFamily="2" charset="0"/>
              </a:rPr>
            </a:br>
            <a:r>
              <a:rPr lang="en-GB" altLang="en-US">
                <a:latin typeface="Comic Sans MS" panose="030F0702030302020204" pitchFamily="66" charset="0"/>
                <a:cs typeface="Twinkl" pitchFamily="2" charset="0"/>
              </a:rPr>
              <a:t>serious purposes. Slang words and chatty language </a:t>
            </a:r>
            <a:br>
              <a:rPr lang="en-GB" altLang="en-US">
                <a:latin typeface="Comic Sans MS" panose="030F0702030302020204" pitchFamily="66" charset="0"/>
                <a:cs typeface="Twinkl" pitchFamily="2" charset="0"/>
              </a:rPr>
            </a:br>
            <a:r>
              <a:rPr lang="en-GB" altLang="en-US">
                <a:latin typeface="Comic Sans MS" panose="030F0702030302020204" pitchFamily="66" charset="0"/>
                <a:cs typeface="Twinkl" pitchFamily="2" charset="0"/>
              </a:rPr>
              <a:t>can be used.</a:t>
            </a:r>
          </a:p>
        </p:txBody>
      </p:sp>
      <p:pic>
        <p:nvPicPr>
          <p:cNvPr id="8" name="Picture 7">
            <a:extLst>
              <a:ext uri="{FF2B5EF4-FFF2-40B4-BE49-F238E27FC236}">
                <a16:creationId xmlns:a16="http://schemas.microsoft.com/office/drawing/2014/main" id="{8CB44510-58BE-4D45-9F98-D897D4185CC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564066" y="2105854"/>
            <a:ext cx="2185988" cy="432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2" name="Picture 2" descr="Free Reminder Clip Art, Download Free Clip Art, Free Clip Art on Clipart  Library">
            <a:extLst>
              <a:ext uri="{FF2B5EF4-FFF2-40B4-BE49-F238E27FC236}">
                <a16:creationId xmlns:a16="http://schemas.microsoft.com/office/drawing/2014/main" id="{E3EC57D4-125E-44BA-AD50-B684E2D60B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458"/>
            <a:ext cx="3538330" cy="31305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500"/>
                                  </p:stCondLst>
                                  <p:childTnLst>
                                    <p:set>
                                      <p:cBhvr>
                                        <p:cTn id="6" dur="1" fill="hold">
                                          <p:stCondLst>
                                            <p:cond delay="499"/>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230C7F-B1A9-438B-9961-056B31DA9C1C}"/>
              </a:ext>
            </a:extLst>
          </p:cNvPr>
          <p:cNvPicPr>
            <a:picLocks noChangeAspect="1"/>
          </p:cNvPicPr>
          <p:nvPr/>
        </p:nvPicPr>
        <p:blipFill rotWithShape="1">
          <a:blip r:embed="rId2">
            <a:extLst>
              <a:ext uri="{28A0092B-C50C-407E-A947-70E740481C1C}">
                <a14:useLocalDpi xmlns:a14="http://schemas.microsoft.com/office/drawing/2010/main" val="0"/>
              </a:ext>
            </a:extLst>
          </a:blip>
          <a:srcRect b="26582"/>
          <a:stretch/>
        </p:blipFill>
        <p:spPr bwMode="auto">
          <a:xfrm>
            <a:off x="6519103" y="2545591"/>
            <a:ext cx="3332163" cy="4312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880E201F-FB31-4EAF-A975-9FBC262ECE77}"/>
              </a:ext>
            </a:extLst>
          </p:cNvPr>
          <p:cNvSpPr>
            <a:spLocks noGrp="1"/>
          </p:cNvSpPr>
          <p:nvPr>
            <p:ph type="title"/>
          </p:nvPr>
        </p:nvSpPr>
        <p:spPr>
          <a:xfrm>
            <a:off x="3538330" y="508070"/>
            <a:ext cx="8220075" cy="993775"/>
          </a:xfrm>
        </p:spPr>
        <p:txBody>
          <a:bodyPr/>
          <a:lstStyle/>
          <a:p>
            <a:pPr algn="ctr">
              <a:defRPr/>
            </a:pPr>
            <a:r>
              <a:rPr lang="en-GB" sz="3600" dirty="0">
                <a:latin typeface="Comic Sans MS" panose="030F0702030302020204" pitchFamily="66" charset="0"/>
              </a:rPr>
              <a:t>What is Formal </a:t>
            </a:r>
            <a:br>
              <a:rPr lang="en-GB" sz="3600" dirty="0">
                <a:latin typeface="Comic Sans MS" panose="030F0702030302020204" pitchFamily="66" charset="0"/>
              </a:rPr>
            </a:br>
            <a:r>
              <a:rPr lang="en-GB" sz="3600" dirty="0">
                <a:latin typeface="Comic Sans MS" panose="030F0702030302020204" pitchFamily="66" charset="0"/>
              </a:rPr>
              <a:t>and Informal Language?</a:t>
            </a:r>
          </a:p>
        </p:txBody>
      </p:sp>
      <p:sp>
        <p:nvSpPr>
          <p:cNvPr id="3" name="Rectangle 2">
            <a:extLst>
              <a:ext uri="{FF2B5EF4-FFF2-40B4-BE49-F238E27FC236}">
                <a16:creationId xmlns:a16="http://schemas.microsoft.com/office/drawing/2014/main" id="{7E51B85A-D2CD-4B83-9F2C-0F1F98DC5ED9}"/>
              </a:ext>
            </a:extLst>
          </p:cNvPr>
          <p:cNvSpPr/>
          <p:nvPr/>
        </p:nvSpPr>
        <p:spPr>
          <a:xfrm>
            <a:off x="4038393" y="2733744"/>
            <a:ext cx="3246437" cy="773112"/>
          </a:xfrm>
          <a:prstGeom prst="rect">
            <a:avLst/>
          </a:prstGeom>
          <a:solidFill>
            <a:srgbClr val="F8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uses a serious tone</a:t>
            </a:r>
          </a:p>
        </p:txBody>
      </p:sp>
      <p:sp>
        <p:nvSpPr>
          <p:cNvPr id="12" name="Rectangle 11">
            <a:extLst>
              <a:ext uri="{FF2B5EF4-FFF2-40B4-BE49-F238E27FC236}">
                <a16:creationId xmlns:a16="http://schemas.microsoft.com/office/drawing/2014/main" id="{0D96F43A-C77A-4659-9F13-0CBC07BD775B}"/>
              </a:ext>
            </a:extLst>
          </p:cNvPr>
          <p:cNvSpPr/>
          <p:nvPr/>
        </p:nvSpPr>
        <p:spPr>
          <a:xfrm>
            <a:off x="4038393" y="3800544"/>
            <a:ext cx="3246437" cy="773112"/>
          </a:xfrm>
          <a:prstGeom prst="rect">
            <a:avLst/>
          </a:prstGeom>
          <a:solidFill>
            <a:srgbClr val="F8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uses correct grammar </a:t>
            </a:r>
            <a:br>
              <a:rPr lang="en-GB" dirty="0">
                <a:solidFill>
                  <a:schemeClr val="tx1"/>
                </a:solidFill>
                <a:latin typeface="Comic Sans MS" panose="030F0702030302020204" pitchFamily="66" charset="0"/>
              </a:rPr>
            </a:br>
            <a:r>
              <a:rPr lang="en-GB" dirty="0">
                <a:solidFill>
                  <a:schemeClr val="tx1"/>
                </a:solidFill>
                <a:latin typeface="Comic Sans MS" panose="030F0702030302020204" pitchFamily="66" charset="0"/>
              </a:rPr>
              <a:t>and punctuation</a:t>
            </a:r>
          </a:p>
        </p:txBody>
      </p:sp>
      <p:sp>
        <p:nvSpPr>
          <p:cNvPr id="13" name="Rectangle 12">
            <a:extLst>
              <a:ext uri="{FF2B5EF4-FFF2-40B4-BE49-F238E27FC236}">
                <a16:creationId xmlns:a16="http://schemas.microsoft.com/office/drawing/2014/main" id="{67AECA44-61AD-4CB0-BC89-E931C7C25156}"/>
              </a:ext>
            </a:extLst>
          </p:cNvPr>
          <p:cNvSpPr/>
          <p:nvPr/>
        </p:nvSpPr>
        <p:spPr>
          <a:xfrm>
            <a:off x="4038393" y="4867344"/>
            <a:ext cx="3246437" cy="773112"/>
          </a:xfrm>
          <a:prstGeom prst="rect">
            <a:avLst/>
          </a:prstGeom>
          <a:solidFill>
            <a:srgbClr val="F8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uses correct vocabulary</a:t>
            </a:r>
          </a:p>
        </p:txBody>
      </p:sp>
      <p:sp>
        <p:nvSpPr>
          <p:cNvPr id="14" name="Rectangle 13">
            <a:extLst>
              <a:ext uri="{FF2B5EF4-FFF2-40B4-BE49-F238E27FC236}">
                <a16:creationId xmlns:a16="http://schemas.microsoft.com/office/drawing/2014/main" id="{9CF50125-936C-4E44-A09A-1B551E7E373B}"/>
              </a:ext>
            </a:extLst>
          </p:cNvPr>
          <p:cNvSpPr/>
          <p:nvPr/>
        </p:nvSpPr>
        <p:spPr>
          <a:xfrm>
            <a:off x="8046829" y="2733744"/>
            <a:ext cx="3246438" cy="77311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uses a ‘chatty’ tone</a:t>
            </a:r>
          </a:p>
        </p:txBody>
      </p:sp>
      <p:sp>
        <p:nvSpPr>
          <p:cNvPr id="15" name="Rectangle 14">
            <a:extLst>
              <a:ext uri="{FF2B5EF4-FFF2-40B4-BE49-F238E27FC236}">
                <a16:creationId xmlns:a16="http://schemas.microsoft.com/office/drawing/2014/main" id="{77830EE3-81A2-4A75-A452-34B0BC809ACC}"/>
              </a:ext>
            </a:extLst>
          </p:cNvPr>
          <p:cNvSpPr/>
          <p:nvPr/>
        </p:nvSpPr>
        <p:spPr>
          <a:xfrm>
            <a:off x="8046829" y="3800544"/>
            <a:ext cx="3246438" cy="77311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can use ‘text’ </a:t>
            </a:r>
            <a:br>
              <a:rPr lang="en-GB" dirty="0">
                <a:solidFill>
                  <a:schemeClr val="tx1"/>
                </a:solidFill>
                <a:latin typeface="Comic Sans MS" panose="030F0702030302020204" pitchFamily="66" charset="0"/>
              </a:rPr>
            </a:br>
            <a:r>
              <a:rPr lang="en-GB" dirty="0">
                <a:solidFill>
                  <a:schemeClr val="tx1"/>
                </a:solidFill>
                <a:latin typeface="Comic Sans MS" panose="030F0702030302020204" pitchFamily="66" charset="0"/>
              </a:rPr>
              <a:t>language and slang</a:t>
            </a:r>
          </a:p>
        </p:txBody>
      </p:sp>
      <p:sp>
        <p:nvSpPr>
          <p:cNvPr id="16" name="Rectangle 15">
            <a:extLst>
              <a:ext uri="{FF2B5EF4-FFF2-40B4-BE49-F238E27FC236}">
                <a16:creationId xmlns:a16="http://schemas.microsoft.com/office/drawing/2014/main" id="{DFDEA73B-3A8E-4D3B-8D0C-88971BB60741}"/>
              </a:ext>
            </a:extLst>
          </p:cNvPr>
          <p:cNvSpPr/>
          <p:nvPr/>
        </p:nvSpPr>
        <p:spPr>
          <a:xfrm>
            <a:off x="8046829" y="4867344"/>
            <a:ext cx="3246438" cy="77311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can use contractions and </a:t>
            </a:r>
            <a:br>
              <a:rPr lang="en-GB" dirty="0">
                <a:solidFill>
                  <a:schemeClr val="tx1"/>
                </a:solidFill>
                <a:latin typeface="Comic Sans MS" panose="030F0702030302020204" pitchFamily="66" charset="0"/>
              </a:rPr>
            </a:br>
            <a:r>
              <a:rPr lang="en-GB" dirty="0">
                <a:solidFill>
                  <a:schemeClr val="tx1"/>
                </a:solidFill>
                <a:latin typeface="Comic Sans MS" panose="030F0702030302020204" pitchFamily="66" charset="0"/>
              </a:rPr>
              <a:t>abbreviations e.g. ‘it’s’ or ‘TV’</a:t>
            </a:r>
          </a:p>
        </p:txBody>
      </p:sp>
      <p:sp>
        <p:nvSpPr>
          <p:cNvPr id="10" name="Rectangle 9">
            <a:extLst>
              <a:ext uri="{FF2B5EF4-FFF2-40B4-BE49-F238E27FC236}">
                <a16:creationId xmlns:a16="http://schemas.microsoft.com/office/drawing/2014/main" id="{29DCD8E0-AF92-4C73-A207-8CE800B29832}"/>
              </a:ext>
            </a:extLst>
          </p:cNvPr>
          <p:cNvSpPr/>
          <p:nvPr/>
        </p:nvSpPr>
        <p:spPr>
          <a:xfrm>
            <a:off x="4038393" y="1879670"/>
            <a:ext cx="3246437" cy="560387"/>
          </a:xfrm>
          <a:prstGeom prst="rect">
            <a:avLst/>
          </a:prstGeom>
          <a:solidFill>
            <a:srgbClr val="F0864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formal</a:t>
            </a:r>
          </a:p>
        </p:txBody>
      </p:sp>
      <p:sp>
        <p:nvSpPr>
          <p:cNvPr id="11" name="Rectangle 10">
            <a:extLst>
              <a:ext uri="{FF2B5EF4-FFF2-40B4-BE49-F238E27FC236}">
                <a16:creationId xmlns:a16="http://schemas.microsoft.com/office/drawing/2014/main" id="{9565AD15-96B9-4041-A6BC-9B09D21916E6}"/>
              </a:ext>
            </a:extLst>
          </p:cNvPr>
          <p:cNvSpPr/>
          <p:nvPr/>
        </p:nvSpPr>
        <p:spPr>
          <a:xfrm>
            <a:off x="8046829" y="1879670"/>
            <a:ext cx="3246438" cy="560387"/>
          </a:xfrm>
          <a:prstGeom prst="rect">
            <a:avLst/>
          </a:prstGeom>
          <a:solidFill>
            <a:srgbClr val="4EB1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latin typeface="Comic Sans MS" panose="030F0702030302020204" pitchFamily="66" charset="0"/>
              </a:rPr>
              <a:t>informal</a:t>
            </a:r>
          </a:p>
        </p:txBody>
      </p:sp>
      <p:pic>
        <p:nvPicPr>
          <p:cNvPr id="17" name="Picture 2" descr="Free Reminder Clip Art, Download Free Clip Art, Free Clip Art on Clipart  Library">
            <a:extLst>
              <a:ext uri="{FF2B5EF4-FFF2-40B4-BE49-F238E27FC236}">
                <a16:creationId xmlns:a16="http://schemas.microsoft.com/office/drawing/2014/main" id="{A89617FD-745B-4AAF-80A2-EB8D9C38D2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3458"/>
            <a:ext cx="3538330" cy="31305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xit" presetSubtype="0" fill="hold" nodeType="withEffect">
                                  <p:stCondLst>
                                    <p:cond delay="0"/>
                                  </p:stCondLst>
                                  <p:childTnLst>
                                    <p:animEffect transition="out" filter="fade">
                                      <p:cBhvr>
                                        <p:cTn id="9" dur="500"/>
                                        <p:tgtEl>
                                          <p:spTgt spid="4"/>
                                        </p:tgtEl>
                                      </p:cBhvr>
                                    </p:animEffect>
                                    <p:set>
                                      <p:cBhvr>
                                        <p:cTn id="10" dur="1" fill="hold">
                                          <p:stCondLst>
                                            <p:cond delay="499"/>
                                          </p:stCondLst>
                                        </p:cTn>
                                        <p:tgtEl>
                                          <p:spTgt spid="4"/>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3" grpId="0" animBg="1"/>
      <p:bldP spid="14" grpId="0" animBg="1"/>
      <p:bldP spid="15"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52832-F3A0-4E6B-98A8-49A5755FED7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742BC77-FA48-41FE-A396-1E3CFEA24EF9}"/>
              </a:ext>
            </a:extLst>
          </p:cNvPr>
          <p:cNvSpPr>
            <a:spLocks noGrp="1"/>
          </p:cNvSpPr>
          <p:nvPr>
            <p:ph idx="1"/>
          </p:nvPr>
        </p:nvSpPr>
        <p:spPr/>
        <p:txBody>
          <a:bodyPr/>
          <a:lstStyle/>
          <a:p>
            <a:r>
              <a:rPr lang="en-GB" dirty="0">
                <a:latin typeface="Comic Sans MS" panose="030F0702030302020204" pitchFamily="66" charset="0"/>
              </a:rPr>
              <a:t>Mrs Featherstone-Wright has asked Year 4 to write some formal recounts of their Easter Holiday for our school newsletter!</a:t>
            </a:r>
          </a:p>
          <a:p>
            <a:r>
              <a:rPr lang="en-GB" dirty="0">
                <a:latin typeface="Comic Sans MS" panose="030F0702030302020204" pitchFamily="66" charset="0"/>
              </a:rPr>
              <a:t>Before we can start writing our recounts, we need to learn some more about their features. </a:t>
            </a:r>
          </a:p>
        </p:txBody>
      </p:sp>
      <p:pic>
        <p:nvPicPr>
          <p:cNvPr id="4" name="Picture 3">
            <a:extLst>
              <a:ext uri="{FF2B5EF4-FFF2-40B4-BE49-F238E27FC236}">
                <a16:creationId xmlns:a16="http://schemas.microsoft.com/office/drawing/2014/main" id="{53EE4399-8996-4D69-BD5C-0220C7D0683D}"/>
              </a:ext>
            </a:extLst>
          </p:cNvPr>
          <p:cNvPicPr>
            <a:picLocks noChangeAspect="1"/>
          </p:cNvPicPr>
          <p:nvPr/>
        </p:nvPicPr>
        <p:blipFill rotWithShape="1">
          <a:blip r:embed="rId2"/>
          <a:srcRect l="20707" t="28985" r="24837" b="43333"/>
          <a:stretch/>
        </p:blipFill>
        <p:spPr>
          <a:xfrm>
            <a:off x="1487557" y="3429000"/>
            <a:ext cx="9607163" cy="2746958"/>
          </a:xfrm>
          <a:prstGeom prst="rect">
            <a:avLst/>
          </a:prstGeom>
        </p:spPr>
      </p:pic>
    </p:spTree>
    <p:extLst>
      <p:ext uri="{BB962C8B-B14F-4D97-AF65-F5344CB8AC3E}">
        <p14:creationId xmlns:p14="http://schemas.microsoft.com/office/powerpoint/2010/main" val="37957568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9385E-4582-490F-8A0D-7A2841E4DE5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9F4B5EE-9CA1-4EB7-B16A-220A23494FC9}"/>
              </a:ext>
            </a:extLst>
          </p:cNvPr>
          <p:cNvSpPr>
            <a:spLocks noGrp="1"/>
          </p:cNvSpPr>
          <p:nvPr>
            <p:ph idx="1"/>
          </p:nvPr>
        </p:nvSpPr>
        <p:spPr>
          <a:xfrm>
            <a:off x="1097280" y="1845733"/>
            <a:ext cx="5779770" cy="4495431"/>
          </a:xfrm>
        </p:spPr>
        <p:txBody>
          <a:bodyPr>
            <a:normAutofit lnSpcReduction="10000"/>
          </a:bodyPr>
          <a:lstStyle/>
          <a:p>
            <a:r>
              <a:rPr lang="en-GB" dirty="0">
                <a:latin typeface="Comic Sans MS" panose="030F0702030302020204" pitchFamily="66" charset="0"/>
              </a:rPr>
              <a:t>One of the features of formal recounts is past perfect tense. </a:t>
            </a:r>
          </a:p>
          <a:p>
            <a:r>
              <a:rPr lang="en-GB" dirty="0">
                <a:latin typeface="Comic Sans MS" panose="030F0702030302020204" pitchFamily="66" charset="0"/>
              </a:rPr>
              <a:t>The past perfect tense describes a completed activity in the past. </a:t>
            </a:r>
          </a:p>
          <a:p>
            <a:r>
              <a:rPr lang="en-GB" dirty="0">
                <a:latin typeface="Comic Sans MS" panose="030F0702030302020204" pitchFamily="66" charset="0"/>
              </a:rPr>
              <a:t>It is used to talk about an event that was completed in the past before something else happened.</a:t>
            </a:r>
          </a:p>
          <a:p>
            <a:endParaRPr lang="en-GB" dirty="0">
              <a:latin typeface="Comic Sans MS" panose="030F0702030302020204" pitchFamily="66" charset="0"/>
            </a:endParaRPr>
          </a:p>
          <a:p>
            <a:r>
              <a:rPr lang="en-GB" dirty="0">
                <a:latin typeface="Comic Sans MS" panose="030F0702030302020204" pitchFamily="66" charset="0"/>
              </a:rPr>
              <a:t>For example:</a:t>
            </a:r>
          </a:p>
          <a:p>
            <a:r>
              <a:rPr lang="en-GB" i="1" dirty="0">
                <a:latin typeface="Comic Sans MS" panose="030F0702030302020204" pitchFamily="66" charset="0"/>
              </a:rPr>
              <a:t>I </a:t>
            </a:r>
            <a:r>
              <a:rPr lang="en-GB" b="1" i="1" u="sng" dirty="0">
                <a:latin typeface="Comic Sans MS" panose="030F0702030302020204" pitchFamily="66" charset="0"/>
              </a:rPr>
              <a:t>had just</a:t>
            </a:r>
            <a:r>
              <a:rPr lang="en-GB" b="1" i="1" dirty="0">
                <a:latin typeface="Comic Sans MS" panose="030F0702030302020204" pitchFamily="66" charset="0"/>
              </a:rPr>
              <a:t> </a:t>
            </a:r>
            <a:r>
              <a:rPr lang="en-GB" i="1" dirty="0">
                <a:latin typeface="Comic Sans MS" panose="030F0702030302020204" pitchFamily="66" charset="0"/>
              </a:rPr>
              <a:t>finished cooking the meal, when my guests arrived.</a:t>
            </a:r>
          </a:p>
          <a:p>
            <a:r>
              <a:rPr lang="en-GB" i="1" dirty="0">
                <a:latin typeface="Comic Sans MS" panose="030F0702030302020204" pitchFamily="66" charset="0"/>
              </a:rPr>
              <a:t>I didn’t want to watch the film, as I </a:t>
            </a:r>
            <a:r>
              <a:rPr lang="en-GB" b="1" i="1" u="sng" dirty="0">
                <a:latin typeface="Comic Sans MS" panose="030F0702030302020204" pitchFamily="66" charset="0"/>
              </a:rPr>
              <a:t>had seen </a:t>
            </a:r>
            <a:r>
              <a:rPr lang="en-GB" i="1" dirty="0">
                <a:latin typeface="Comic Sans MS" panose="030F0702030302020204" pitchFamily="66" charset="0"/>
              </a:rPr>
              <a:t>it already.</a:t>
            </a:r>
          </a:p>
        </p:txBody>
      </p:sp>
      <p:pic>
        <p:nvPicPr>
          <p:cNvPr id="7172" name="Picture 4" descr="Past Perfect Tense (examples, videos)">
            <a:extLst>
              <a:ext uri="{FF2B5EF4-FFF2-40B4-BE49-F238E27FC236}">
                <a16:creationId xmlns:a16="http://schemas.microsoft.com/office/drawing/2014/main" id="{DD4064FD-5A71-4B99-BC22-F68A52F15D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7050" y="2152439"/>
            <a:ext cx="5314950" cy="3409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39422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past perfect tense">
            <a:extLst>
              <a:ext uri="{FF2B5EF4-FFF2-40B4-BE49-F238E27FC236}">
                <a16:creationId xmlns:a16="http://schemas.microsoft.com/office/drawing/2014/main" id="{DF3501BF-6DAA-4207-B974-41E9D402015A}"/>
              </a:ext>
            </a:extLst>
          </p:cNvPr>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bwMode="auto">
          <a:xfrm>
            <a:off x="1400037" y="69574"/>
            <a:ext cx="9391925" cy="62327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185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https://www.theschoolrun.com/sites/theschoolrun.com/files/u9/forming_the_past_perfect.png">
            <a:extLst>
              <a:ext uri="{FF2B5EF4-FFF2-40B4-BE49-F238E27FC236}">
                <a16:creationId xmlns:a16="http://schemas.microsoft.com/office/drawing/2014/main" id="{60E71875-AA45-4098-88A5-CAD036C6EFA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79022" y="1054520"/>
            <a:ext cx="8033955" cy="4748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32413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AF4CA9-1F0C-4CE6-94D3-B4DC098AF80A}"/>
              </a:ext>
            </a:extLst>
          </p:cNvPr>
          <p:cNvSpPr>
            <a:spLocks noGrp="1"/>
          </p:cNvSpPr>
          <p:nvPr>
            <p:ph type="title"/>
          </p:nvPr>
        </p:nvSpPr>
        <p:spPr/>
        <p:txBody>
          <a:bodyPr/>
          <a:lstStyle/>
          <a:p>
            <a:r>
              <a:rPr lang="en-GB" dirty="0">
                <a:solidFill>
                  <a:schemeClr val="tx1"/>
                </a:solidFill>
                <a:latin typeface="Comic Sans MS" panose="030F0702030302020204" pitchFamily="66" charset="0"/>
              </a:rPr>
              <a:t>My example:</a:t>
            </a:r>
          </a:p>
        </p:txBody>
      </p:sp>
      <p:sp>
        <p:nvSpPr>
          <p:cNvPr id="3" name="Content Placeholder 2">
            <a:extLst>
              <a:ext uri="{FF2B5EF4-FFF2-40B4-BE49-F238E27FC236}">
                <a16:creationId xmlns:a16="http://schemas.microsoft.com/office/drawing/2014/main" id="{7EB1BBD5-D073-489C-A2FF-514222E68A8D}"/>
              </a:ext>
            </a:extLst>
          </p:cNvPr>
          <p:cNvSpPr>
            <a:spLocks noGrp="1"/>
          </p:cNvSpPr>
          <p:nvPr>
            <p:ph idx="1"/>
          </p:nvPr>
        </p:nvSpPr>
        <p:spPr>
          <a:xfrm>
            <a:off x="387625" y="1845733"/>
            <a:ext cx="11400183" cy="4435797"/>
          </a:xfrm>
        </p:spPr>
        <p:txBody>
          <a:bodyPr>
            <a:normAutofit fontScale="92500"/>
          </a:bodyPr>
          <a:lstStyle/>
          <a:p>
            <a:r>
              <a:rPr lang="en-GB" sz="2400" dirty="0">
                <a:solidFill>
                  <a:schemeClr val="tx1"/>
                </a:solidFill>
                <a:latin typeface="Comic Sans MS" panose="030F0702030302020204" pitchFamily="66" charset="0"/>
              </a:rPr>
              <a:t>On Easter Sunday, I finally got to spend time with my family, as some of the </a:t>
            </a:r>
            <a:r>
              <a:rPr lang="en-GB" sz="2400" dirty="0" err="1">
                <a:solidFill>
                  <a:schemeClr val="tx1"/>
                </a:solidFill>
                <a:latin typeface="Comic Sans MS" panose="030F0702030302020204" pitchFamily="66" charset="0"/>
              </a:rPr>
              <a:t>Covid</a:t>
            </a:r>
            <a:r>
              <a:rPr lang="en-GB" sz="2400" dirty="0">
                <a:solidFill>
                  <a:schemeClr val="tx1"/>
                </a:solidFill>
                <a:latin typeface="Comic Sans MS" panose="030F0702030302020204" pitchFamily="66" charset="0"/>
              </a:rPr>
              <a:t> restrictions were lifted. As part of our family tradition, my mum prepared an Easter Egg hunt to celebrate Easter. Before I arrived, she </a:t>
            </a:r>
            <a:r>
              <a:rPr lang="en-GB" sz="2400" b="1" u="sng" dirty="0">
                <a:solidFill>
                  <a:schemeClr val="tx1"/>
                </a:solidFill>
                <a:highlight>
                  <a:srgbClr val="FFFF00"/>
                </a:highlight>
                <a:latin typeface="Comic Sans MS" panose="030F0702030302020204" pitchFamily="66" charset="0"/>
              </a:rPr>
              <a:t>had hidden</a:t>
            </a:r>
            <a:r>
              <a:rPr lang="en-GB" sz="2400" b="1" dirty="0">
                <a:solidFill>
                  <a:schemeClr val="tx1"/>
                </a:solidFill>
                <a:latin typeface="Comic Sans MS" panose="030F0702030302020204" pitchFamily="66" charset="0"/>
              </a:rPr>
              <a:t> </a:t>
            </a:r>
            <a:r>
              <a:rPr lang="en-GB" sz="2400" dirty="0">
                <a:solidFill>
                  <a:schemeClr val="tx1"/>
                </a:solidFill>
                <a:latin typeface="Comic Sans MS" panose="030F0702030302020204" pitchFamily="66" charset="0"/>
              </a:rPr>
              <a:t>all of the delicious, chocolate eggs. Unfortunately, I was not allowed to hunt for the hidden eggs, until everyone </a:t>
            </a:r>
            <a:r>
              <a:rPr lang="en-GB" sz="2400" b="1" u="sng" dirty="0">
                <a:solidFill>
                  <a:schemeClr val="tx1"/>
                </a:solidFill>
                <a:highlight>
                  <a:srgbClr val="FFFF00"/>
                </a:highlight>
                <a:latin typeface="Comic Sans MS" panose="030F0702030302020204" pitchFamily="66" charset="0"/>
              </a:rPr>
              <a:t>had finished</a:t>
            </a:r>
            <a:r>
              <a:rPr lang="en-GB" sz="2400" b="1" dirty="0">
                <a:solidFill>
                  <a:schemeClr val="tx1"/>
                </a:solidFill>
                <a:latin typeface="Comic Sans MS" panose="030F0702030302020204" pitchFamily="66" charset="0"/>
              </a:rPr>
              <a:t> </a:t>
            </a:r>
            <a:r>
              <a:rPr lang="en-GB" sz="2400" dirty="0">
                <a:solidFill>
                  <a:schemeClr val="tx1"/>
                </a:solidFill>
                <a:latin typeface="Comic Sans MS" panose="030F0702030302020204" pitchFamily="66" charset="0"/>
              </a:rPr>
              <a:t>their dinner. The wait for the barbeque seemed endless, but it definitely worth it! The wooden, outdoor table was completely covered in flavoursome food! In my excitement for the Easter egg hunt to begin, I </a:t>
            </a:r>
            <a:r>
              <a:rPr lang="en-GB" sz="2400" b="1" u="sng" dirty="0">
                <a:solidFill>
                  <a:schemeClr val="tx1"/>
                </a:solidFill>
                <a:highlight>
                  <a:srgbClr val="FFFF00"/>
                </a:highlight>
                <a:latin typeface="Comic Sans MS" panose="030F0702030302020204" pitchFamily="66" charset="0"/>
              </a:rPr>
              <a:t>had cleared</a:t>
            </a:r>
            <a:r>
              <a:rPr lang="en-GB" sz="2400" b="1" dirty="0">
                <a:solidFill>
                  <a:schemeClr val="tx1"/>
                </a:solidFill>
                <a:highlight>
                  <a:srgbClr val="FFFF00"/>
                </a:highlight>
                <a:latin typeface="Comic Sans MS" panose="030F0702030302020204" pitchFamily="66" charset="0"/>
              </a:rPr>
              <a:t> </a:t>
            </a:r>
            <a:r>
              <a:rPr lang="en-GB" sz="2400" dirty="0">
                <a:solidFill>
                  <a:schemeClr val="tx1"/>
                </a:solidFill>
                <a:latin typeface="Comic Sans MS" panose="030F0702030302020204" pitchFamily="66" charset="0"/>
              </a:rPr>
              <a:t>my plate, before the last of the food was even cooked! One thing that made our Easter egg hunt unique this year, was that my mum wrote clues and riddles to help us in our quest for eggs. This meant that I could not search for more eggs, until I </a:t>
            </a:r>
            <a:r>
              <a:rPr lang="en-GB" sz="2400" b="1" u="sng" dirty="0">
                <a:solidFill>
                  <a:schemeClr val="tx1"/>
                </a:solidFill>
                <a:highlight>
                  <a:srgbClr val="FFFF00"/>
                </a:highlight>
                <a:latin typeface="Comic Sans MS" panose="030F0702030302020204" pitchFamily="66" charset="0"/>
              </a:rPr>
              <a:t>had solved</a:t>
            </a:r>
            <a:r>
              <a:rPr lang="en-GB" sz="2400" b="1" dirty="0">
                <a:solidFill>
                  <a:schemeClr val="tx1"/>
                </a:solidFill>
                <a:latin typeface="Comic Sans MS" panose="030F0702030302020204" pitchFamily="66" charset="0"/>
              </a:rPr>
              <a:t> </a:t>
            </a:r>
            <a:r>
              <a:rPr lang="en-GB" sz="2400" dirty="0">
                <a:solidFill>
                  <a:schemeClr val="tx1"/>
                </a:solidFill>
                <a:latin typeface="Comic Sans MS" panose="030F0702030302020204" pitchFamily="66" charset="0"/>
              </a:rPr>
              <a:t>each riddle. Fortunately, I had a head start, because I </a:t>
            </a:r>
            <a:r>
              <a:rPr lang="en-GB" sz="2400" b="1" u="sng" dirty="0">
                <a:solidFill>
                  <a:schemeClr val="tx1"/>
                </a:solidFill>
                <a:highlight>
                  <a:srgbClr val="FFFF00"/>
                </a:highlight>
                <a:latin typeface="Comic Sans MS" panose="030F0702030302020204" pitchFamily="66" charset="0"/>
              </a:rPr>
              <a:t>had hunted</a:t>
            </a:r>
            <a:r>
              <a:rPr lang="en-GB" sz="2400" b="1" dirty="0">
                <a:solidFill>
                  <a:schemeClr val="tx1"/>
                </a:solidFill>
                <a:latin typeface="Comic Sans MS" panose="030F0702030302020204" pitchFamily="66" charset="0"/>
              </a:rPr>
              <a:t> </a:t>
            </a:r>
            <a:r>
              <a:rPr lang="en-GB" sz="2400" dirty="0">
                <a:solidFill>
                  <a:schemeClr val="tx1"/>
                </a:solidFill>
                <a:latin typeface="Comic Sans MS" panose="030F0702030302020204" pitchFamily="66" charset="0"/>
              </a:rPr>
              <a:t>surreptitiously for eggs, before the hunt officially began. My brother was not impressed, as I successfully solved all of the clues in record time! I sat and consumed nearly all of my chocolate eggs, before he </a:t>
            </a:r>
            <a:r>
              <a:rPr lang="en-GB" sz="2400" b="1" u="sng" dirty="0">
                <a:solidFill>
                  <a:schemeClr val="tx1"/>
                </a:solidFill>
                <a:highlight>
                  <a:srgbClr val="FFFF00"/>
                </a:highlight>
                <a:latin typeface="Comic Sans MS" panose="030F0702030302020204" pitchFamily="66" charset="0"/>
              </a:rPr>
              <a:t>had answered</a:t>
            </a:r>
            <a:r>
              <a:rPr lang="en-GB" sz="2400" dirty="0">
                <a:solidFill>
                  <a:schemeClr val="tx1"/>
                </a:solidFill>
                <a:latin typeface="Comic Sans MS" panose="030F0702030302020204" pitchFamily="66" charset="0"/>
              </a:rPr>
              <a:t> his first clue!</a:t>
            </a:r>
          </a:p>
        </p:txBody>
      </p:sp>
    </p:spTree>
    <p:extLst>
      <p:ext uri="{BB962C8B-B14F-4D97-AF65-F5344CB8AC3E}">
        <p14:creationId xmlns:p14="http://schemas.microsoft.com/office/powerpoint/2010/main" val="3314133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6E0669-0413-4B5D-A6AF-4492B6A8FCE2}"/>
              </a:ext>
            </a:extLst>
          </p:cNvPr>
          <p:cNvSpPr>
            <a:spLocks noGrp="1"/>
          </p:cNvSpPr>
          <p:nvPr>
            <p:ph idx="1"/>
          </p:nvPr>
        </p:nvSpPr>
        <p:spPr>
          <a:xfrm>
            <a:off x="395907" y="4403034"/>
            <a:ext cx="11400183" cy="1933198"/>
          </a:xfrm>
        </p:spPr>
        <p:txBody>
          <a:bodyPr/>
          <a:lstStyle/>
          <a:p>
            <a:pPr algn="ctr"/>
            <a:r>
              <a:rPr lang="en-GB" dirty="0">
                <a:latin typeface="Comic Sans MS" panose="030F0702030302020204" pitchFamily="66" charset="0"/>
              </a:rPr>
              <a:t>Have a look at the words/phrases I have highlighted – try to magpie some of them in your writing today!</a:t>
            </a:r>
          </a:p>
          <a:p>
            <a:pPr algn="ctr"/>
            <a:r>
              <a:rPr lang="en-GB" dirty="0">
                <a:latin typeface="Comic Sans MS" panose="030F0702030302020204" pitchFamily="66" charset="0"/>
              </a:rPr>
              <a:t>I am expecting to see at least 3 of these highlighted examples in your work.</a:t>
            </a:r>
          </a:p>
          <a:p>
            <a:pPr algn="ctr"/>
            <a:r>
              <a:rPr lang="en-GB" dirty="0">
                <a:latin typeface="Comic Sans MS" panose="030F0702030302020204" pitchFamily="66" charset="0"/>
              </a:rPr>
              <a:t>You might like to write them in red pen or underline them in your work to show that you have used them.</a:t>
            </a:r>
          </a:p>
        </p:txBody>
      </p:sp>
      <p:sp>
        <p:nvSpPr>
          <p:cNvPr id="4" name="Content Placeholder 2">
            <a:extLst>
              <a:ext uri="{FF2B5EF4-FFF2-40B4-BE49-F238E27FC236}">
                <a16:creationId xmlns:a16="http://schemas.microsoft.com/office/drawing/2014/main" id="{019D3030-5A3E-4FB4-AC44-CB44B9B5408E}"/>
              </a:ext>
            </a:extLst>
          </p:cNvPr>
          <p:cNvSpPr txBox="1">
            <a:spLocks/>
          </p:cNvSpPr>
          <p:nvPr/>
        </p:nvSpPr>
        <p:spPr>
          <a:xfrm>
            <a:off x="395907" y="354863"/>
            <a:ext cx="11400183" cy="3938841"/>
          </a:xfrm>
          <a:prstGeom prst="rect">
            <a:avLst/>
          </a:prstGeom>
          <a:solidFill>
            <a:schemeClr val="accent1">
              <a:lumMod val="40000"/>
              <a:lumOff val="60000"/>
            </a:schemeClr>
          </a:solidFill>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2100" dirty="0">
                <a:solidFill>
                  <a:schemeClr val="tx1"/>
                </a:solidFill>
                <a:latin typeface="Comic Sans MS" panose="030F0702030302020204" pitchFamily="66" charset="0"/>
              </a:rPr>
              <a:t>On Easter Sunday, I </a:t>
            </a:r>
            <a:r>
              <a:rPr lang="en-GB" sz="2100" dirty="0">
                <a:solidFill>
                  <a:schemeClr val="tx1"/>
                </a:solidFill>
                <a:highlight>
                  <a:srgbClr val="FFFF00"/>
                </a:highlight>
                <a:latin typeface="Comic Sans MS" panose="030F0702030302020204" pitchFamily="66" charset="0"/>
              </a:rPr>
              <a:t>finally</a:t>
            </a:r>
            <a:r>
              <a:rPr lang="en-GB" sz="2100" dirty="0">
                <a:solidFill>
                  <a:schemeClr val="tx1"/>
                </a:solidFill>
                <a:latin typeface="Comic Sans MS" panose="030F0702030302020204" pitchFamily="66" charset="0"/>
              </a:rPr>
              <a:t> got to spend time with my family, </a:t>
            </a:r>
            <a:r>
              <a:rPr lang="en-GB" sz="2100" dirty="0">
                <a:solidFill>
                  <a:schemeClr val="tx1"/>
                </a:solidFill>
                <a:highlight>
                  <a:srgbClr val="FFFF00"/>
                </a:highlight>
                <a:latin typeface="Comic Sans MS" panose="030F0702030302020204" pitchFamily="66" charset="0"/>
              </a:rPr>
              <a:t>as</a:t>
            </a:r>
            <a:r>
              <a:rPr lang="en-GB" sz="2100" dirty="0">
                <a:solidFill>
                  <a:schemeClr val="tx1"/>
                </a:solidFill>
                <a:latin typeface="Comic Sans MS" panose="030F0702030302020204" pitchFamily="66" charset="0"/>
              </a:rPr>
              <a:t> some of the </a:t>
            </a:r>
            <a:r>
              <a:rPr lang="en-GB" sz="2100" dirty="0" err="1">
                <a:solidFill>
                  <a:schemeClr val="tx1"/>
                </a:solidFill>
                <a:latin typeface="Comic Sans MS" panose="030F0702030302020204" pitchFamily="66" charset="0"/>
              </a:rPr>
              <a:t>Covid</a:t>
            </a:r>
            <a:r>
              <a:rPr lang="en-GB" sz="2100" dirty="0">
                <a:solidFill>
                  <a:schemeClr val="tx1"/>
                </a:solidFill>
                <a:latin typeface="Comic Sans MS" panose="030F0702030302020204" pitchFamily="66" charset="0"/>
              </a:rPr>
              <a:t> restrictions were lifted. As part of our family tradition, my mum prepared an Easter Egg hunt to celebrate Easter. </a:t>
            </a:r>
            <a:r>
              <a:rPr lang="en-GB" sz="2100" dirty="0">
                <a:solidFill>
                  <a:schemeClr val="tx1"/>
                </a:solidFill>
                <a:highlight>
                  <a:srgbClr val="FFFF00"/>
                </a:highlight>
                <a:latin typeface="Comic Sans MS" panose="030F0702030302020204" pitchFamily="66" charset="0"/>
              </a:rPr>
              <a:t>Before I arrived, </a:t>
            </a:r>
            <a:r>
              <a:rPr lang="en-GB" sz="2100" dirty="0">
                <a:solidFill>
                  <a:schemeClr val="tx1"/>
                </a:solidFill>
                <a:latin typeface="Comic Sans MS" panose="030F0702030302020204" pitchFamily="66" charset="0"/>
              </a:rPr>
              <a:t>she had hidden all of </a:t>
            </a:r>
            <a:r>
              <a:rPr lang="en-GB" sz="2100">
                <a:solidFill>
                  <a:schemeClr val="tx1"/>
                </a:solidFill>
                <a:latin typeface="Comic Sans MS" panose="030F0702030302020204" pitchFamily="66" charset="0"/>
              </a:rPr>
              <a:t>the delicious, </a:t>
            </a:r>
            <a:r>
              <a:rPr lang="en-GB" sz="2100" dirty="0">
                <a:solidFill>
                  <a:schemeClr val="tx1"/>
                </a:solidFill>
                <a:latin typeface="Comic Sans MS" panose="030F0702030302020204" pitchFamily="66" charset="0"/>
              </a:rPr>
              <a:t>chocolate eggs. </a:t>
            </a:r>
            <a:r>
              <a:rPr lang="en-GB" sz="2100" dirty="0">
                <a:solidFill>
                  <a:schemeClr val="tx1"/>
                </a:solidFill>
                <a:highlight>
                  <a:srgbClr val="FFFF00"/>
                </a:highlight>
                <a:latin typeface="Comic Sans MS" panose="030F0702030302020204" pitchFamily="66" charset="0"/>
              </a:rPr>
              <a:t>Unfortunately</a:t>
            </a:r>
            <a:r>
              <a:rPr lang="en-GB" sz="2100" dirty="0">
                <a:solidFill>
                  <a:schemeClr val="tx1"/>
                </a:solidFill>
                <a:latin typeface="Comic Sans MS" panose="030F0702030302020204" pitchFamily="66" charset="0"/>
              </a:rPr>
              <a:t>, I was not allowed to hunt for the hidden eggs, </a:t>
            </a:r>
            <a:r>
              <a:rPr lang="en-GB" sz="2100" dirty="0">
                <a:solidFill>
                  <a:schemeClr val="tx1"/>
                </a:solidFill>
                <a:highlight>
                  <a:srgbClr val="FFFF00"/>
                </a:highlight>
                <a:latin typeface="Comic Sans MS" panose="030F0702030302020204" pitchFamily="66" charset="0"/>
              </a:rPr>
              <a:t>until</a:t>
            </a:r>
            <a:r>
              <a:rPr lang="en-GB" sz="2100" dirty="0">
                <a:solidFill>
                  <a:schemeClr val="tx1"/>
                </a:solidFill>
                <a:latin typeface="Comic Sans MS" panose="030F0702030302020204" pitchFamily="66" charset="0"/>
              </a:rPr>
              <a:t> everyone had finished their dinner. The wait for the barbeque seemed endless, </a:t>
            </a:r>
            <a:r>
              <a:rPr lang="en-GB" sz="2100" dirty="0">
                <a:solidFill>
                  <a:schemeClr val="tx1"/>
                </a:solidFill>
                <a:highlight>
                  <a:srgbClr val="FFFF00"/>
                </a:highlight>
                <a:latin typeface="Comic Sans MS" panose="030F0702030302020204" pitchFamily="66" charset="0"/>
              </a:rPr>
              <a:t>but</a:t>
            </a:r>
            <a:r>
              <a:rPr lang="en-GB" sz="2100" dirty="0">
                <a:solidFill>
                  <a:schemeClr val="tx1"/>
                </a:solidFill>
                <a:latin typeface="Comic Sans MS" panose="030F0702030302020204" pitchFamily="66" charset="0"/>
              </a:rPr>
              <a:t> it definitely worth it! The wooden, outdoor table was completely covered in flavoursome food! </a:t>
            </a:r>
            <a:r>
              <a:rPr lang="en-GB" sz="2100" dirty="0">
                <a:solidFill>
                  <a:schemeClr val="tx1"/>
                </a:solidFill>
                <a:highlight>
                  <a:srgbClr val="FFFF00"/>
                </a:highlight>
                <a:latin typeface="Comic Sans MS" panose="030F0702030302020204" pitchFamily="66" charset="0"/>
              </a:rPr>
              <a:t>In my excitement </a:t>
            </a:r>
            <a:r>
              <a:rPr lang="en-GB" sz="2100" dirty="0">
                <a:solidFill>
                  <a:schemeClr val="tx1"/>
                </a:solidFill>
                <a:latin typeface="Comic Sans MS" panose="030F0702030302020204" pitchFamily="66" charset="0"/>
              </a:rPr>
              <a:t>for the Easter egg hunt to begin, I had cleared my plate, </a:t>
            </a:r>
            <a:r>
              <a:rPr lang="en-GB" sz="2100" dirty="0">
                <a:solidFill>
                  <a:schemeClr val="tx1"/>
                </a:solidFill>
                <a:highlight>
                  <a:srgbClr val="FFFF00"/>
                </a:highlight>
                <a:latin typeface="Comic Sans MS" panose="030F0702030302020204" pitchFamily="66" charset="0"/>
              </a:rPr>
              <a:t>before</a:t>
            </a:r>
            <a:r>
              <a:rPr lang="en-GB" sz="2100" dirty="0">
                <a:solidFill>
                  <a:schemeClr val="tx1"/>
                </a:solidFill>
                <a:latin typeface="Comic Sans MS" panose="030F0702030302020204" pitchFamily="66" charset="0"/>
              </a:rPr>
              <a:t> the last of the food was even cooked! One thing that made our Easter egg hunt unique this year, was that my mum wrote clues and riddles to help us in our quest for eggs. This meant that I could not search for more eggs, until I had solved each riddle. </a:t>
            </a:r>
            <a:r>
              <a:rPr lang="en-GB" sz="2100" dirty="0">
                <a:solidFill>
                  <a:schemeClr val="tx1"/>
                </a:solidFill>
                <a:highlight>
                  <a:srgbClr val="FFFF00"/>
                </a:highlight>
                <a:latin typeface="Comic Sans MS" panose="030F0702030302020204" pitchFamily="66" charset="0"/>
              </a:rPr>
              <a:t>Fortunately</a:t>
            </a:r>
            <a:r>
              <a:rPr lang="en-GB" sz="2100" dirty="0">
                <a:solidFill>
                  <a:schemeClr val="tx1"/>
                </a:solidFill>
                <a:latin typeface="Comic Sans MS" panose="030F0702030302020204" pitchFamily="66" charset="0"/>
              </a:rPr>
              <a:t>, I had a head start, </a:t>
            </a:r>
            <a:r>
              <a:rPr lang="en-GB" sz="2100" dirty="0">
                <a:solidFill>
                  <a:schemeClr val="tx1"/>
                </a:solidFill>
                <a:highlight>
                  <a:srgbClr val="FFFF00"/>
                </a:highlight>
                <a:latin typeface="Comic Sans MS" panose="030F0702030302020204" pitchFamily="66" charset="0"/>
              </a:rPr>
              <a:t>because</a:t>
            </a:r>
            <a:r>
              <a:rPr lang="en-GB" sz="2100" dirty="0">
                <a:solidFill>
                  <a:schemeClr val="tx1"/>
                </a:solidFill>
                <a:latin typeface="Comic Sans MS" panose="030F0702030302020204" pitchFamily="66" charset="0"/>
              </a:rPr>
              <a:t> I had hunted </a:t>
            </a:r>
            <a:r>
              <a:rPr lang="en-GB" sz="2100" dirty="0">
                <a:solidFill>
                  <a:schemeClr val="tx1"/>
                </a:solidFill>
                <a:highlight>
                  <a:srgbClr val="FFFF00"/>
                </a:highlight>
                <a:latin typeface="Comic Sans MS" panose="030F0702030302020204" pitchFamily="66" charset="0"/>
              </a:rPr>
              <a:t>surreptitiously</a:t>
            </a:r>
            <a:r>
              <a:rPr lang="en-GB" sz="2100" dirty="0">
                <a:solidFill>
                  <a:schemeClr val="tx1"/>
                </a:solidFill>
                <a:latin typeface="Comic Sans MS" panose="030F0702030302020204" pitchFamily="66" charset="0"/>
              </a:rPr>
              <a:t> for eggs, before the hunt officially began. My brother was not impressed, as I successfully solved all of the clues in record time! I sat and consumed nearly all of my chocolate eggs, before he had answered his first clue!</a:t>
            </a:r>
          </a:p>
        </p:txBody>
      </p:sp>
    </p:spTree>
    <p:extLst>
      <p:ext uri="{BB962C8B-B14F-4D97-AF65-F5344CB8AC3E}">
        <p14:creationId xmlns:p14="http://schemas.microsoft.com/office/powerpoint/2010/main" val="222397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FA656-E9B7-46C3-B9BE-C144D3E6FF12}"/>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5D9399A8-AAC9-44E9-9218-C7083362A1E2}"/>
              </a:ext>
            </a:extLst>
          </p:cNvPr>
          <p:cNvSpPr>
            <a:spLocks noGrp="1"/>
          </p:cNvSpPr>
          <p:nvPr>
            <p:ph idx="1"/>
          </p:nvPr>
        </p:nvSpPr>
        <p:spPr/>
        <p:txBody>
          <a:bodyPr/>
          <a:lstStyle/>
          <a:p>
            <a:r>
              <a:rPr lang="en-GB" dirty="0">
                <a:latin typeface="Comic Sans MS" panose="030F0702030302020204" pitchFamily="66" charset="0"/>
              </a:rPr>
              <a:t>Choose a single day/event from your Easter Holidays and write about it using the past perfect tense.</a:t>
            </a:r>
          </a:p>
          <a:p>
            <a:r>
              <a:rPr lang="en-GB" dirty="0">
                <a:latin typeface="Comic Sans MS" panose="030F0702030302020204" pitchFamily="66" charset="0"/>
              </a:rPr>
              <a:t>You should also make sure you are using formal language, e.g. no abbreviations or contractions.</a:t>
            </a:r>
          </a:p>
          <a:p>
            <a:endParaRPr lang="en-GB" dirty="0">
              <a:latin typeface="Comic Sans MS" panose="030F0702030302020204" pitchFamily="66" charset="0"/>
            </a:endParaRPr>
          </a:p>
          <a:p>
            <a:r>
              <a:rPr lang="en-GB" dirty="0">
                <a:latin typeface="Comic Sans MS" panose="030F0702030302020204" pitchFamily="66" charset="0"/>
              </a:rPr>
              <a:t>You can use my example to help you write your own paragraph.</a:t>
            </a:r>
          </a:p>
          <a:p>
            <a:endParaRPr lang="en-GB"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use conjunctions to add detail and information to your writing. </a:t>
            </a:r>
            <a:endParaRPr lang="en-GB"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9002701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8FBF0-FDEB-4F27-8FF0-DFA6ACB36516}"/>
              </a:ext>
            </a:extLst>
          </p:cNvPr>
          <p:cNvSpPr>
            <a:spLocks noGrp="1"/>
          </p:cNvSpPr>
          <p:nvPr>
            <p:ph type="ctrTitle"/>
          </p:nvPr>
        </p:nvSpPr>
        <p:spPr/>
        <p:txBody>
          <a:bodyPr>
            <a:normAutofit/>
          </a:bodyPr>
          <a:lstStyle/>
          <a:p>
            <a:r>
              <a:rPr lang="en-GB" sz="6000" dirty="0">
                <a:latin typeface="Comic Sans MS" panose="030F0702030302020204" pitchFamily="66" charset="0"/>
              </a:rPr>
              <a:t>Wednesday 21</a:t>
            </a:r>
            <a:r>
              <a:rPr lang="en-GB" sz="6000" baseline="30000" dirty="0">
                <a:latin typeface="Comic Sans MS" panose="030F0702030302020204" pitchFamily="66" charset="0"/>
              </a:rPr>
              <a:t>st</a:t>
            </a:r>
            <a:r>
              <a:rPr lang="en-GB" sz="6000" dirty="0">
                <a:latin typeface="Comic Sans MS" panose="030F0702030302020204" pitchFamily="66" charset="0"/>
              </a:rPr>
              <a:t> April 2021</a:t>
            </a:r>
          </a:p>
        </p:txBody>
      </p:sp>
      <p:sp>
        <p:nvSpPr>
          <p:cNvPr id="3" name="Subtitle 2">
            <a:extLst>
              <a:ext uri="{FF2B5EF4-FFF2-40B4-BE49-F238E27FC236}">
                <a16:creationId xmlns:a16="http://schemas.microsoft.com/office/drawing/2014/main" id="{F34086EB-366B-4B7F-BC23-A081B3651E8A}"/>
              </a:ext>
            </a:extLst>
          </p:cNvPr>
          <p:cNvSpPr>
            <a:spLocks noGrp="1"/>
          </p:cNvSpPr>
          <p:nvPr>
            <p:ph type="subTitle" idx="1"/>
          </p:nvPr>
        </p:nvSpPr>
        <p:spPr>
          <a:xfrm>
            <a:off x="1100051" y="4455620"/>
            <a:ext cx="10058400" cy="1736457"/>
          </a:xfrm>
        </p:spPr>
        <p:txBody>
          <a:bodyPr>
            <a:normAutofit fontScale="92500" lnSpcReduction="1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      To use sentences appropriately </a:t>
            </a:r>
          </a:p>
          <a:p>
            <a:r>
              <a:rPr lang="en-GB" cap="none" dirty="0">
                <a:latin typeface="Comic Sans MS" panose="030F0702030302020204" pitchFamily="66" charset="0"/>
              </a:rPr>
              <a:t>C: Formal Recount</a:t>
            </a:r>
          </a:p>
        </p:txBody>
      </p:sp>
    </p:spTree>
    <p:extLst>
      <p:ext uri="{BB962C8B-B14F-4D97-AF65-F5344CB8AC3E}">
        <p14:creationId xmlns:p14="http://schemas.microsoft.com/office/powerpoint/2010/main" val="452407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625C9-DD72-4F6D-A9A6-580948ED35D1}"/>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A5E9E56E-01FD-487E-95F9-8E3555C3A1EB}"/>
              </a:ext>
            </a:extLst>
          </p:cNvPr>
          <p:cNvSpPr>
            <a:spLocks noGrp="1"/>
          </p:cNvSpPr>
          <p:nvPr>
            <p:ph idx="1"/>
          </p:nvPr>
        </p:nvSpPr>
        <p:spPr/>
        <p:txBody>
          <a:bodyPr/>
          <a:lstStyle/>
          <a:p>
            <a:r>
              <a:rPr lang="en-GB" dirty="0">
                <a:latin typeface="Comic Sans MS" panose="030F0702030302020204" pitchFamily="66" charset="0"/>
              </a:rPr>
              <a:t>Conjunctions are used in formal recounts to signal time and shift attention.</a:t>
            </a:r>
          </a:p>
          <a:p>
            <a:endParaRPr lang="en-GB" dirty="0">
              <a:latin typeface="Comic Sans MS" panose="030F0702030302020204" pitchFamily="66" charset="0"/>
            </a:endParaRPr>
          </a:p>
          <a:p>
            <a:pPr marL="0" indent="0" algn="ctr">
              <a:buNone/>
            </a:pPr>
            <a:r>
              <a:rPr lang="en-GB" b="1" dirty="0">
                <a:solidFill>
                  <a:schemeClr val="tx1"/>
                </a:solidFill>
                <a:highlight>
                  <a:srgbClr val="FFFF00"/>
                </a:highlight>
                <a:latin typeface="Comic Sans MS" panose="030F0702030302020204" pitchFamily="66" charset="0"/>
              </a:rPr>
              <a:t>Focus conjunctions for today:</a:t>
            </a:r>
          </a:p>
          <a:p>
            <a:pPr marL="0" indent="0" algn="ctr">
              <a:buNone/>
            </a:pPr>
            <a:r>
              <a:rPr lang="en-GB" dirty="0">
                <a:solidFill>
                  <a:schemeClr val="tx1"/>
                </a:solidFill>
                <a:highlight>
                  <a:srgbClr val="FFFF00"/>
                </a:highlight>
                <a:latin typeface="Comic Sans MS" panose="030F0702030302020204" pitchFamily="66" charset="0"/>
              </a:rPr>
              <a:t>after, before, while, when, until, since, although, but, yet</a:t>
            </a:r>
          </a:p>
          <a:p>
            <a:endParaRPr lang="en-GB" dirty="0">
              <a:latin typeface="Comic Sans MS" panose="030F0702030302020204" pitchFamily="66" charset="0"/>
            </a:endParaRPr>
          </a:p>
          <a:p>
            <a:r>
              <a:rPr lang="en-GB" dirty="0">
                <a:latin typeface="Comic Sans MS" panose="030F0702030302020204" pitchFamily="66" charset="0"/>
              </a:rPr>
              <a:t>Can you create some formal sentences using these conjunctions that you could use in your formal recounts?</a:t>
            </a:r>
          </a:p>
          <a:p>
            <a:endParaRPr lang="en-GB" dirty="0">
              <a:latin typeface="Comic Sans MS" panose="030F0702030302020204" pitchFamily="66" charset="0"/>
            </a:endParaRPr>
          </a:p>
        </p:txBody>
      </p:sp>
    </p:spTree>
    <p:extLst>
      <p:ext uri="{BB962C8B-B14F-4D97-AF65-F5344CB8AC3E}">
        <p14:creationId xmlns:p14="http://schemas.microsoft.com/office/powerpoint/2010/main" val="7860409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6FA86-F048-4145-804D-7D39E506E99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A4B6021-F75F-4DDE-AC4A-A7C0BC8E1EE2}"/>
              </a:ext>
            </a:extLst>
          </p:cNvPr>
          <p:cNvSpPr>
            <a:spLocks noGrp="1"/>
          </p:cNvSpPr>
          <p:nvPr>
            <p:ph idx="1"/>
          </p:nvPr>
        </p:nvSpPr>
        <p:spPr/>
        <p:txBody>
          <a:bodyPr/>
          <a:lstStyle/>
          <a:p>
            <a:r>
              <a:rPr lang="en-GB" dirty="0">
                <a:latin typeface="Comic Sans MS" panose="030F0702030302020204" pitchFamily="66" charset="0"/>
              </a:rPr>
              <a:t>You are going to plan your formal recount today.</a:t>
            </a:r>
          </a:p>
          <a:p>
            <a:r>
              <a:rPr lang="en-GB" dirty="0">
                <a:latin typeface="Comic Sans MS" panose="030F0702030302020204" pitchFamily="66" charset="0"/>
              </a:rPr>
              <a:t>Remember that you are writing these recounts for our school newsletter.</a:t>
            </a:r>
          </a:p>
        </p:txBody>
      </p:sp>
    </p:spTree>
    <p:extLst>
      <p:ext uri="{BB962C8B-B14F-4D97-AF65-F5344CB8AC3E}">
        <p14:creationId xmlns:p14="http://schemas.microsoft.com/office/powerpoint/2010/main" val="3975921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311D2-7F6D-45EA-9FEC-DDF2B5E0646E}"/>
              </a:ext>
            </a:extLst>
          </p:cNvPr>
          <p:cNvSpPr>
            <a:spLocks noGrp="1"/>
          </p:cNvSpPr>
          <p:nvPr>
            <p:ph type="title"/>
          </p:nvPr>
        </p:nvSpPr>
        <p:spPr/>
        <p:txBody>
          <a:bodyPr>
            <a:normAutofit/>
          </a:bodyPr>
          <a:lstStyle/>
          <a:p>
            <a:r>
              <a:rPr lang="en-GB" sz="3600" dirty="0">
                <a:latin typeface="Comic Sans MS" panose="030F0702030302020204" pitchFamily="66" charset="0"/>
              </a:rPr>
              <a:t>What are the features of formal recounts?</a:t>
            </a:r>
          </a:p>
        </p:txBody>
      </p:sp>
      <p:sp>
        <p:nvSpPr>
          <p:cNvPr id="3" name="Content Placeholder 2">
            <a:extLst>
              <a:ext uri="{FF2B5EF4-FFF2-40B4-BE49-F238E27FC236}">
                <a16:creationId xmlns:a16="http://schemas.microsoft.com/office/drawing/2014/main" id="{102A98E4-71B4-425E-9287-786386C0C778}"/>
              </a:ext>
            </a:extLst>
          </p:cNvPr>
          <p:cNvSpPr>
            <a:spLocks noGrp="1"/>
          </p:cNvSpPr>
          <p:nvPr>
            <p:ph idx="1"/>
          </p:nvPr>
        </p:nvSpPr>
        <p:spPr/>
        <p:txBody>
          <a:bodyPr/>
          <a:lstStyle/>
          <a:p>
            <a:endParaRPr lang="en-GB" dirty="0"/>
          </a:p>
        </p:txBody>
      </p:sp>
      <p:pic>
        <p:nvPicPr>
          <p:cNvPr id="4" name="Picture 2" descr="https://i.pinimg.com/originals/a9/79/f7/a979f70214c5ccb8e865a70e265a9972.jpg">
            <a:extLst>
              <a:ext uri="{FF2B5EF4-FFF2-40B4-BE49-F238E27FC236}">
                <a16:creationId xmlns:a16="http://schemas.microsoft.com/office/drawing/2014/main" id="{8A2CF228-A7BB-4B06-BB9E-918CC46F97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10674" y="1737360"/>
            <a:ext cx="6370651" cy="45075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0160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EC1CC8-8088-47CA-BB8E-37D9BA791E1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0D792C0-B0A3-48F2-8CDC-9F9F70275C32}"/>
              </a:ext>
            </a:extLst>
          </p:cNvPr>
          <p:cNvSpPr>
            <a:spLocks noGrp="1"/>
          </p:cNvSpPr>
          <p:nvPr>
            <p:ph idx="1"/>
          </p:nvPr>
        </p:nvSpPr>
        <p:spPr/>
        <p:txBody>
          <a:bodyPr/>
          <a:lstStyle/>
          <a:p>
            <a:r>
              <a:rPr lang="en-GB" dirty="0">
                <a:latin typeface="Comic Sans MS" panose="030F0702030302020204" pitchFamily="66" charset="0"/>
              </a:rPr>
              <a:t>You are </a:t>
            </a:r>
            <a:r>
              <a:rPr lang="en-GB" b="1" dirty="0">
                <a:latin typeface="Comic Sans MS" panose="030F0702030302020204" pitchFamily="66" charset="0"/>
              </a:rPr>
              <a:t>not</a:t>
            </a:r>
            <a:r>
              <a:rPr lang="en-GB" dirty="0">
                <a:latin typeface="Comic Sans MS" panose="030F0702030302020204" pitchFamily="66" charset="0"/>
              </a:rPr>
              <a:t> going to write about every single thing you did over the Easter Holidays!</a:t>
            </a:r>
          </a:p>
          <a:p>
            <a:r>
              <a:rPr lang="en-GB" dirty="0">
                <a:latin typeface="Comic Sans MS" panose="030F0702030302020204" pitchFamily="66" charset="0"/>
              </a:rPr>
              <a:t>You should choose a certain event or day that you would like to write about.</a:t>
            </a:r>
          </a:p>
          <a:p>
            <a:r>
              <a:rPr lang="en-GB" dirty="0">
                <a:latin typeface="Comic Sans MS" panose="030F0702030302020204" pitchFamily="66" charset="0"/>
              </a:rPr>
              <a:t>Remember that you should be writing about important/significant details – you don’t need to tell us what you ate for breakfast!</a:t>
            </a:r>
          </a:p>
        </p:txBody>
      </p:sp>
    </p:spTree>
    <p:extLst>
      <p:ext uri="{BB962C8B-B14F-4D97-AF65-F5344CB8AC3E}">
        <p14:creationId xmlns:p14="http://schemas.microsoft.com/office/powerpoint/2010/main" val="33886328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80B8B-98CF-482F-B24F-C6BE5096FBC1}"/>
              </a:ext>
            </a:extLst>
          </p:cNvPr>
          <p:cNvSpPr>
            <a:spLocks noGrp="1"/>
          </p:cNvSpPr>
          <p:nvPr>
            <p:ph type="title"/>
          </p:nvPr>
        </p:nvSpPr>
        <p:spPr/>
        <p:txBody>
          <a:bodyPr>
            <a:normAutofit fontScale="90000"/>
          </a:bodyPr>
          <a:lstStyle/>
          <a:p>
            <a:pPr algn="ctr"/>
            <a:r>
              <a:rPr lang="en-GB" dirty="0">
                <a:latin typeface="Comic Sans MS" panose="030F0702030302020204" pitchFamily="66" charset="0"/>
              </a:rPr>
              <a:t>What event or day of the Easter Holidays are you going to write about?</a:t>
            </a:r>
          </a:p>
        </p:txBody>
      </p:sp>
      <p:sp>
        <p:nvSpPr>
          <p:cNvPr id="3" name="Content Placeholder 2">
            <a:extLst>
              <a:ext uri="{FF2B5EF4-FFF2-40B4-BE49-F238E27FC236}">
                <a16:creationId xmlns:a16="http://schemas.microsoft.com/office/drawing/2014/main" id="{C5615BCF-F1B4-4761-8402-28EFC74F6447}"/>
              </a:ext>
            </a:extLst>
          </p:cNvPr>
          <p:cNvSpPr>
            <a:spLocks noGrp="1"/>
          </p:cNvSpPr>
          <p:nvPr>
            <p:ph idx="1"/>
          </p:nvPr>
        </p:nvSpPr>
        <p:spPr>
          <a:xfrm>
            <a:off x="1097280" y="4680374"/>
            <a:ext cx="10058400" cy="1628986"/>
          </a:xfrm>
        </p:spPr>
        <p:txBody>
          <a:bodyPr/>
          <a:lstStyle/>
          <a:p>
            <a:pPr algn="ctr"/>
            <a:r>
              <a:rPr lang="en-GB" dirty="0">
                <a:latin typeface="Comic Sans MS" panose="030F0702030302020204" pitchFamily="66" charset="0"/>
              </a:rPr>
              <a:t>Jot down any ideas on your whiteboards to help you!</a:t>
            </a:r>
          </a:p>
        </p:txBody>
      </p:sp>
      <p:pic>
        <p:nvPicPr>
          <p:cNvPr id="5" name="Picture 2" descr="Free Think Cliparts, Download Free Clip Art, Free Clip Art on Clipart  Library">
            <a:extLst>
              <a:ext uri="{FF2B5EF4-FFF2-40B4-BE49-F238E27FC236}">
                <a16:creationId xmlns:a16="http://schemas.microsoft.com/office/drawing/2014/main" id="{DC2C323B-FA87-41C3-8CF4-18813CF5362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26997" y="1967539"/>
            <a:ext cx="1815548" cy="234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44989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567FF-7C10-44AA-A103-8AC27702CC28}"/>
              </a:ext>
            </a:extLst>
          </p:cNvPr>
          <p:cNvSpPr>
            <a:spLocks noGrp="1"/>
          </p:cNvSpPr>
          <p:nvPr>
            <p:ph type="title"/>
          </p:nvPr>
        </p:nvSpPr>
        <p:spPr/>
        <p:txBody>
          <a:bodyPr/>
          <a:lstStyle/>
          <a:p>
            <a:r>
              <a:rPr lang="en-GB" dirty="0">
                <a:latin typeface="Comic Sans MS" panose="030F0702030302020204" pitchFamily="66" charset="0"/>
              </a:rPr>
              <a:t>Consider the following questions:</a:t>
            </a:r>
          </a:p>
        </p:txBody>
      </p:sp>
      <p:sp>
        <p:nvSpPr>
          <p:cNvPr id="3" name="Content Placeholder 2">
            <a:extLst>
              <a:ext uri="{FF2B5EF4-FFF2-40B4-BE49-F238E27FC236}">
                <a16:creationId xmlns:a16="http://schemas.microsoft.com/office/drawing/2014/main" id="{4AB0AF21-0C7F-4678-8512-2A1E746C95CD}"/>
              </a:ext>
            </a:extLst>
          </p:cNvPr>
          <p:cNvSpPr>
            <a:spLocks noGrp="1"/>
          </p:cNvSpPr>
          <p:nvPr>
            <p:ph idx="1"/>
          </p:nvPr>
        </p:nvSpPr>
        <p:spPr/>
        <p:txBody>
          <a:bodyPr/>
          <a:lstStyle/>
          <a:p>
            <a:pPr>
              <a:lnSpc>
                <a:spcPct val="150000"/>
              </a:lnSpc>
            </a:pPr>
            <a:r>
              <a:rPr lang="en-GB" dirty="0">
                <a:latin typeface="Comic Sans MS" panose="030F0702030302020204" pitchFamily="66" charset="0"/>
              </a:rPr>
              <a:t>- What are you going to tell your reader? What are you recounting?</a:t>
            </a:r>
            <a:br>
              <a:rPr lang="en-GB" dirty="0">
                <a:latin typeface="Comic Sans MS" panose="030F0702030302020204" pitchFamily="66" charset="0"/>
              </a:rPr>
            </a:br>
            <a:r>
              <a:rPr lang="en-GB" dirty="0">
                <a:latin typeface="Comic Sans MS" panose="030F0702030302020204" pitchFamily="66" charset="0"/>
              </a:rPr>
              <a:t>- What information will the reader need early in the text?</a:t>
            </a:r>
            <a:br>
              <a:rPr lang="en-GB" dirty="0">
                <a:latin typeface="Comic Sans MS" panose="030F0702030302020204" pitchFamily="66" charset="0"/>
              </a:rPr>
            </a:br>
            <a:r>
              <a:rPr lang="en-GB" dirty="0">
                <a:latin typeface="Comic Sans MS" panose="030F0702030302020204" pitchFamily="66" charset="0"/>
              </a:rPr>
              <a:t>- What are the important events or parts of the recount you want to describe? And what order will they occur in?</a:t>
            </a:r>
            <a:br>
              <a:rPr lang="en-GB" dirty="0">
                <a:latin typeface="Comic Sans MS" panose="030F0702030302020204" pitchFamily="66" charset="0"/>
              </a:rPr>
            </a:br>
            <a:r>
              <a:rPr lang="en-GB" dirty="0">
                <a:latin typeface="Comic Sans MS" panose="030F0702030302020204" pitchFamily="66" charset="0"/>
              </a:rPr>
              <a:t>- How will you let your readers know the order of events? And what language will we use to link them?</a:t>
            </a:r>
            <a:br>
              <a:rPr lang="en-GB" dirty="0">
                <a:latin typeface="Comic Sans MS" panose="030F0702030302020204" pitchFamily="66" charset="0"/>
              </a:rPr>
            </a:br>
            <a:r>
              <a:rPr lang="en-GB" dirty="0">
                <a:latin typeface="Comic Sans MS" panose="030F0702030302020204" pitchFamily="66" charset="0"/>
              </a:rPr>
              <a:t>- What other information may be useful to include?</a:t>
            </a:r>
            <a:br>
              <a:rPr lang="en-GB" dirty="0">
                <a:latin typeface="Comic Sans MS" panose="030F0702030302020204" pitchFamily="66" charset="0"/>
              </a:rPr>
            </a:br>
            <a:r>
              <a:rPr lang="en-GB" dirty="0">
                <a:latin typeface="Comic Sans MS" panose="030F0702030302020204" pitchFamily="66" charset="0"/>
              </a:rPr>
              <a:t>- How will you conclude your recount?</a:t>
            </a:r>
          </a:p>
        </p:txBody>
      </p:sp>
      <p:pic>
        <p:nvPicPr>
          <p:cNvPr id="4098" name="Picture 2" descr="Free Think Cliparts, Download Free Clip Art, Free Clip Art on Clipart  Library">
            <a:extLst>
              <a:ext uri="{FF2B5EF4-FFF2-40B4-BE49-F238E27FC236}">
                <a16:creationId xmlns:a16="http://schemas.microsoft.com/office/drawing/2014/main" id="{DC2C323B-FA87-41C3-8CF4-18813CF5362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76452" y="4018012"/>
            <a:ext cx="1815548" cy="234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38062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5E4E11B-7E68-49C4-8DAF-34BE5F28E5B4}"/>
              </a:ext>
            </a:extLst>
          </p:cNvPr>
          <p:cNvPicPr>
            <a:picLocks noChangeAspect="1"/>
          </p:cNvPicPr>
          <p:nvPr/>
        </p:nvPicPr>
        <p:blipFill rotWithShape="1">
          <a:blip r:embed="rId2"/>
          <a:srcRect l="20299" t="19130" r="21984" b="7681"/>
          <a:stretch/>
        </p:blipFill>
        <p:spPr>
          <a:xfrm>
            <a:off x="1713506" y="4231"/>
            <a:ext cx="8825948" cy="6295344"/>
          </a:xfrm>
          <a:prstGeom prst="rect">
            <a:avLst/>
          </a:prstGeom>
        </p:spPr>
      </p:pic>
    </p:spTree>
    <p:extLst>
      <p:ext uri="{BB962C8B-B14F-4D97-AF65-F5344CB8AC3E}">
        <p14:creationId xmlns:p14="http://schemas.microsoft.com/office/powerpoint/2010/main" val="32961456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Oval 5">
            <a:extLst>
              <a:ext uri="{FF2B5EF4-FFF2-40B4-BE49-F238E27FC236}">
                <a16:creationId xmlns:a16="http://schemas.microsoft.com/office/drawing/2014/main" id="{34C0DEC6-6517-41E2-AC94-2AD563B36D35}"/>
              </a:ext>
            </a:extLst>
          </p:cNvPr>
          <p:cNvSpPr>
            <a:spLocks noChangeArrowheads="1"/>
          </p:cNvSpPr>
          <p:nvPr/>
        </p:nvSpPr>
        <p:spPr bwMode="auto">
          <a:xfrm>
            <a:off x="4151314" y="2565400"/>
            <a:ext cx="3527425" cy="1798638"/>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3076" name="Text Box 6">
            <a:extLst>
              <a:ext uri="{FF2B5EF4-FFF2-40B4-BE49-F238E27FC236}">
                <a16:creationId xmlns:a16="http://schemas.microsoft.com/office/drawing/2014/main" id="{33276E8F-5AD8-4DCD-B362-77EC2767F39D}"/>
              </a:ext>
            </a:extLst>
          </p:cNvPr>
          <p:cNvSpPr txBox="1">
            <a:spLocks noChangeArrowheads="1"/>
          </p:cNvSpPr>
          <p:nvPr/>
        </p:nvSpPr>
        <p:spPr bwMode="auto">
          <a:xfrm>
            <a:off x="4583113" y="2852738"/>
            <a:ext cx="27368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en-US" altLang="en-US"/>
          </a:p>
        </p:txBody>
      </p:sp>
      <p:sp>
        <p:nvSpPr>
          <p:cNvPr id="3077" name="Text Box 7">
            <a:extLst>
              <a:ext uri="{FF2B5EF4-FFF2-40B4-BE49-F238E27FC236}">
                <a16:creationId xmlns:a16="http://schemas.microsoft.com/office/drawing/2014/main" id="{B3F9FBB8-BD2E-455B-85D2-F81512084C3A}"/>
              </a:ext>
            </a:extLst>
          </p:cNvPr>
          <p:cNvSpPr txBox="1">
            <a:spLocks noChangeArrowheads="1"/>
          </p:cNvSpPr>
          <p:nvPr/>
        </p:nvSpPr>
        <p:spPr bwMode="auto">
          <a:xfrm>
            <a:off x="4656139" y="3068639"/>
            <a:ext cx="2592387" cy="70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endParaRPr lang="en-US" altLang="en-US" sz="4000"/>
          </a:p>
        </p:txBody>
      </p:sp>
      <p:sp>
        <p:nvSpPr>
          <p:cNvPr id="7176" name="Text Box 8">
            <a:extLst>
              <a:ext uri="{FF2B5EF4-FFF2-40B4-BE49-F238E27FC236}">
                <a16:creationId xmlns:a16="http://schemas.microsoft.com/office/drawing/2014/main" id="{A2A8351D-8089-4714-8237-5EF4C769E1A1}"/>
              </a:ext>
            </a:extLst>
          </p:cNvPr>
          <p:cNvSpPr txBox="1">
            <a:spLocks noChangeArrowheads="1"/>
          </p:cNvSpPr>
          <p:nvPr/>
        </p:nvSpPr>
        <p:spPr bwMode="auto">
          <a:xfrm>
            <a:off x="4583114" y="3068638"/>
            <a:ext cx="2808287"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GB" altLang="en-US" sz="3400" dirty="0">
                <a:latin typeface="Comic Sans MS" panose="030F0702030302020204" pitchFamily="66" charset="0"/>
              </a:rPr>
              <a:t>Introduction</a:t>
            </a:r>
            <a:endParaRPr lang="en-US" altLang="en-US" sz="3400" dirty="0">
              <a:latin typeface="Comic Sans MS" panose="030F0702030302020204" pitchFamily="66" charset="0"/>
            </a:endParaRPr>
          </a:p>
        </p:txBody>
      </p:sp>
      <p:sp>
        <p:nvSpPr>
          <p:cNvPr id="3079" name="Oval 9">
            <a:extLst>
              <a:ext uri="{FF2B5EF4-FFF2-40B4-BE49-F238E27FC236}">
                <a16:creationId xmlns:a16="http://schemas.microsoft.com/office/drawing/2014/main" id="{CFB2FC82-5643-4353-B068-5EAF0FD7E5D6}"/>
              </a:ext>
            </a:extLst>
          </p:cNvPr>
          <p:cNvSpPr>
            <a:spLocks noChangeArrowheads="1"/>
          </p:cNvSpPr>
          <p:nvPr/>
        </p:nvSpPr>
        <p:spPr bwMode="auto">
          <a:xfrm>
            <a:off x="2063750" y="1628776"/>
            <a:ext cx="2520950" cy="1439863"/>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3080" name="Oval 11">
            <a:extLst>
              <a:ext uri="{FF2B5EF4-FFF2-40B4-BE49-F238E27FC236}">
                <a16:creationId xmlns:a16="http://schemas.microsoft.com/office/drawing/2014/main" id="{E142107A-342E-4E88-9AB2-5A53742BDB8A}"/>
              </a:ext>
            </a:extLst>
          </p:cNvPr>
          <p:cNvSpPr>
            <a:spLocks noChangeArrowheads="1"/>
          </p:cNvSpPr>
          <p:nvPr/>
        </p:nvSpPr>
        <p:spPr bwMode="auto">
          <a:xfrm>
            <a:off x="4656139" y="692150"/>
            <a:ext cx="2663825" cy="1512888"/>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3081" name="Oval 12">
            <a:extLst>
              <a:ext uri="{FF2B5EF4-FFF2-40B4-BE49-F238E27FC236}">
                <a16:creationId xmlns:a16="http://schemas.microsoft.com/office/drawing/2014/main" id="{F7ABA44C-3A0D-4766-B54C-5CC05C593021}"/>
              </a:ext>
            </a:extLst>
          </p:cNvPr>
          <p:cNvSpPr>
            <a:spLocks noChangeArrowheads="1"/>
          </p:cNvSpPr>
          <p:nvPr/>
        </p:nvSpPr>
        <p:spPr bwMode="auto">
          <a:xfrm>
            <a:off x="7391400" y="1773239"/>
            <a:ext cx="2736850" cy="15843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3082" name="Oval 13">
            <a:extLst>
              <a:ext uri="{FF2B5EF4-FFF2-40B4-BE49-F238E27FC236}">
                <a16:creationId xmlns:a16="http://schemas.microsoft.com/office/drawing/2014/main" id="{DEEB4897-9B5B-4111-9D6F-80C7BA1A1E68}"/>
              </a:ext>
            </a:extLst>
          </p:cNvPr>
          <p:cNvSpPr>
            <a:spLocks noChangeArrowheads="1"/>
          </p:cNvSpPr>
          <p:nvPr/>
        </p:nvSpPr>
        <p:spPr bwMode="auto">
          <a:xfrm>
            <a:off x="2855913" y="4365625"/>
            <a:ext cx="2735262" cy="1512888"/>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3083" name="Oval 14">
            <a:extLst>
              <a:ext uri="{FF2B5EF4-FFF2-40B4-BE49-F238E27FC236}">
                <a16:creationId xmlns:a16="http://schemas.microsoft.com/office/drawing/2014/main" id="{BF65DEC6-025A-4D6B-9106-376255A063F0}"/>
              </a:ext>
            </a:extLst>
          </p:cNvPr>
          <p:cNvSpPr>
            <a:spLocks noChangeArrowheads="1"/>
          </p:cNvSpPr>
          <p:nvPr/>
        </p:nvSpPr>
        <p:spPr bwMode="auto">
          <a:xfrm flipV="1">
            <a:off x="6672264" y="4292601"/>
            <a:ext cx="2879725" cy="15843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en-GB" altLang="en-US"/>
          </a:p>
        </p:txBody>
      </p:sp>
      <p:sp>
        <p:nvSpPr>
          <p:cNvPr id="7183" name="Text Box 15">
            <a:extLst>
              <a:ext uri="{FF2B5EF4-FFF2-40B4-BE49-F238E27FC236}">
                <a16:creationId xmlns:a16="http://schemas.microsoft.com/office/drawing/2014/main" id="{752948B4-D6FB-4DE6-ADF1-64504C3B2C87}"/>
              </a:ext>
            </a:extLst>
          </p:cNvPr>
          <p:cNvSpPr txBox="1">
            <a:spLocks noChangeArrowheads="1"/>
          </p:cNvSpPr>
          <p:nvPr/>
        </p:nvSpPr>
        <p:spPr bwMode="auto">
          <a:xfrm>
            <a:off x="2424114" y="1916113"/>
            <a:ext cx="1800225"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dirty="0">
                <a:latin typeface="Comic Sans MS" panose="030F0702030302020204" pitchFamily="66" charset="0"/>
              </a:rPr>
              <a:t>Who?</a:t>
            </a:r>
          </a:p>
          <a:p>
            <a:pPr algn="ctr" eaLnBrk="1" hangingPunct="1">
              <a:spcBef>
                <a:spcPct val="50000"/>
              </a:spcBef>
            </a:pPr>
            <a:r>
              <a:rPr lang="en-GB" altLang="en-US" dirty="0">
                <a:solidFill>
                  <a:srgbClr val="FF0000"/>
                </a:solidFill>
                <a:latin typeface="Comic Sans MS" panose="030F0702030302020204" pitchFamily="66" charset="0"/>
              </a:rPr>
              <a:t>Who did the activity?</a:t>
            </a:r>
            <a:endParaRPr lang="en-US" altLang="en-US" dirty="0">
              <a:solidFill>
                <a:srgbClr val="FF0000"/>
              </a:solidFill>
              <a:latin typeface="Comic Sans MS" panose="030F0702030302020204" pitchFamily="66" charset="0"/>
            </a:endParaRPr>
          </a:p>
        </p:txBody>
      </p:sp>
      <p:sp>
        <p:nvSpPr>
          <p:cNvPr id="7185" name="Text Box 17">
            <a:extLst>
              <a:ext uri="{FF2B5EF4-FFF2-40B4-BE49-F238E27FC236}">
                <a16:creationId xmlns:a16="http://schemas.microsoft.com/office/drawing/2014/main" id="{643D575A-67B4-4A90-9EA1-F1457E21A2D2}"/>
              </a:ext>
            </a:extLst>
          </p:cNvPr>
          <p:cNvSpPr txBox="1">
            <a:spLocks noChangeArrowheads="1"/>
          </p:cNvSpPr>
          <p:nvPr/>
        </p:nvSpPr>
        <p:spPr bwMode="auto">
          <a:xfrm>
            <a:off x="5087939" y="981075"/>
            <a:ext cx="1800225"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dirty="0">
                <a:latin typeface="Comic Sans MS" panose="030F0702030302020204" pitchFamily="66" charset="0"/>
              </a:rPr>
              <a:t>What?</a:t>
            </a:r>
          </a:p>
          <a:p>
            <a:pPr algn="ctr" eaLnBrk="1" hangingPunct="1">
              <a:spcBef>
                <a:spcPct val="50000"/>
              </a:spcBef>
            </a:pPr>
            <a:r>
              <a:rPr lang="en-GB" altLang="en-US" dirty="0">
                <a:solidFill>
                  <a:srgbClr val="FF0000"/>
                </a:solidFill>
                <a:latin typeface="Comic Sans MS" panose="030F0702030302020204" pitchFamily="66" charset="0"/>
              </a:rPr>
              <a:t>What did they do?</a:t>
            </a:r>
            <a:endParaRPr lang="en-US" altLang="en-US" dirty="0">
              <a:solidFill>
                <a:srgbClr val="FF0000"/>
              </a:solidFill>
              <a:latin typeface="Comic Sans MS" panose="030F0702030302020204" pitchFamily="66" charset="0"/>
            </a:endParaRPr>
          </a:p>
        </p:txBody>
      </p:sp>
      <p:sp>
        <p:nvSpPr>
          <p:cNvPr id="7186" name="Text Box 18">
            <a:extLst>
              <a:ext uri="{FF2B5EF4-FFF2-40B4-BE49-F238E27FC236}">
                <a16:creationId xmlns:a16="http://schemas.microsoft.com/office/drawing/2014/main" id="{8B926091-28E7-42F2-9718-BB3F6075410B}"/>
              </a:ext>
            </a:extLst>
          </p:cNvPr>
          <p:cNvSpPr txBox="1">
            <a:spLocks noChangeArrowheads="1"/>
          </p:cNvSpPr>
          <p:nvPr/>
        </p:nvSpPr>
        <p:spPr bwMode="auto">
          <a:xfrm>
            <a:off x="7751764" y="2133600"/>
            <a:ext cx="2016125"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dirty="0">
                <a:latin typeface="Comic Sans MS" panose="030F0702030302020204" pitchFamily="66" charset="0"/>
              </a:rPr>
              <a:t>Where?</a:t>
            </a:r>
          </a:p>
          <a:p>
            <a:pPr algn="ctr" eaLnBrk="1" hangingPunct="1">
              <a:spcBef>
                <a:spcPct val="50000"/>
              </a:spcBef>
            </a:pPr>
            <a:r>
              <a:rPr lang="en-GB" altLang="en-US" dirty="0">
                <a:solidFill>
                  <a:srgbClr val="FF0000"/>
                </a:solidFill>
                <a:latin typeface="Comic Sans MS" panose="030F0702030302020204" pitchFamily="66" charset="0"/>
              </a:rPr>
              <a:t>Where did this take place?</a:t>
            </a:r>
            <a:endParaRPr lang="en-US" altLang="en-US" dirty="0">
              <a:solidFill>
                <a:srgbClr val="FF0000"/>
              </a:solidFill>
              <a:latin typeface="Comic Sans MS" panose="030F0702030302020204" pitchFamily="66" charset="0"/>
            </a:endParaRPr>
          </a:p>
        </p:txBody>
      </p:sp>
      <p:sp>
        <p:nvSpPr>
          <p:cNvPr id="7187" name="Text Box 19">
            <a:extLst>
              <a:ext uri="{FF2B5EF4-FFF2-40B4-BE49-F238E27FC236}">
                <a16:creationId xmlns:a16="http://schemas.microsoft.com/office/drawing/2014/main" id="{D72BDE7F-65C0-4848-BF7C-CFB875E82161}"/>
              </a:ext>
            </a:extLst>
          </p:cNvPr>
          <p:cNvSpPr txBox="1">
            <a:spLocks noChangeArrowheads="1"/>
          </p:cNvSpPr>
          <p:nvPr/>
        </p:nvSpPr>
        <p:spPr bwMode="auto">
          <a:xfrm>
            <a:off x="3216276" y="4652963"/>
            <a:ext cx="2016125"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dirty="0">
                <a:latin typeface="Comic Sans MS" panose="030F0702030302020204" pitchFamily="66" charset="0"/>
              </a:rPr>
              <a:t>When?</a:t>
            </a:r>
          </a:p>
          <a:p>
            <a:pPr algn="ctr" eaLnBrk="1" hangingPunct="1">
              <a:spcBef>
                <a:spcPct val="50000"/>
              </a:spcBef>
            </a:pPr>
            <a:r>
              <a:rPr lang="en-GB" altLang="en-US" dirty="0">
                <a:solidFill>
                  <a:srgbClr val="FF0000"/>
                </a:solidFill>
                <a:latin typeface="Comic Sans MS" panose="030F0702030302020204" pitchFamily="66" charset="0"/>
              </a:rPr>
              <a:t>When did this happen?</a:t>
            </a:r>
            <a:endParaRPr lang="en-US" altLang="en-US" dirty="0">
              <a:solidFill>
                <a:srgbClr val="FF0000"/>
              </a:solidFill>
              <a:latin typeface="Comic Sans MS" panose="030F0702030302020204" pitchFamily="66" charset="0"/>
            </a:endParaRPr>
          </a:p>
        </p:txBody>
      </p:sp>
      <p:sp>
        <p:nvSpPr>
          <p:cNvPr id="7188" name="Text Box 20">
            <a:extLst>
              <a:ext uri="{FF2B5EF4-FFF2-40B4-BE49-F238E27FC236}">
                <a16:creationId xmlns:a16="http://schemas.microsoft.com/office/drawing/2014/main" id="{EA25F8AE-2996-4BFA-AA18-747318C7CAE4}"/>
              </a:ext>
            </a:extLst>
          </p:cNvPr>
          <p:cNvSpPr txBox="1">
            <a:spLocks noChangeArrowheads="1"/>
          </p:cNvSpPr>
          <p:nvPr/>
        </p:nvSpPr>
        <p:spPr bwMode="auto">
          <a:xfrm>
            <a:off x="7032626" y="4581526"/>
            <a:ext cx="2232025" cy="122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GB" altLang="en-US" dirty="0">
                <a:latin typeface="Comic Sans MS" panose="030F0702030302020204" pitchFamily="66" charset="0"/>
              </a:rPr>
              <a:t>Why?</a:t>
            </a:r>
          </a:p>
          <a:p>
            <a:pPr algn="ctr" eaLnBrk="1" hangingPunct="1">
              <a:spcBef>
                <a:spcPct val="50000"/>
              </a:spcBef>
            </a:pPr>
            <a:r>
              <a:rPr lang="en-GB" altLang="en-US" sz="1600" dirty="0">
                <a:solidFill>
                  <a:srgbClr val="FF0000"/>
                </a:solidFill>
                <a:latin typeface="Comic Sans MS" panose="030F0702030302020204" pitchFamily="66" charset="0"/>
              </a:rPr>
              <a:t>What was the purpose of the activity?</a:t>
            </a:r>
            <a:endParaRPr lang="en-US" altLang="en-US" sz="1600" dirty="0">
              <a:solidFill>
                <a:srgbClr val="FF0000"/>
              </a:solidFill>
              <a:latin typeface="Comic Sans MS" panose="030F0702030302020204" pitchFamily="66" charset="0"/>
            </a:endParaRPr>
          </a:p>
        </p:txBody>
      </p:sp>
      <p:sp>
        <p:nvSpPr>
          <p:cNvPr id="3089" name="Line 21">
            <a:extLst>
              <a:ext uri="{FF2B5EF4-FFF2-40B4-BE49-F238E27FC236}">
                <a16:creationId xmlns:a16="http://schemas.microsoft.com/office/drawing/2014/main" id="{398BF1FC-9C83-4DC3-8881-B2C45C08846F}"/>
              </a:ext>
            </a:extLst>
          </p:cNvPr>
          <p:cNvSpPr>
            <a:spLocks noChangeShapeType="1"/>
          </p:cNvSpPr>
          <p:nvPr/>
        </p:nvSpPr>
        <p:spPr bwMode="auto">
          <a:xfrm flipH="1">
            <a:off x="4511676" y="4149725"/>
            <a:ext cx="144463"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90" name="Line 22">
            <a:extLst>
              <a:ext uri="{FF2B5EF4-FFF2-40B4-BE49-F238E27FC236}">
                <a16:creationId xmlns:a16="http://schemas.microsoft.com/office/drawing/2014/main" id="{74431416-606A-4747-B397-8C061D0BA32B}"/>
              </a:ext>
            </a:extLst>
          </p:cNvPr>
          <p:cNvSpPr>
            <a:spLocks noChangeShapeType="1"/>
          </p:cNvSpPr>
          <p:nvPr/>
        </p:nvSpPr>
        <p:spPr bwMode="auto">
          <a:xfrm flipH="1" flipV="1">
            <a:off x="4440239" y="2781300"/>
            <a:ext cx="71437" cy="714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91" name="Line 23">
            <a:extLst>
              <a:ext uri="{FF2B5EF4-FFF2-40B4-BE49-F238E27FC236}">
                <a16:creationId xmlns:a16="http://schemas.microsoft.com/office/drawing/2014/main" id="{218168E8-C188-4D77-8934-46E20223A9BF}"/>
              </a:ext>
            </a:extLst>
          </p:cNvPr>
          <p:cNvSpPr>
            <a:spLocks noChangeShapeType="1"/>
          </p:cNvSpPr>
          <p:nvPr/>
        </p:nvSpPr>
        <p:spPr bwMode="auto">
          <a:xfrm flipV="1">
            <a:off x="5880100" y="2276475"/>
            <a:ext cx="0"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92" name="Line 24">
            <a:extLst>
              <a:ext uri="{FF2B5EF4-FFF2-40B4-BE49-F238E27FC236}">
                <a16:creationId xmlns:a16="http://schemas.microsoft.com/office/drawing/2014/main" id="{80AC6469-DD28-4432-880C-C292FE1F4F15}"/>
              </a:ext>
            </a:extLst>
          </p:cNvPr>
          <p:cNvSpPr>
            <a:spLocks noChangeShapeType="1"/>
          </p:cNvSpPr>
          <p:nvPr/>
        </p:nvSpPr>
        <p:spPr bwMode="auto">
          <a:xfrm flipV="1">
            <a:off x="7175501" y="2708276"/>
            <a:ext cx="144463" cy="7302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3093" name="Line 25">
            <a:extLst>
              <a:ext uri="{FF2B5EF4-FFF2-40B4-BE49-F238E27FC236}">
                <a16:creationId xmlns:a16="http://schemas.microsoft.com/office/drawing/2014/main" id="{A6BF3576-962A-4B73-8268-74B80575C917}"/>
              </a:ext>
            </a:extLst>
          </p:cNvPr>
          <p:cNvSpPr>
            <a:spLocks noChangeShapeType="1"/>
          </p:cNvSpPr>
          <p:nvPr/>
        </p:nvSpPr>
        <p:spPr bwMode="auto">
          <a:xfrm>
            <a:off x="7104063" y="4149725"/>
            <a:ext cx="144462"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7176"/>
                                        </p:tgtEl>
                                        <p:attrNameLst>
                                          <p:attrName>style.visibility</p:attrName>
                                        </p:attrNameLst>
                                      </p:cBhvr>
                                      <p:to>
                                        <p:strVal val="visible"/>
                                      </p:to>
                                    </p:set>
                                    <p:animEffect transition="in" filter="wipe(down)">
                                      <p:cBhvr>
                                        <p:cTn id="7" dur="580">
                                          <p:stCondLst>
                                            <p:cond delay="0"/>
                                          </p:stCondLst>
                                        </p:cTn>
                                        <p:tgtEl>
                                          <p:spTgt spid="7176"/>
                                        </p:tgtEl>
                                      </p:cBhvr>
                                    </p:animEffect>
                                    <p:anim calcmode="lin" valueType="num">
                                      <p:cBhvr>
                                        <p:cTn id="8" dur="1822" tmFilter="0,0; 0.14,0.36; 0.43,0.73; 0.71,0.91; 1.0,1.0">
                                          <p:stCondLst>
                                            <p:cond delay="0"/>
                                          </p:stCondLst>
                                        </p:cTn>
                                        <p:tgtEl>
                                          <p:spTgt spid="717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17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17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17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176"/>
                                        </p:tgtEl>
                                        <p:attrNameLst>
                                          <p:attrName>ppt_y</p:attrName>
                                        </p:attrNameLst>
                                      </p:cBhvr>
                                      <p:tavLst>
                                        <p:tav tm="0" fmla="#ppt_y-sin(pi*$)/81">
                                          <p:val>
                                            <p:fltVal val="0"/>
                                          </p:val>
                                        </p:tav>
                                        <p:tav tm="100000">
                                          <p:val>
                                            <p:fltVal val="1"/>
                                          </p:val>
                                        </p:tav>
                                      </p:tavLst>
                                    </p:anim>
                                    <p:animScale>
                                      <p:cBhvr>
                                        <p:cTn id="13" dur="26">
                                          <p:stCondLst>
                                            <p:cond delay="650"/>
                                          </p:stCondLst>
                                        </p:cTn>
                                        <p:tgtEl>
                                          <p:spTgt spid="7176"/>
                                        </p:tgtEl>
                                      </p:cBhvr>
                                      <p:to x="100000" y="60000"/>
                                    </p:animScale>
                                    <p:animScale>
                                      <p:cBhvr>
                                        <p:cTn id="14" dur="166" decel="50000">
                                          <p:stCondLst>
                                            <p:cond delay="676"/>
                                          </p:stCondLst>
                                        </p:cTn>
                                        <p:tgtEl>
                                          <p:spTgt spid="7176"/>
                                        </p:tgtEl>
                                      </p:cBhvr>
                                      <p:to x="100000" y="100000"/>
                                    </p:animScale>
                                    <p:animScale>
                                      <p:cBhvr>
                                        <p:cTn id="15" dur="26">
                                          <p:stCondLst>
                                            <p:cond delay="1312"/>
                                          </p:stCondLst>
                                        </p:cTn>
                                        <p:tgtEl>
                                          <p:spTgt spid="7176"/>
                                        </p:tgtEl>
                                      </p:cBhvr>
                                      <p:to x="100000" y="80000"/>
                                    </p:animScale>
                                    <p:animScale>
                                      <p:cBhvr>
                                        <p:cTn id="16" dur="166" decel="50000">
                                          <p:stCondLst>
                                            <p:cond delay="1338"/>
                                          </p:stCondLst>
                                        </p:cTn>
                                        <p:tgtEl>
                                          <p:spTgt spid="7176"/>
                                        </p:tgtEl>
                                      </p:cBhvr>
                                      <p:to x="100000" y="100000"/>
                                    </p:animScale>
                                    <p:animScale>
                                      <p:cBhvr>
                                        <p:cTn id="17" dur="26">
                                          <p:stCondLst>
                                            <p:cond delay="1642"/>
                                          </p:stCondLst>
                                        </p:cTn>
                                        <p:tgtEl>
                                          <p:spTgt spid="7176"/>
                                        </p:tgtEl>
                                      </p:cBhvr>
                                      <p:to x="100000" y="90000"/>
                                    </p:animScale>
                                    <p:animScale>
                                      <p:cBhvr>
                                        <p:cTn id="18" dur="166" decel="50000">
                                          <p:stCondLst>
                                            <p:cond delay="1668"/>
                                          </p:stCondLst>
                                        </p:cTn>
                                        <p:tgtEl>
                                          <p:spTgt spid="7176"/>
                                        </p:tgtEl>
                                      </p:cBhvr>
                                      <p:to x="100000" y="100000"/>
                                    </p:animScale>
                                    <p:animScale>
                                      <p:cBhvr>
                                        <p:cTn id="19" dur="26">
                                          <p:stCondLst>
                                            <p:cond delay="1808"/>
                                          </p:stCondLst>
                                        </p:cTn>
                                        <p:tgtEl>
                                          <p:spTgt spid="7176"/>
                                        </p:tgtEl>
                                      </p:cBhvr>
                                      <p:to x="100000" y="95000"/>
                                    </p:animScale>
                                    <p:animScale>
                                      <p:cBhvr>
                                        <p:cTn id="20" dur="166" decel="50000">
                                          <p:stCondLst>
                                            <p:cond delay="1834"/>
                                          </p:stCondLst>
                                        </p:cTn>
                                        <p:tgtEl>
                                          <p:spTgt spid="7176"/>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7183"/>
                                        </p:tgtEl>
                                        <p:attrNameLst>
                                          <p:attrName>style.visibility</p:attrName>
                                        </p:attrNameLst>
                                      </p:cBhvr>
                                      <p:to>
                                        <p:strVal val="visible"/>
                                      </p:to>
                                    </p:set>
                                    <p:animEffect transition="in" filter="wipe(down)">
                                      <p:cBhvr>
                                        <p:cTn id="25" dur="580">
                                          <p:stCondLst>
                                            <p:cond delay="0"/>
                                          </p:stCondLst>
                                        </p:cTn>
                                        <p:tgtEl>
                                          <p:spTgt spid="7183"/>
                                        </p:tgtEl>
                                      </p:cBhvr>
                                    </p:animEffect>
                                    <p:anim calcmode="lin" valueType="num">
                                      <p:cBhvr>
                                        <p:cTn id="26" dur="1822" tmFilter="0,0; 0.14,0.36; 0.43,0.73; 0.71,0.91; 1.0,1.0">
                                          <p:stCondLst>
                                            <p:cond delay="0"/>
                                          </p:stCondLst>
                                        </p:cTn>
                                        <p:tgtEl>
                                          <p:spTgt spid="7183"/>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7183"/>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7183"/>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7183"/>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7183"/>
                                        </p:tgtEl>
                                        <p:attrNameLst>
                                          <p:attrName>ppt_y</p:attrName>
                                        </p:attrNameLst>
                                      </p:cBhvr>
                                      <p:tavLst>
                                        <p:tav tm="0" fmla="#ppt_y-sin(pi*$)/81">
                                          <p:val>
                                            <p:fltVal val="0"/>
                                          </p:val>
                                        </p:tav>
                                        <p:tav tm="100000">
                                          <p:val>
                                            <p:fltVal val="1"/>
                                          </p:val>
                                        </p:tav>
                                      </p:tavLst>
                                    </p:anim>
                                    <p:animScale>
                                      <p:cBhvr>
                                        <p:cTn id="31" dur="26">
                                          <p:stCondLst>
                                            <p:cond delay="650"/>
                                          </p:stCondLst>
                                        </p:cTn>
                                        <p:tgtEl>
                                          <p:spTgt spid="7183"/>
                                        </p:tgtEl>
                                      </p:cBhvr>
                                      <p:to x="100000" y="60000"/>
                                    </p:animScale>
                                    <p:animScale>
                                      <p:cBhvr>
                                        <p:cTn id="32" dur="166" decel="50000">
                                          <p:stCondLst>
                                            <p:cond delay="676"/>
                                          </p:stCondLst>
                                        </p:cTn>
                                        <p:tgtEl>
                                          <p:spTgt spid="7183"/>
                                        </p:tgtEl>
                                      </p:cBhvr>
                                      <p:to x="100000" y="100000"/>
                                    </p:animScale>
                                    <p:animScale>
                                      <p:cBhvr>
                                        <p:cTn id="33" dur="26">
                                          <p:stCondLst>
                                            <p:cond delay="1312"/>
                                          </p:stCondLst>
                                        </p:cTn>
                                        <p:tgtEl>
                                          <p:spTgt spid="7183"/>
                                        </p:tgtEl>
                                      </p:cBhvr>
                                      <p:to x="100000" y="80000"/>
                                    </p:animScale>
                                    <p:animScale>
                                      <p:cBhvr>
                                        <p:cTn id="34" dur="166" decel="50000">
                                          <p:stCondLst>
                                            <p:cond delay="1338"/>
                                          </p:stCondLst>
                                        </p:cTn>
                                        <p:tgtEl>
                                          <p:spTgt spid="7183"/>
                                        </p:tgtEl>
                                      </p:cBhvr>
                                      <p:to x="100000" y="100000"/>
                                    </p:animScale>
                                    <p:animScale>
                                      <p:cBhvr>
                                        <p:cTn id="35" dur="26">
                                          <p:stCondLst>
                                            <p:cond delay="1642"/>
                                          </p:stCondLst>
                                        </p:cTn>
                                        <p:tgtEl>
                                          <p:spTgt spid="7183"/>
                                        </p:tgtEl>
                                      </p:cBhvr>
                                      <p:to x="100000" y="90000"/>
                                    </p:animScale>
                                    <p:animScale>
                                      <p:cBhvr>
                                        <p:cTn id="36" dur="166" decel="50000">
                                          <p:stCondLst>
                                            <p:cond delay="1668"/>
                                          </p:stCondLst>
                                        </p:cTn>
                                        <p:tgtEl>
                                          <p:spTgt spid="7183"/>
                                        </p:tgtEl>
                                      </p:cBhvr>
                                      <p:to x="100000" y="100000"/>
                                    </p:animScale>
                                    <p:animScale>
                                      <p:cBhvr>
                                        <p:cTn id="37" dur="26">
                                          <p:stCondLst>
                                            <p:cond delay="1808"/>
                                          </p:stCondLst>
                                        </p:cTn>
                                        <p:tgtEl>
                                          <p:spTgt spid="7183"/>
                                        </p:tgtEl>
                                      </p:cBhvr>
                                      <p:to x="100000" y="95000"/>
                                    </p:animScale>
                                    <p:animScale>
                                      <p:cBhvr>
                                        <p:cTn id="38" dur="166" decel="50000">
                                          <p:stCondLst>
                                            <p:cond delay="1834"/>
                                          </p:stCondLst>
                                        </p:cTn>
                                        <p:tgtEl>
                                          <p:spTgt spid="7183"/>
                                        </p:tgtEl>
                                      </p:cBhvr>
                                      <p:to x="100000" y="100000"/>
                                    </p:animScale>
                                  </p:childTnLst>
                                </p:cTn>
                              </p:par>
                            </p:childTnLst>
                          </p:cTn>
                        </p:par>
                      </p:childTnLst>
                    </p:cTn>
                  </p:par>
                  <p:par>
                    <p:cTn id="39" fill="hold" nodeType="clickPar">
                      <p:stCondLst>
                        <p:cond delay="indefinite"/>
                      </p:stCondLst>
                      <p:childTnLst>
                        <p:par>
                          <p:cTn id="40" fill="hold" nodeType="withGroup">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7185"/>
                                        </p:tgtEl>
                                        <p:attrNameLst>
                                          <p:attrName>style.visibility</p:attrName>
                                        </p:attrNameLst>
                                      </p:cBhvr>
                                      <p:to>
                                        <p:strVal val="visible"/>
                                      </p:to>
                                    </p:set>
                                    <p:animEffect transition="in" filter="wipe(down)">
                                      <p:cBhvr>
                                        <p:cTn id="43" dur="580">
                                          <p:stCondLst>
                                            <p:cond delay="0"/>
                                          </p:stCondLst>
                                        </p:cTn>
                                        <p:tgtEl>
                                          <p:spTgt spid="7185"/>
                                        </p:tgtEl>
                                      </p:cBhvr>
                                    </p:animEffect>
                                    <p:anim calcmode="lin" valueType="num">
                                      <p:cBhvr>
                                        <p:cTn id="44" dur="1822" tmFilter="0,0; 0.14,0.36; 0.43,0.73; 0.71,0.91; 1.0,1.0">
                                          <p:stCondLst>
                                            <p:cond delay="0"/>
                                          </p:stCondLst>
                                        </p:cTn>
                                        <p:tgtEl>
                                          <p:spTgt spid="7185"/>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7185"/>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7185"/>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7185"/>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7185"/>
                                        </p:tgtEl>
                                        <p:attrNameLst>
                                          <p:attrName>ppt_y</p:attrName>
                                        </p:attrNameLst>
                                      </p:cBhvr>
                                      <p:tavLst>
                                        <p:tav tm="0" fmla="#ppt_y-sin(pi*$)/81">
                                          <p:val>
                                            <p:fltVal val="0"/>
                                          </p:val>
                                        </p:tav>
                                        <p:tav tm="100000">
                                          <p:val>
                                            <p:fltVal val="1"/>
                                          </p:val>
                                        </p:tav>
                                      </p:tavLst>
                                    </p:anim>
                                    <p:animScale>
                                      <p:cBhvr>
                                        <p:cTn id="49" dur="26">
                                          <p:stCondLst>
                                            <p:cond delay="650"/>
                                          </p:stCondLst>
                                        </p:cTn>
                                        <p:tgtEl>
                                          <p:spTgt spid="7185"/>
                                        </p:tgtEl>
                                      </p:cBhvr>
                                      <p:to x="100000" y="60000"/>
                                    </p:animScale>
                                    <p:animScale>
                                      <p:cBhvr>
                                        <p:cTn id="50" dur="166" decel="50000">
                                          <p:stCondLst>
                                            <p:cond delay="676"/>
                                          </p:stCondLst>
                                        </p:cTn>
                                        <p:tgtEl>
                                          <p:spTgt spid="7185"/>
                                        </p:tgtEl>
                                      </p:cBhvr>
                                      <p:to x="100000" y="100000"/>
                                    </p:animScale>
                                    <p:animScale>
                                      <p:cBhvr>
                                        <p:cTn id="51" dur="26">
                                          <p:stCondLst>
                                            <p:cond delay="1312"/>
                                          </p:stCondLst>
                                        </p:cTn>
                                        <p:tgtEl>
                                          <p:spTgt spid="7185"/>
                                        </p:tgtEl>
                                      </p:cBhvr>
                                      <p:to x="100000" y="80000"/>
                                    </p:animScale>
                                    <p:animScale>
                                      <p:cBhvr>
                                        <p:cTn id="52" dur="166" decel="50000">
                                          <p:stCondLst>
                                            <p:cond delay="1338"/>
                                          </p:stCondLst>
                                        </p:cTn>
                                        <p:tgtEl>
                                          <p:spTgt spid="7185"/>
                                        </p:tgtEl>
                                      </p:cBhvr>
                                      <p:to x="100000" y="100000"/>
                                    </p:animScale>
                                    <p:animScale>
                                      <p:cBhvr>
                                        <p:cTn id="53" dur="26">
                                          <p:stCondLst>
                                            <p:cond delay="1642"/>
                                          </p:stCondLst>
                                        </p:cTn>
                                        <p:tgtEl>
                                          <p:spTgt spid="7185"/>
                                        </p:tgtEl>
                                      </p:cBhvr>
                                      <p:to x="100000" y="90000"/>
                                    </p:animScale>
                                    <p:animScale>
                                      <p:cBhvr>
                                        <p:cTn id="54" dur="166" decel="50000">
                                          <p:stCondLst>
                                            <p:cond delay="1668"/>
                                          </p:stCondLst>
                                        </p:cTn>
                                        <p:tgtEl>
                                          <p:spTgt spid="7185"/>
                                        </p:tgtEl>
                                      </p:cBhvr>
                                      <p:to x="100000" y="100000"/>
                                    </p:animScale>
                                    <p:animScale>
                                      <p:cBhvr>
                                        <p:cTn id="55" dur="26">
                                          <p:stCondLst>
                                            <p:cond delay="1808"/>
                                          </p:stCondLst>
                                        </p:cTn>
                                        <p:tgtEl>
                                          <p:spTgt spid="7185"/>
                                        </p:tgtEl>
                                      </p:cBhvr>
                                      <p:to x="100000" y="95000"/>
                                    </p:animScale>
                                    <p:animScale>
                                      <p:cBhvr>
                                        <p:cTn id="56" dur="166" decel="50000">
                                          <p:stCondLst>
                                            <p:cond delay="1834"/>
                                          </p:stCondLst>
                                        </p:cTn>
                                        <p:tgtEl>
                                          <p:spTgt spid="7185"/>
                                        </p:tgtEl>
                                      </p:cBhvr>
                                      <p:to x="100000" y="100000"/>
                                    </p:animScale>
                                  </p:childTnLst>
                                </p:cTn>
                              </p:par>
                            </p:childTnLst>
                          </p:cTn>
                        </p:par>
                      </p:childTnLst>
                    </p:cTn>
                  </p:par>
                  <p:par>
                    <p:cTn id="57" fill="hold" nodeType="clickPar">
                      <p:stCondLst>
                        <p:cond delay="indefinite"/>
                      </p:stCondLst>
                      <p:childTnLst>
                        <p:par>
                          <p:cTn id="58" fill="hold" nodeType="withGroup">
                            <p:stCondLst>
                              <p:cond delay="0"/>
                            </p:stCondLst>
                            <p:childTnLst>
                              <p:par>
                                <p:cTn id="59" presetID="26" presetClass="entr" presetSubtype="0" fill="hold" grpId="0" nodeType="clickEffect">
                                  <p:stCondLst>
                                    <p:cond delay="0"/>
                                  </p:stCondLst>
                                  <p:childTnLst>
                                    <p:set>
                                      <p:cBhvr>
                                        <p:cTn id="60" dur="1" fill="hold">
                                          <p:stCondLst>
                                            <p:cond delay="0"/>
                                          </p:stCondLst>
                                        </p:cTn>
                                        <p:tgtEl>
                                          <p:spTgt spid="7186"/>
                                        </p:tgtEl>
                                        <p:attrNameLst>
                                          <p:attrName>style.visibility</p:attrName>
                                        </p:attrNameLst>
                                      </p:cBhvr>
                                      <p:to>
                                        <p:strVal val="visible"/>
                                      </p:to>
                                    </p:set>
                                    <p:animEffect transition="in" filter="wipe(down)">
                                      <p:cBhvr>
                                        <p:cTn id="61" dur="580">
                                          <p:stCondLst>
                                            <p:cond delay="0"/>
                                          </p:stCondLst>
                                        </p:cTn>
                                        <p:tgtEl>
                                          <p:spTgt spid="7186"/>
                                        </p:tgtEl>
                                      </p:cBhvr>
                                    </p:animEffect>
                                    <p:anim calcmode="lin" valueType="num">
                                      <p:cBhvr>
                                        <p:cTn id="62" dur="1822" tmFilter="0,0; 0.14,0.36; 0.43,0.73; 0.71,0.91; 1.0,1.0">
                                          <p:stCondLst>
                                            <p:cond delay="0"/>
                                          </p:stCondLst>
                                        </p:cTn>
                                        <p:tgtEl>
                                          <p:spTgt spid="7186"/>
                                        </p:tgtEl>
                                        <p:attrNameLst>
                                          <p:attrName>ppt_x</p:attrName>
                                        </p:attrNameLst>
                                      </p:cBhvr>
                                      <p:tavLst>
                                        <p:tav tm="0">
                                          <p:val>
                                            <p:strVal val="#ppt_x-0.25"/>
                                          </p:val>
                                        </p:tav>
                                        <p:tav tm="100000">
                                          <p:val>
                                            <p:strVal val="#ppt_x"/>
                                          </p:val>
                                        </p:tav>
                                      </p:tavLst>
                                    </p:anim>
                                    <p:anim calcmode="lin" valueType="num">
                                      <p:cBhvr>
                                        <p:cTn id="63" dur="664" tmFilter="0.0,0.0; 0.25,0.07; 0.50,0.2; 0.75,0.467; 1.0,1.0">
                                          <p:stCondLst>
                                            <p:cond delay="0"/>
                                          </p:stCondLst>
                                        </p:cTn>
                                        <p:tgtEl>
                                          <p:spTgt spid="7186"/>
                                        </p:tgtEl>
                                        <p:attrNameLst>
                                          <p:attrName>ppt_y</p:attrName>
                                        </p:attrNameLst>
                                      </p:cBhvr>
                                      <p:tavLst>
                                        <p:tav tm="0" fmla="#ppt_y-sin(pi*$)/3">
                                          <p:val>
                                            <p:fltVal val="0.5"/>
                                          </p:val>
                                        </p:tav>
                                        <p:tav tm="100000">
                                          <p:val>
                                            <p:fltVal val="1"/>
                                          </p:val>
                                        </p:tav>
                                      </p:tavLst>
                                    </p:anim>
                                    <p:anim calcmode="lin" valueType="num">
                                      <p:cBhvr>
                                        <p:cTn id="64" dur="664" tmFilter="0, 0; 0.125,0.2665; 0.25,0.4; 0.375,0.465; 0.5,0.5;  0.625,0.535; 0.75,0.6; 0.875,0.7335; 1,1">
                                          <p:stCondLst>
                                            <p:cond delay="664"/>
                                          </p:stCondLst>
                                        </p:cTn>
                                        <p:tgtEl>
                                          <p:spTgt spid="7186"/>
                                        </p:tgtEl>
                                        <p:attrNameLst>
                                          <p:attrName>ppt_y</p:attrName>
                                        </p:attrNameLst>
                                      </p:cBhvr>
                                      <p:tavLst>
                                        <p:tav tm="0" fmla="#ppt_y-sin(pi*$)/9">
                                          <p:val>
                                            <p:fltVal val="0"/>
                                          </p:val>
                                        </p:tav>
                                        <p:tav tm="100000">
                                          <p:val>
                                            <p:fltVal val="1"/>
                                          </p:val>
                                        </p:tav>
                                      </p:tavLst>
                                    </p:anim>
                                    <p:anim calcmode="lin" valueType="num">
                                      <p:cBhvr>
                                        <p:cTn id="65" dur="332" tmFilter="0, 0; 0.125,0.2665; 0.25,0.4; 0.375,0.465; 0.5,0.5;  0.625,0.535; 0.75,0.6; 0.875,0.7335; 1,1">
                                          <p:stCondLst>
                                            <p:cond delay="1324"/>
                                          </p:stCondLst>
                                        </p:cTn>
                                        <p:tgtEl>
                                          <p:spTgt spid="7186"/>
                                        </p:tgtEl>
                                        <p:attrNameLst>
                                          <p:attrName>ppt_y</p:attrName>
                                        </p:attrNameLst>
                                      </p:cBhvr>
                                      <p:tavLst>
                                        <p:tav tm="0" fmla="#ppt_y-sin(pi*$)/27">
                                          <p:val>
                                            <p:fltVal val="0"/>
                                          </p:val>
                                        </p:tav>
                                        <p:tav tm="100000">
                                          <p:val>
                                            <p:fltVal val="1"/>
                                          </p:val>
                                        </p:tav>
                                      </p:tavLst>
                                    </p:anim>
                                    <p:anim calcmode="lin" valueType="num">
                                      <p:cBhvr>
                                        <p:cTn id="66" dur="164" tmFilter="0, 0; 0.125,0.2665; 0.25,0.4; 0.375,0.465; 0.5,0.5;  0.625,0.535; 0.75,0.6; 0.875,0.7335; 1,1">
                                          <p:stCondLst>
                                            <p:cond delay="1656"/>
                                          </p:stCondLst>
                                        </p:cTn>
                                        <p:tgtEl>
                                          <p:spTgt spid="7186"/>
                                        </p:tgtEl>
                                        <p:attrNameLst>
                                          <p:attrName>ppt_y</p:attrName>
                                        </p:attrNameLst>
                                      </p:cBhvr>
                                      <p:tavLst>
                                        <p:tav tm="0" fmla="#ppt_y-sin(pi*$)/81">
                                          <p:val>
                                            <p:fltVal val="0"/>
                                          </p:val>
                                        </p:tav>
                                        <p:tav tm="100000">
                                          <p:val>
                                            <p:fltVal val="1"/>
                                          </p:val>
                                        </p:tav>
                                      </p:tavLst>
                                    </p:anim>
                                    <p:animScale>
                                      <p:cBhvr>
                                        <p:cTn id="67" dur="26">
                                          <p:stCondLst>
                                            <p:cond delay="650"/>
                                          </p:stCondLst>
                                        </p:cTn>
                                        <p:tgtEl>
                                          <p:spTgt spid="7186"/>
                                        </p:tgtEl>
                                      </p:cBhvr>
                                      <p:to x="100000" y="60000"/>
                                    </p:animScale>
                                    <p:animScale>
                                      <p:cBhvr>
                                        <p:cTn id="68" dur="166" decel="50000">
                                          <p:stCondLst>
                                            <p:cond delay="676"/>
                                          </p:stCondLst>
                                        </p:cTn>
                                        <p:tgtEl>
                                          <p:spTgt spid="7186"/>
                                        </p:tgtEl>
                                      </p:cBhvr>
                                      <p:to x="100000" y="100000"/>
                                    </p:animScale>
                                    <p:animScale>
                                      <p:cBhvr>
                                        <p:cTn id="69" dur="26">
                                          <p:stCondLst>
                                            <p:cond delay="1312"/>
                                          </p:stCondLst>
                                        </p:cTn>
                                        <p:tgtEl>
                                          <p:spTgt spid="7186"/>
                                        </p:tgtEl>
                                      </p:cBhvr>
                                      <p:to x="100000" y="80000"/>
                                    </p:animScale>
                                    <p:animScale>
                                      <p:cBhvr>
                                        <p:cTn id="70" dur="166" decel="50000">
                                          <p:stCondLst>
                                            <p:cond delay="1338"/>
                                          </p:stCondLst>
                                        </p:cTn>
                                        <p:tgtEl>
                                          <p:spTgt spid="7186"/>
                                        </p:tgtEl>
                                      </p:cBhvr>
                                      <p:to x="100000" y="100000"/>
                                    </p:animScale>
                                    <p:animScale>
                                      <p:cBhvr>
                                        <p:cTn id="71" dur="26">
                                          <p:stCondLst>
                                            <p:cond delay="1642"/>
                                          </p:stCondLst>
                                        </p:cTn>
                                        <p:tgtEl>
                                          <p:spTgt spid="7186"/>
                                        </p:tgtEl>
                                      </p:cBhvr>
                                      <p:to x="100000" y="90000"/>
                                    </p:animScale>
                                    <p:animScale>
                                      <p:cBhvr>
                                        <p:cTn id="72" dur="166" decel="50000">
                                          <p:stCondLst>
                                            <p:cond delay="1668"/>
                                          </p:stCondLst>
                                        </p:cTn>
                                        <p:tgtEl>
                                          <p:spTgt spid="7186"/>
                                        </p:tgtEl>
                                      </p:cBhvr>
                                      <p:to x="100000" y="100000"/>
                                    </p:animScale>
                                    <p:animScale>
                                      <p:cBhvr>
                                        <p:cTn id="73" dur="26">
                                          <p:stCondLst>
                                            <p:cond delay="1808"/>
                                          </p:stCondLst>
                                        </p:cTn>
                                        <p:tgtEl>
                                          <p:spTgt spid="7186"/>
                                        </p:tgtEl>
                                      </p:cBhvr>
                                      <p:to x="100000" y="95000"/>
                                    </p:animScale>
                                    <p:animScale>
                                      <p:cBhvr>
                                        <p:cTn id="74" dur="166" decel="50000">
                                          <p:stCondLst>
                                            <p:cond delay="1834"/>
                                          </p:stCondLst>
                                        </p:cTn>
                                        <p:tgtEl>
                                          <p:spTgt spid="7186"/>
                                        </p:tgtEl>
                                      </p:cBhvr>
                                      <p:to x="100000" y="100000"/>
                                    </p:animScale>
                                  </p:childTnLst>
                                </p:cTn>
                              </p:par>
                            </p:childTnLst>
                          </p:cTn>
                        </p:par>
                      </p:childTnLst>
                    </p:cTn>
                  </p:par>
                  <p:par>
                    <p:cTn id="75" fill="hold" nodeType="clickPar">
                      <p:stCondLst>
                        <p:cond delay="indefinite"/>
                      </p:stCondLst>
                      <p:childTnLst>
                        <p:par>
                          <p:cTn id="76" fill="hold" nodeType="withGroup">
                            <p:stCondLst>
                              <p:cond delay="0"/>
                            </p:stCondLst>
                            <p:childTnLst>
                              <p:par>
                                <p:cTn id="77" presetID="26" presetClass="entr" presetSubtype="0" fill="hold" grpId="0" nodeType="clickEffect">
                                  <p:stCondLst>
                                    <p:cond delay="0"/>
                                  </p:stCondLst>
                                  <p:childTnLst>
                                    <p:set>
                                      <p:cBhvr>
                                        <p:cTn id="78" dur="1" fill="hold">
                                          <p:stCondLst>
                                            <p:cond delay="0"/>
                                          </p:stCondLst>
                                        </p:cTn>
                                        <p:tgtEl>
                                          <p:spTgt spid="7187"/>
                                        </p:tgtEl>
                                        <p:attrNameLst>
                                          <p:attrName>style.visibility</p:attrName>
                                        </p:attrNameLst>
                                      </p:cBhvr>
                                      <p:to>
                                        <p:strVal val="visible"/>
                                      </p:to>
                                    </p:set>
                                    <p:animEffect transition="in" filter="wipe(down)">
                                      <p:cBhvr>
                                        <p:cTn id="79" dur="580">
                                          <p:stCondLst>
                                            <p:cond delay="0"/>
                                          </p:stCondLst>
                                        </p:cTn>
                                        <p:tgtEl>
                                          <p:spTgt spid="7187"/>
                                        </p:tgtEl>
                                      </p:cBhvr>
                                    </p:animEffect>
                                    <p:anim calcmode="lin" valueType="num">
                                      <p:cBhvr>
                                        <p:cTn id="80" dur="1822" tmFilter="0,0; 0.14,0.36; 0.43,0.73; 0.71,0.91; 1.0,1.0">
                                          <p:stCondLst>
                                            <p:cond delay="0"/>
                                          </p:stCondLst>
                                        </p:cTn>
                                        <p:tgtEl>
                                          <p:spTgt spid="7187"/>
                                        </p:tgtEl>
                                        <p:attrNameLst>
                                          <p:attrName>ppt_x</p:attrName>
                                        </p:attrNameLst>
                                      </p:cBhvr>
                                      <p:tavLst>
                                        <p:tav tm="0">
                                          <p:val>
                                            <p:strVal val="#ppt_x-0.25"/>
                                          </p:val>
                                        </p:tav>
                                        <p:tav tm="100000">
                                          <p:val>
                                            <p:strVal val="#ppt_x"/>
                                          </p:val>
                                        </p:tav>
                                      </p:tavLst>
                                    </p:anim>
                                    <p:anim calcmode="lin" valueType="num">
                                      <p:cBhvr>
                                        <p:cTn id="81" dur="664" tmFilter="0.0,0.0; 0.25,0.07; 0.50,0.2; 0.75,0.467; 1.0,1.0">
                                          <p:stCondLst>
                                            <p:cond delay="0"/>
                                          </p:stCondLst>
                                        </p:cTn>
                                        <p:tgtEl>
                                          <p:spTgt spid="7187"/>
                                        </p:tgtEl>
                                        <p:attrNameLst>
                                          <p:attrName>ppt_y</p:attrName>
                                        </p:attrNameLst>
                                      </p:cBhvr>
                                      <p:tavLst>
                                        <p:tav tm="0" fmla="#ppt_y-sin(pi*$)/3">
                                          <p:val>
                                            <p:fltVal val="0.5"/>
                                          </p:val>
                                        </p:tav>
                                        <p:tav tm="100000">
                                          <p:val>
                                            <p:fltVal val="1"/>
                                          </p:val>
                                        </p:tav>
                                      </p:tavLst>
                                    </p:anim>
                                    <p:anim calcmode="lin" valueType="num">
                                      <p:cBhvr>
                                        <p:cTn id="82" dur="664" tmFilter="0, 0; 0.125,0.2665; 0.25,0.4; 0.375,0.465; 0.5,0.5;  0.625,0.535; 0.75,0.6; 0.875,0.7335; 1,1">
                                          <p:stCondLst>
                                            <p:cond delay="664"/>
                                          </p:stCondLst>
                                        </p:cTn>
                                        <p:tgtEl>
                                          <p:spTgt spid="7187"/>
                                        </p:tgtEl>
                                        <p:attrNameLst>
                                          <p:attrName>ppt_y</p:attrName>
                                        </p:attrNameLst>
                                      </p:cBhvr>
                                      <p:tavLst>
                                        <p:tav tm="0" fmla="#ppt_y-sin(pi*$)/9">
                                          <p:val>
                                            <p:fltVal val="0"/>
                                          </p:val>
                                        </p:tav>
                                        <p:tav tm="100000">
                                          <p:val>
                                            <p:fltVal val="1"/>
                                          </p:val>
                                        </p:tav>
                                      </p:tavLst>
                                    </p:anim>
                                    <p:anim calcmode="lin" valueType="num">
                                      <p:cBhvr>
                                        <p:cTn id="83" dur="332" tmFilter="0, 0; 0.125,0.2665; 0.25,0.4; 0.375,0.465; 0.5,0.5;  0.625,0.535; 0.75,0.6; 0.875,0.7335; 1,1">
                                          <p:stCondLst>
                                            <p:cond delay="1324"/>
                                          </p:stCondLst>
                                        </p:cTn>
                                        <p:tgtEl>
                                          <p:spTgt spid="7187"/>
                                        </p:tgtEl>
                                        <p:attrNameLst>
                                          <p:attrName>ppt_y</p:attrName>
                                        </p:attrNameLst>
                                      </p:cBhvr>
                                      <p:tavLst>
                                        <p:tav tm="0" fmla="#ppt_y-sin(pi*$)/27">
                                          <p:val>
                                            <p:fltVal val="0"/>
                                          </p:val>
                                        </p:tav>
                                        <p:tav tm="100000">
                                          <p:val>
                                            <p:fltVal val="1"/>
                                          </p:val>
                                        </p:tav>
                                      </p:tavLst>
                                    </p:anim>
                                    <p:anim calcmode="lin" valueType="num">
                                      <p:cBhvr>
                                        <p:cTn id="84" dur="164" tmFilter="0, 0; 0.125,0.2665; 0.25,0.4; 0.375,0.465; 0.5,0.5;  0.625,0.535; 0.75,0.6; 0.875,0.7335; 1,1">
                                          <p:stCondLst>
                                            <p:cond delay="1656"/>
                                          </p:stCondLst>
                                        </p:cTn>
                                        <p:tgtEl>
                                          <p:spTgt spid="7187"/>
                                        </p:tgtEl>
                                        <p:attrNameLst>
                                          <p:attrName>ppt_y</p:attrName>
                                        </p:attrNameLst>
                                      </p:cBhvr>
                                      <p:tavLst>
                                        <p:tav tm="0" fmla="#ppt_y-sin(pi*$)/81">
                                          <p:val>
                                            <p:fltVal val="0"/>
                                          </p:val>
                                        </p:tav>
                                        <p:tav tm="100000">
                                          <p:val>
                                            <p:fltVal val="1"/>
                                          </p:val>
                                        </p:tav>
                                      </p:tavLst>
                                    </p:anim>
                                    <p:animScale>
                                      <p:cBhvr>
                                        <p:cTn id="85" dur="26">
                                          <p:stCondLst>
                                            <p:cond delay="650"/>
                                          </p:stCondLst>
                                        </p:cTn>
                                        <p:tgtEl>
                                          <p:spTgt spid="7187"/>
                                        </p:tgtEl>
                                      </p:cBhvr>
                                      <p:to x="100000" y="60000"/>
                                    </p:animScale>
                                    <p:animScale>
                                      <p:cBhvr>
                                        <p:cTn id="86" dur="166" decel="50000">
                                          <p:stCondLst>
                                            <p:cond delay="676"/>
                                          </p:stCondLst>
                                        </p:cTn>
                                        <p:tgtEl>
                                          <p:spTgt spid="7187"/>
                                        </p:tgtEl>
                                      </p:cBhvr>
                                      <p:to x="100000" y="100000"/>
                                    </p:animScale>
                                    <p:animScale>
                                      <p:cBhvr>
                                        <p:cTn id="87" dur="26">
                                          <p:stCondLst>
                                            <p:cond delay="1312"/>
                                          </p:stCondLst>
                                        </p:cTn>
                                        <p:tgtEl>
                                          <p:spTgt spid="7187"/>
                                        </p:tgtEl>
                                      </p:cBhvr>
                                      <p:to x="100000" y="80000"/>
                                    </p:animScale>
                                    <p:animScale>
                                      <p:cBhvr>
                                        <p:cTn id="88" dur="166" decel="50000">
                                          <p:stCondLst>
                                            <p:cond delay="1338"/>
                                          </p:stCondLst>
                                        </p:cTn>
                                        <p:tgtEl>
                                          <p:spTgt spid="7187"/>
                                        </p:tgtEl>
                                      </p:cBhvr>
                                      <p:to x="100000" y="100000"/>
                                    </p:animScale>
                                    <p:animScale>
                                      <p:cBhvr>
                                        <p:cTn id="89" dur="26">
                                          <p:stCondLst>
                                            <p:cond delay="1642"/>
                                          </p:stCondLst>
                                        </p:cTn>
                                        <p:tgtEl>
                                          <p:spTgt spid="7187"/>
                                        </p:tgtEl>
                                      </p:cBhvr>
                                      <p:to x="100000" y="90000"/>
                                    </p:animScale>
                                    <p:animScale>
                                      <p:cBhvr>
                                        <p:cTn id="90" dur="166" decel="50000">
                                          <p:stCondLst>
                                            <p:cond delay="1668"/>
                                          </p:stCondLst>
                                        </p:cTn>
                                        <p:tgtEl>
                                          <p:spTgt spid="7187"/>
                                        </p:tgtEl>
                                      </p:cBhvr>
                                      <p:to x="100000" y="100000"/>
                                    </p:animScale>
                                    <p:animScale>
                                      <p:cBhvr>
                                        <p:cTn id="91" dur="26">
                                          <p:stCondLst>
                                            <p:cond delay="1808"/>
                                          </p:stCondLst>
                                        </p:cTn>
                                        <p:tgtEl>
                                          <p:spTgt spid="7187"/>
                                        </p:tgtEl>
                                      </p:cBhvr>
                                      <p:to x="100000" y="95000"/>
                                    </p:animScale>
                                    <p:animScale>
                                      <p:cBhvr>
                                        <p:cTn id="92" dur="166" decel="50000">
                                          <p:stCondLst>
                                            <p:cond delay="1834"/>
                                          </p:stCondLst>
                                        </p:cTn>
                                        <p:tgtEl>
                                          <p:spTgt spid="7187"/>
                                        </p:tgtEl>
                                      </p:cBhvr>
                                      <p:to x="100000" y="100000"/>
                                    </p:animScale>
                                  </p:childTnLst>
                                </p:cTn>
                              </p:par>
                            </p:childTnLst>
                          </p:cTn>
                        </p:par>
                      </p:childTnLst>
                    </p:cTn>
                  </p:par>
                  <p:par>
                    <p:cTn id="93" fill="hold" nodeType="clickPar">
                      <p:stCondLst>
                        <p:cond delay="indefinite"/>
                      </p:stCondLst>
                      <p:childTnLst>
                        <p:par>
                          <p:cTn id="94" fill="hold" nodeType="withGroup">
                            <p:stCondLst>
                              <p:cond delay="0"/>
                            </p:stCondLst>
                            <p:childTnLst>
                              <p:par>
                                <p:cTn id="95" presetID="26" presetClass="entr" presetSubtype="0" fill="hold" grpId="0" nodeType="clickEffect">
                                  <p:stCondLst>
                                    <p:cond delay="0"/>
                                  </p:stCondLst>
                                  <p:childTnLst>
                                    <p:set>
                                      <p:cBhvr>
                                        <p:cTn id="96" dur="1" fill="hold">
                                          <p:stCondLst>
                                            <p:cond delay="0"/>
                                          </p:stCondLst>
                                        </p:cTn>
                                        <p:tgtEl>
                                          <p:spTgt spid="7188"/>
                                        </p:tgtEl>
                                        <p:attrNameLst>
                                          <p:attrName>style.visibility</p:attrName>
                                        </p:attrNameLst>
                                      </p:cBhvr>
                                      <p:to>
                                        <p:strVal val="visible"/>
                                      </p:to>
                                    </p:set>
                                    <p:animEffect transition="in" filter="wipe(down)">
                                      <p:cBhvr>
                                        <p:cTn id="97" dur="580">
                                          <p:stCondLst>
                                            <p:cond delay="0"/>
                                          </p:stCondLst>
                                        </p:cTn>
                                        <p:tgtEl>
                                          <p:spTgt spid="7188"/>
                                        </p:tgtEl>
                                      </p:cBhvr>
                                    </p:animEffect>
                                    <p:anim calcmode="lin" valueType="num">
                                      <p:cBhvr>
                                        <p:cTn id="98" dur="1822" tmFilter="0,0; 0.14,0.36; 0.43,0.73; 0.71,0.91; 1.0,1.0">
                                          <p:stCondLst>
                                            <p:cond delay="0"/>
                                          </p:stCondLst>
                                        </p:cTn>
                                        <p:tgtEl>
                                          <p:spTgt spid="7188"/>
                                        </p:tgtEl>
                                        <p:attrNameLst>
                                          <p:attrName>ppt_x</p:attrName>
                                        </p:attrNameLst>
                                      </p:cBhvr>
                                      <p:tavLst>
                                        <p:tav tm="0">
                                          <p:val>
                                            <p:strVal val="#ppt_x-0.25"/>
                                          </p:val>
                                        </p:tav>
                                        <p:tav tm="100000">
                                          <p:val>
                                            <p:strVal val="#ppt_x"/>
                                          </p:val>
                                        </p:tav>
                                      </p:tavLst>
                                    </p:anim>
                                    <p:anim calcmode="lin" valueType="num">
                                      <p:cBhvr>
                                        <p:cTn id="99" dur="664" tmFilter="0.0,0.0; 0.25,0.07; 0.50,0.2; 0.75,0.467; 1.0,1.0">
                                          <p:stCondLst>
                                            <p:cond delay="0"/>
                                          </p:stCondLst>
                                        </p:cTn>
                                        <p:tgtEl>
                                          <p:spTgt spid="7188"/>
                                        </p:tgtEl>
                                        <p:attrNameLst>
                                          <p:attrName>ppt_y</p:attrName>
                                        </p:attrNameLst>
                                      </p:cBhvr>
                                      <p:tavLst>
                                        <p:tav tm="0" fmla="#ppt_y-sin(pi*$)/3">
                                          <p:val>
                                            <p:fltVal val="0.5"/>
                                          </p:val>
                                        </p:tav>
                                        <p:tav tm="100000">
                                          <p:val>
                                            <p:fltVal val="1"/>
                                          </p:val>
                                        </p:tav>
                                      </p:tavLst>
                                    </p:anim>
                                    <p:anim calcmode="lin" valueType="num">
                                      <p:cBhvr>
                                        <p:cTn id="100" dur="664" tmFilter="0, 0; 0.125,0.2665; 0.25,0.4; 0.375,0.465; 0.5,0.5;  0.625,0.535; 0.75,0.6; 0.875,0.7335; 1,1">
                                          <p:stCondLst>
                                            <p:cond delay="664"/>
                                          </p:stCondLst>
                                        </p:cTn>
                                        <p:tgtEl>
                                          <p:spTgt spid="7188"/>
                                        </p:tgtEl>
                                        <p:attrNameLst>
                                          <p:attrName>ppt_y</p:attrName>
                                        </p:attrNameLst>
                                      </p:cBhvr>
                                      <p:tavLst>
                                        <p:tav tm="0" fmla="#ppt_y-sin(pi*$)/9">
                                          <p:val>
                                            <p:fltVal val="0"/>
                                          </p:val>
                                        </p:tav>
                                        <p:tav tm="100000">
                                          <p:val>
                                            <p:fltVal val="1"/>
                                          </p:val>
                                        </p:tav>
                                      </p:tavLst>
                                    </p:anim>
                                    <p:anim calcmode="lin" valueType="num">
                                      <p:cBhvr>
                                        <p:cTn id="101" dur="332" tmFilter="0, 0; 0.125,0.2665; 0.25,0.4; 0.375,0.465; 0.5,0.5;  0.625,0.535; 0.75,0.6; 0.875,0.7335; 1,1">
                                          <p:stCondLst>
                                            <p:cond delay="1324"/>
                                          </p:stCondLst>
                                        </p:cTn>
                                        <p:tgtEl>
                                          <p:spTgt spid="7188"/>
                                        </p:tgtEl>
                                        <p:attrNameLst>
                                          <p:attrName>ppt_y</p:attrName>
                                        </p:attrNameLst>
                                      </p:cBhvr>
                                      <p:tavLst>
                                        <p:tav tm="0" fmla="#ppt_y-sin(pi*$)/27">
                                          <p:val>
                                            <p:fltVal val="0"/>
                                          </p:val>
                                        </p:tav>
                                        <p:tav tm="100000">
                                          <p:val>
                                            <p:fltVal val="1"/>
                                          </p:val>
                                        </p:tav>
                                      </p:tavLst>
                                    </p:anim>
                                    <p:anim calcmode="lin" valueType="num">
                                      <p:cBhvr>
                                        <p:cTn id="102" dur="164" tmFilter="0, 0; 0.125,0.2665; 0.25,0.4; 0.375,0.465; 0.5,0.5;  0.625,0.535; 0.75,0.6; 0.875,0.7335; 1,1">
                                          <p:stCondLst>
                                            <p:cond delay="1656"/>
                                          </p:stCondLst>
                                        </p:cTn>
                                        <p:tgtEl>
                                          <p:spTgt spid="7188"/>
                                        </p:tgtEl>
                                        <p:attrNameLst>
                                          <p:attrName>ppt_y</p:attrName>
                                        </p:attrNameLst>
                                      </p:cBhvr>
                                      <p:tavLst>
                                        <p:tav tm="0" fmla="#ppt_y-sin(pi*$)/81">
                                          <p:val>
                                            <p:fltVal val="0"/>
                                          </p:val>
                                        </p:tav>
                                        <p:tav tm="100000">
                                          <p:val>
                                            <p:fltVal val="1"/>
                                          </p:val>
                                        </p:tav>
                                      </p:tavLst>
                                    </p:anim>
                                    <p:animScale>
                                      <p:cBhvr>
                                        <p:cTn id="103" dur="26">
                                          <p:stCondLst>
                                            <p:cond delay="650"/>
                                          </p:stCondLst>
                                        </p:cTn>
                                        <p:tgtEl>
                                          <p:spTgt spid="7188"/>
                                        </p:tgtEl>
                                      </p:cBhvr>
                                      <p:to x="100000" y="60000"/>
                                    </p:animScale>
                                    <p:animScale>
                                      <p:cBhvr>
                                        <p:cTn id="104" dur="166" decel="50000">
                                          <p:stCondLst>
                                            <p:cond delay="676"/>
                                          </p:stCondLst>
                                        </p:cTn>
                                        <p:tgtEl>
                                          <p:spTgt spid="7188"/>
                                        </p:tgtEl>
                                      </p:cBhvr>
                                      <p:to x="100000" y="100000"/>
                                    </p:animScale>
                                    <p:animScale>
                                      <p:cBhvr>
                                        <p:cTn id="105" dur="26">
                                          <p:stCondLst>
                                            <p:cond delay="1312"/>
                                          </p:stCondLst>
                                        </p:cTn>
                                        <p:tgtEl>
                                          <p:spTgt spid="7188"/>
                                        </p:tgtEl>
                                      </p:cBhvr>
                                      <p:to x="100000" y="80000"/>
                                    </p:animScale>
                                    <p:animScale>
                                      <p:cBhvr>
                                        <p:cTn id="106" dur="166" decel="50000">
                                          <p:stCondLst>
                                            <p:cond delay="1338"/>
                                          </p:stCondLst>
                                        </p:cTn>
                                        <p:tgtEl>
                                          <p:spTgt spid="7188"/>
                                        </p:tgtEl>
                                      </p:cBhvr>
                                      <p:to x="100000" y="100000"/>
                                    </p:animScale>
                                    <p:animScale>
                                      <p:cBhvr>
                                        <p:cTn id="107" dur="26">
                                          <p:stCondLst>
                                            <p:cond delay="1642"/>
                                          </p:stCondLst>
                                        </p:cTn>
                                        <p:tgtEl>
                                          <p:spTgt spid="7188"/>
                                        </p:tgtEl>
                                      </p:cBhvr>
                                      <p:to x="100000" y="90000"/>
                                    </p:animScale>
                                    <p:animScale>
                                      <p:cBhvr>
                                        <p:cTn id="108" dur="166" decel="50000">
                                          <p:stCondLst>
                                            <p:cond delay="1668"/>
                                          </p:stCondLst>
                                        </p:cTn>
                                        <p:tgtEl>
                                          <p:spTgt spid="7188"/>
                                        </p:tgtEl>
                                      </p:cBhvr>
                                      <p:to x="100000" y="100000"/>
                                    </p:animScale>
                                    <p:animScale>
                                      <p:cBhvr>
                                        <p:cTn id="109" dur="26">
                                          <p:stCondLst>
                                            <p:cond delay="1808"/>
                                          </p:stCondLst>
                                        </p:cTn>
                                        <p:tgtEl>
                                          <p:spTgt spid="7188"/>
                                        </p:tgtEl>
                                      </p:cBhvr>
                                      <p:to x="100000" y="95000"/>
                                    </p:animScale>
                                    <p:animScale>
                                      <p:cBhvr>
                                        <p:cTn id="110" dur="166" decel="50000">
                                          <p:stCondLst>
                                            <p:cond delay="1834"/>
                                          </p:stCondLst>
                                        </p:cTn>
                                        <p:tgtEl>
                                          <p:spTgt spid="718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6" grpId="0"/>
      <p:bldP spid="7183" grpId="0"/>
      <p:bldP spid="7185" grpId="0"/>
      <p:bldP spid="7186" grpId="0"/>
      <p:bldP spid="7187" grpId="0"/>
      <p:bldP spid="718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Oval 5">
            <a:extLst>
              <a:ext uri="{FF2B5EF4-FFF2-40B4-BE49-F238E27FC236}">
                <a16:creationId xmlns:a16="http://schemas.microsoft.com/office/drawing/2014/main" id="{63A65E4B-EC25-481F-B4BF-C97A2A96D8DA}"/>
              </a:ext>
            </a:extLst>
          </p:cNvPr>
          <p:cNvSpPr>
            <a:spLocks noChangeArrowheads="1"/>
          </p:cNvSpPr>
          <p:nvPr/>
        </p:nvSpPr>
        <p:spPr bwMode="auto">
          <a:xfrm>
            <a:off x="4367213" y="2420938"/>
            <a:ext cx="3313112" cy="187325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3600" dirty="0">
                <a:latin typeface="Comic Sans MS" panose="030F0702030302020204" pitchFamily="66" charset="0"/>
              </a:rPr>
              <a:t>Main Body</a:t>
            </a:r>
            <a:endParaRPr lang="en-US" altLang="en-US" sz="3600" dirty="0">
              <a:latin typeface="Comic Sans MS" panose="030F0702030302020204" pitchFamily="66" charset="0"/>
            </a:endParaRPr>
          </a:p>
        </p:txBody>
      </p:sp>
      <p:sp>
        <p:nvSpPr>
          <p:cNvPr id="9222" name="Oval 6">
            <a:extLst>
              <a:ext uri="{FF2B5EF4-FFF2-40B4-BE49-F238E27FC236}">
                <a16:creationId xmlns:a16="http://schemas.microsoft.com/office/drawing/2014/main" id="{E4198E1A-BB53-4217-BEB5-D20D4FA9F94D}"/>
              </a:ext>
            </a:extLst>
          </p:cNvPr>
          <p:cNvSpPr>
            <a:spLocks noChangeArrowheads="1"/>
          </p:cNvSpPr>
          <p:nvPr/>
        </p:nvSpPr>
        <p:spPr bwMode="auto">
          <a:xfrm>
            <a:off x="2135188" y="1268413"/>
            <a:ext cx="2520950" cy="1727200"/>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latin typeface="Comic Sans MS" panose="030F0702030302020204" pitchFamily="66" charset="0"/>
              </a:rPr>
              <a:t>Write in paragraphs</a:t>
            </a:r>
            <a:endParaRPr lang="en-US" altLang="en-US" dirty="0">
              <a:latin typeface="Comic Sans MS" panose="030F0702030302020204" pitchFamily="66" charset="0"/>
            </a:endParaRPr>
          </a:p>
        </p:txBody>
      </p:sp>
      <p:sp>
        <p:nvSpPr>
          <p:cNvPr id="9223" name="Oval 7">
            <a:extLst>
              <a:ext uri="{FF2B5EF4-FFF2-40B4-BE49-F238E27FC236}">
                <a16:creationId xmlns:a16="http://schemas.microsoft.com/office/drawing/2014/main" id="{FDCD7160-6F7C-427E-B878-E82E09AA426A}"/>
              </a:ext>
            </a:extLst>
          </p:cNvPr>
          <p:cNvSpPr>
            <a:spLocks noChangeArrowheads="1"/>
          </p:cNvSpPr>
          <p:nvPr/>
        </p:nvSpPr>
        <p:spPr bwMode="auto">
          <a:xfrm>
            <a:off x="7464426" y="1196975"/>
            <a:ext cx="2519363" cy="1727200"/>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latin typeface="Comic Sans MS" panose="030F0702030302020204" pitchFamily="66" charset="0"/>
              </a:rPr>
              <a:t>Write about what </a:t>
            </a:r>
          </a:p>
          <a:p>
            <a:pPr algn="ctr" eaLnBrk="1" hangingPunct="1"/>
            <a:r>
              <a:rPr lang="en-GB" altLang="en-US" dirty="0">
                <a:latin typeface="Comic Sans MS" panose="030F0702030302020204" pitchFamily="66" charset="0"/>
              </a:rPr>
              <a:t>happened during </a:t>
            </a:r>
          </a:p>
          <a:p>
            <a:pPr algn="ctr" eaLnBrk="1" hangingPunct="1"/>
            <a:r>
              <a:rPr lang="en-GB" altLang="en-US" dirty="0">
                <a:latin typeface="Comic Sans MS" panose="030F0702030302020204" pitchFamily="66" charset="0"/>
              </a:rPr>
              <a:t>the activity</a:t>
            </a:r>
            <a:endParaRPr lang="en-US" altLang="en-US" dirty="0">
              <a:latin typeface="Comic Sans MS" panose="030F0702030302020204" pitchFamily="66" charset="0"/>
            </a:endParaRPr>
          </a:p>
        </p:txBody>
      </p:sp>
      <p:sp>
        <p:nvSpPr>
          <p:cNvPr id="9224" name="Oval 8">
            <a:extLst>
              <a:ext uri="{FF2B5EF4-FFF2-40B4-BE49-F238E27FC236}">
                <a16:creationId xmlns:a16="http://schemas.microsoft.com/office/drawing/2014/main" id="{D69167EE-0745-4B99-BFAF-DD6502EC116D}"/>
              </a:ext>
            </a:extLst>
          </p:cNvPr>
          <p:cNvSpPr>
            <a:spLocks noChangeArrowheads="1"/>
          </p:cNvSpPr>
          <p:nvPr/>
        </p:nvSpPr>
        <p:spPr bwMode="auto">
          <a:xfrm>
            <a:off x="2208214" y="4005264"/>
            <a:ext cx="2592387" cy="1728787"/>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latin typeface="Comic Sans MS" panose="030F0702030302020204" pitchFamily="66" charset="0"/>
              </a:rPr>
              <a:t>Use conjunctions to</a:t>
            </a:r>
            <a:br>
              <a:rPr lang="en-GB" altLang="en-US" dirty="0">
                <a:latin typeface="Comic Sans MS" panose="030F0702030302020204" pitchFamily="66" charset="0"/>
              </a:rPr>
            </a:br>
            <a:r>
              <a:rPr lang="en-GB" altLang="en-US" dirty="0">
                <a:latin typeface="Comic Sans MS" panose="030F0702030302020204" pitchFamily="66" charset="0"/>
              </a:rPr>
              <a:t>signal time and </a:t>
            </a:r>
            <a:br>
              <a:rPr lang="en-GB" altLang="en-US" dirty="0">
                <a:latin typeface="Comic Sans MS" panose="030F0702030302020204" pitchFamily="66" charset="0"/>
              </a:rPr>
            </a:br>
            <a:r>
              <a:rPr lang="en-GB" altLang="en-US" dirty="0">
                <a:latin typeface="Comic Sans MS" panose="030F0702030302020204" pitchFamily="66" charset="0"/>
              </a:rPr>
              <a:t>shift attention </a:t>
            </a:r>
            <a:endParaRPr lang="en-US" altLang="en-US" dirty="0">
              <a:latin typeface="Comic Sans MS" panose="030F0702030302020204" pitchFamily="66" charset="0"/>
            </a:endParaRPr>
          </a:p>
        </p:txBody>
      </p:sp>
      <p:sp>
        <p:nvSpPr>
          <p:cNvPr id="9225" name="Oval 9">
            <a:extLst>
              <a:ext uri="{FF2B5EF4-FFF2-40B4-BE49-F238E27FC236}">
                <a16:creationId xmlns:a16="http://schemas.microsoft.com/office/drawing/2014/main" id="{B5D424E7-9E16-49DD-A57F-C8683238735F}"/>
              </a:ext>
            </a:extLst>
          </p:cNvPr>
          <p:cNvSpPr>
            <a:spLocks noChangeArrowheads="1"/>
          </p:cNvSpPr>
          <p:nvPr/>
        </p:nvSpPr>
        <p:spPr bwMode="auto">
          <a:xfrm>
            <a:off x="7319963" y="3933825"/>
            <a:ext cx="2519362" cy="1728788"/>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latin typeface="Comic Sans MS" panose="030F0702030302020204" pitchFamily="66" charset="0"/>
              </a:rPr>
              <a:t>Write in chronological </a:t>
            </a:r>
          </a:p>
          <a:p>
            <a:pPr algn="ctr" eaLnBrk="1" hangingPunct="1"/>
            <a:r>
              <a:rPr lang="en-GB" altLang="en-US" dirty="0">
                <a:latin typeface="Comic Sans MS" panose="030F0702030302020204" pitchFamily="66" charset="0"/>
              </a:rPr>
              <a:t>order</a:t>
            </a:r>
            <a:endParaRPr lang="en-US" altLang="en-US" dirty="0">
              <a:latin typeface="Comic Sans MS" panose="030F0702030302020204" pitchFamily="66" charset="0"/>
            </a:endParaRPr>
          </a:p>
        </p:txBody>
      </p:sp>
      <p:sp>
        <p:nvSpPr>
          <p:cNvPr id="9226" name="Oval 10">
            <a:extLst>
              <a:ext uri="{FF2B5EF4-FFF2-40B4-BE49-F238E27FC236}">
                <a16:creationId xmlns:a16="http://schemas.microsoft.com/office/drawing/2014/main" id="{582908F6-D9EB-4D17-B679-6021DC862AE5}"/>
              </a:ext>
            </a:extLst>
          </p:cNvPr>
          <p:cNvSpPr>
            <a:spLocks noChangeArrowheads="1"/>
          </p:cNvSpPr>
          <p:nvPr/>
        </p:nvSpPr>
        <p:spPr bwMode="auto">
          <a:xfrm>
            <a:off x="4656139" y="476250"/>
            <a:ext cx="2663825" cy="1728788"/>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dirty="0">
                <a:latin typeface="Comic Sans MS" panose="030F0702030302020204" pitchFamily="66" charset="0"/>
              </a:rPr>
              <a:t>Use time connectives</a:t>
            </a:r>
            <a:endParaRPr lang="en-US" altLang="en-US" dirty="0">
              <a:latin typeface="Comic Sans MS" panose="030F0702030302020204" pitchFamily="66" charset="0"/>
            </a:endParaRPr>
          </a:p>
        </p:txBody>
      </p:sp>
      <p:sp>
        <p:nvSpPr>
          <p:cNvPr id="4105" name="Line 11">
            <a:extLst>
              <a:ext uri="{FF2B5EF4-FFF2-40B4-BE49-F238E27FC236}">
                <a16:creationId xmlns:a16="http://schemas.microsoft.com/office/drawing/2014/main" id="{767FD8F4-B3D4-4F28-ABBF-3DFE849D86F6}"/>
              </a:ext>
            </a:extLst>
          </p:cNvPr>
          <p:cNvSpPr>
            <a:spLocks noChangeShapeType="1"/>
          </p:cNvSpPr>
          <p:nvPr/>
        </p:nvSpPr>
        <p:spPr bwMode="auto">
          <a:xfrm flipH="1">
            <a:off x="4440238" y="4005263"/>
            <a:ext cx="215900"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106" name="Line 12">
            <a:extLst>
              <a:ext uri="{FF2B5EF4-FFF2-40B4-BE49-F238E27FC236}">
                <a16:creationId xmlns:a16="http://schemas.microsoft.com/office/drawing/2014/main" id="{2A7B51DC-79F4-4DA1-BAB0-08B0B722E249}"/>
              </a:ext>
            </a:extLst>
          </p:cNvPr>
          <p:cNvSpPr>
            <a:spLocks noChangeShapeType="1"/>
          </p:cNvSpPr>
          <p:nvPr/>
        </p:nvSpPr>
        <p:spPr bwMode="auto">
          <a:xfrm flipH="1" flipV="1">
            <a:off x="4440238" y="2565400"/>
            <a:ext cx="215900"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107" name="Line 13">
            <a:extLst>
              <a:ext uri="{FF2B5EF4-FFF2-40B4-BE49-F238E27FC236}">
                <a16:creationId xmlns:a16="http://schemas.microsoft.com/office/drawing/2014/main" id="{67580917-7EFD-47B3-B3C5-EB87001CE211}"/>
              </a:ext>
            </a:extLst>
          </p:cNvPr>
          <p:cNvSpPr>
            <a:spLocks noChangeShapeType="1"/>
          </p:cNvSpPr>
          <p:nvPr/>
        </p:nvSpPr>
        <p:spPr bwMode="auto">
          <a:xfrm flipV="1">
            <a:off x="6024563" y="2133600"/>
            <a:ext cx="0"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108" name="Line 14">
            <a:extLst>
              <a:ext uri="{FF2B5EF4-FFF2-40B4-BE49-F238E27FC236}">
                <a16:creationId xmlns:a16="http://schemas.microsoft.com/office/drawing/2014/main" id="{2AE775B2-6A65-4C15-9EF5-DE3A77E60C54}"/>
              </a:ext>
            </a:extLst>
          </p:cNvPr>
          <p:cNvSpPr>
            <a:spLocks noChangeShapeType="1"/>
          </p:cNvSpPr>
          <p:nvPr/>
        </p:nvSpPr>
        <p:spPr bwMode="auto">
          <a:xfrm flipV="1">
            <a:off x="7319964" y="2492375"/>
            <a:ext cx="288925" cy="2159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4109" name="Line 15">
            <a:extLst>
              <a:ext uri="{FF2B5EF4-FFF2-40B4-BE49-F238E27FC236}">
                <a16:creationId xmlns:a16="http://schemas.microsoft.com/office/drawing/2014/main" id="{111C319F-15DE-449A-90AD-82D43A6A27F1}"/>
              </a:ext>
            </a:extLst>
          </p:cNvPr>
          <p:cNvSpPr>
            <a:spLocks noChangeShapeType="1"/>
          </p:cNvSpPr>
          <p:nvPr/>
        </p:nvSpPr>
        <p:spPr bwMode="auto">
          <a:xfrm>
            <a:off x="7319964" y="3933825"/>
            <a:ext cx="288925" cy="2873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9221"/>
                                        </p:tgtEl>
                                        <p:attrNameLst>
                                          <p:attrName>style.visibility</p:attrName>
                                        </p:attrNameLst>
                                      </p:cBhvr>
                                      <p:to>
                                        <p:strVal val="visible"/>
                                      </p:to>
                                    </p:set>
                                    <p:animEffect transition="in" filter="dissolve">
                                      <p:cBhvr>
                                        <p:cTn id="7" dur="500"/>
                                        <p:tgtEl>
                                          <p:spTgt spid="922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222"/>
                                        </p:tgtEl>
                                        <p:attrNameLst>
                                          <p:attrName>style.visibility</p:attrName>
                                        </p:attrNameLst>
                                      </p:cBhvr>
                                      <p:to>
                                        <p:strVal val="visible"/>
                                      </p:to>
                                    </p:set>
                                    <p:animEffect transition="in" filter="dissolve">
                                      <p:cBhvr>
                                        <p:cTn id="12" dur="500"/>
                                        <p:tgtEl>
                                          <p:spTgt spid="922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226"/>
                                        </p:tgtEl>
                                        <p:attrNameLst>
                                          <p:attrName>style.visibility</p:attrName>
                                        </p:attrNameLst>
                                      </p:cBhvr>
                                      <p:to>
                                        <p:strVal val="visible"/>
                                      </p:to>
                                    </p:set>
                                    <p:animEffect transition="in" filter="dissolve">
                                      <p:cBhvr>
                                        <p:cTn id="17" dur="500"/>
                                        <p:tgtEl>
                                          <p:spTgt spid="922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9223"/>
                                        </p:tgtEl>
                                        <p:attrNameLst>
                                          <p:attrName>style.visibility</p:attrName>
                                        </p:attrNameLst>
                                      </p:cBhvr>
                                      <p:to>
                                        <p:strVal val="visible"/>
                                      </p:to>
                                    </p:set>
                                    <p:animEffect transition="in" filter="dissolve">
                                      <p:cBhvr>
                                        <p:cTn id="22" dur="500"/>
                                        <p:tgtEl>
                                          <p:spTgt spid="922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224"/>
                                        </p:tgtEl>
                                        <p:attrNameLst>
                                          <p:attrName>style.visibility</p:attrName>
                                        </p:attrNameLst>
                                      </p:cBhvr>
                                      <p:to>
                                        <p:strVal val="visible"/>
                                      </p:to>
                                    </p:set>
                                    <p:animEffect transition="in" filter="dissolve">
                                      <p:cBhvr>
                                        <p:cTn id="27" dur="500"/>
                                        <p:tgtEl>
                                          <p:spTgt spid="922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9225"/>
                                        </p:tgtEl>
                                        <p:attrNameLst>
                                          <p:attrName>style.visibility</p:attrName>
                                        </p:attrNameLst>
                                      </p:cBhvr>
                                      <p:to>
                                        <p:strVal val="visible"/>
                                      </p:to>
                                    </p:set>
                                    <p:animEffect transition="in" filter="dissolve">
                                      <p:cBhvr>
                                        <p:cTn id="32" dur="500"/>
                                        <p:tgtEl>
                                          <p:spTgt spid="9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1" grpId="0" animBg="1"/>
      <p:bldP spid="9222" grpId="0" animBg="1"/>
      <p:bldP spid="9223" grpId="0" animBg="1"/>
      <p:bldP spid="9224" grpId="0" animBg="1"/>
      <p:bldP spid="9225" grpId="0" animBg="1"/>
      <p:bldP spid="92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Oval 5">
            <a:extLst>
              <a:ext uri="{FF2B5EF4-FFF2-40B4-BE49-F238E27FC236}">
                <a16:creationId xmlns:a16="http://schemas.microsoft.com/office/drawing/2014/main" id="{6C644B50-8157-4097-86C3-E82FFA48549F}"/>
              </a:ext>
            </a:extLst>
          </p:cNvPr>
          <p:cNvSpPr>
            <a:spLocks noChangeArrowheads="1"/>
          </p:cNvSpPr>
          <p:nvPr/>
        </p:nvSpPr>
        <p:spPr bwMode="auto">
          <a:xfrm>
            <a:off x="4295775" y="2133601"/>
            <a:ext cx="3816350" cy="2087563"/>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3600" dirty="0">
                <a:latin typeface="Comic Sans MS" panose="030F0702030302020204" pitchFamily="66" charset="0"/>
              </a:rPr>
              <a:t>Concluding </a:t>
            </a:r>
          </a:p>
          <a:p>
            <a:pPr algn="ctr" eaLnBrk="1" hangingPunct="1"/>
            <a:r>
              <a:rPr lang="en-GB" altLang="en-US" sz="3600" dirty="0">
                <a:latin typeface="Comic Sans MS" panose="030F0702030302020204" pitchFamily="66" charset="0"/>
              </a:rPr>
              <a:t>Paragraph</a:t>
            </a:r>
            <a:endParaRPr lang="en-US" altLang="en-US" sz="3600" dirty="0">
              <a:latin typeface="Comic Sans MS" panose="030F0702030302020204" pitchFamily="66" charset="0"/>
            </a:endParaRPr>
          </a:p>
        </p:txBody>
      </p:sp>
      <p:sp>
        <p:nvSpPr>
          <p:cNvPr id="13318" name="Oval 6">
            <a:extLst>
              <a:ext uri="{FF2B5EF4-FFF2-40B4-BE49-F238E27FC236}">
                <a16:creationId xmlns:a16="http://schemas.microsoft.com/office/drawing/2014/main" id="{922CD621-AF53-4BE9-872F-7967CCDCD779}"/>
              </a:ext>
            </a:extLst>
          </p:cNvPr>
          <p:cNvSpPr>
            <a:spLocks noChangeArrowheads="1"/>
          </p:cNvSpPr>
          <p:nvPr/>
        </p:nvSpPr>
        <p:spPr bwMode="auto">
          <a:xfrm>
            <a:off x="2063751" y="404814"/>
            <a:ext cx="2951163" cy="18002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400" dirty="0">
                <a:latin typeface="Comic Sans MS" panose="030F0702030302020204" pitchFamily="66" charset="0"/>
              </a:rPr>
              <a:t>Sum up the visit</a:t>
            </a:r>
            <a:endParaRPr lang="en-US" altLang="en-US" sz="2400" dirty="0">
              <a:latin typeface="Comic Sans MS" panose="030F0702030302020204" pitchFamily="66" charset="0"/>
            </a:endParaRPr>
          </a:p>
        </p:txBody>
      </p:sp>
      <p:sp>
        <p:nvSpPr>
          <p:cNvPr id="13319" name="Oval 7">
            <a:extLst>
              <a:ext uri="{FF2B5EF4-FFF2-40B4-BE49-F238E27FC236}">
                <a16:creationId xmlns:a16="http://schemas.microsoft.com/office/drawing/2014/main" id="{8CE1C241-8DDD-4061-83ED-509600C362F4}"/>
              </a:ext>
            </a:extLst>
          </p:cNvPr>
          <p:cNvSpPr>
            <a:spLocks noChangeArrowheads="1"/>
          </p:cNvSpPr>
          <p:nvPr/>
        </p:nvSpPr>
        <p:spPr bwMode="auto">
          <a:xfrm>
            <a:off x="7175501" y="404814"/>
            <a:ext cx="2951163" cy="18002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400" dirty="0">
                <a:latin typeface="Comic Sans MS" panose="030F0702030302020204" pitchFamily="66" charset="0"/>
              </a:rPr>
              <a:t>Say what you </a:t>
            </a:r>
          </a:p>
          <a:p>
            <a:pPr algn="ctr" eaLnBrk="1" hangingPunct="1"/>
            <a:r>
              <a:rPr lang="en-GB" altLang="en-US" sz="2400" dirty="0">
                <a:latin typeface="Comic Sans MS" panose="030F0702030302020204" pitchFamily="66" charset="0"/>
              </a:rPr>
              <a:t>enjoyed</a:t>
            </a:r>
            <a:endParaRPr lang="en-US" altLang="en-US" sz="2400" dirty="0">
              <a:latin typeface="Comic Sans MS" panose="030F0702030302020204" pitchFamily="66" charset="0"/>
            </a:endParaRPr>
          </a:p>
        </p:txBody>
      </p:sp>
      <p:sp>
        <p:nvSpPr>
          <p:cNvPr id="13320" name="Oval 8">
            <a:extLst>
              <a:ext uri="{FF2B5EF4-FFF2-40B4-BE49-F238E27FC236}">
                <a16:creationId xmlns:a16="http://schemas.microsoft.com/office/drawing/2014/main" id="{416C0E13-36F5-4DEC-BB03-D3D836527D69}"/>
              </a:ext>
            </a:extLst>
          </p:cNvPr>
          <p:cNvSpPr>
            <a:spLocks noChangeArrowheads="1"/>
          </p:cNvSpPr>
          <p:nvPr/>
        </p:nvSpPr>
        <p:spPr bwMode="auto">
          <a:xfrm>
            <a:off x="2063751" y="4292601"/>
            <a:ext cx="2951163" cy="18002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400" dirty="0">
                <a:latin typeface="Comic Sans MS" panose="030F0702030302020204" pitchFamily="66" charset="0"/>
              </a:rPr>
              <a:t>Say what you</a:t>
            </a:r>
          </a:p>
          <a:p>
            <a:pPr algn="ctr" eaLnBrk="1" hangingPunct="1"/>
            <a:r>
              <a:rPr lang="en-GB" altLang="en-US" sz="2400" dirty="0">
                <a:latin typeface="Comic Sans MS" panose="030F0702030302020204" pitchFamily="66" charset="0"/>
              </a:rPr>
              <a:t>learnt</a:t>
            </a:r>
            <a:endParaRPr lang="en-US" altLang="en-US" sz="2400" dirty="0">
              <a:latin typeface="Comic Sans MS" panose="030F0702030302020204" pitchFamily="66" charset="0"/>
            </a:endParaRPr>
          </a:p>
        </p:txBody>
      </p:sp>
      <p:sp>
        <p:nvSpPr>
          <p:cNvPr id="13321" name="Oval 9">
            <a:extLst>
              <a:ext uri="{FF2B5EF4-FFF2-40B4-BE49-F238E27FC236}">
                <a16:creationId xmlns:a16="http://schemas.microsoft.com/office/drawing/2014/main" id="{8B80BA60-073C-4BF8-B116-FF59C0B75968}"/>
              </a:ext>
            </a:extLst>
          </p:cNvPr>
          <p:cNvSpPr>
            <a:spLocks noChangeArrowheads="1"/>
          </p:cNvSpPr>
          <p:nvPr/>
        </p:nvSpPr>
        <p:spPr bwMode="auto">
          <a:xfrm>
            <a:off x="7175501" y="4221164"/>
            <a:ext cx="2951163" cy="1800225"/>
          </a:xfrm>
          <a:prstGeom prst="ellipse">
            <a:avLst/>
          </a:prstGeom>
          <a:solidFill>
            <a:srgbClr val="FFFF99"/>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GB" altLang="en-US" sz="2000" dirty="0">
                <a:latin typeface="Comic Sans MS" panose="030F0702030302020204" pitchFamily="66" charset="0"/>
              </a:rPr>
              <a:t>Recommend others</a:t>
            </a:r>
          </a:p>
          <a:p>
            <a:pPr algn="ctr" eaLnBrk="1" hangingPunct="1"/>
            <a:r>
              <a:rPr lang="en-GB" altLang="en-US" sz="2000" dirty="0">
                <a:latin typeface="Comic Sans MS" panose="030F0702030302020204" pitchFamily="66" charset="0"/>
              </a:rPr>
              <a:t>who may</a:t>
            </a:r>
          </a:p>
          <a:p>
            <a:pPr algn="ctr" eaLnBrk="1" hangingPunct="1"/>
            <a:r>
              <a:rPr lang="en-GB" altLang="en-US" sz="2000" dirty="0">
                <a:latin typeface="Comic Sans MS" panose="030F0702030302020204" pitchFamily="66" charset="0"/>
              </a:rPr>
              <a:t>enjoy it</a:t>
            </a:r>
            <a:endParaRPr lang="en-US" altLang="en-US" sz="2000" dirty="0">
              <a:latin typeface="Comic Sans MS" panose="030F0702030302020204" pitchFamily="66" charset="0"/>
            </a:endParaRPr>
          </a:p>
        </p:txBody>
      </p:sp>
      <p:sp>
        <p:nvSpPr>
          <p:cNvPr id="6152" name="Line 10">
            <a:extLst>
              <a:ext uri="{FF2B5EF4-FFF2-40B4-BE49-F238E27FC236}">
                <a16:creationId xmlns:a16="http://schemas.microsoft.com/office/drawing/2014/main" id="{E1D3F44E-A7D4-493E-A38C-1ED6208211E8}"/>
              </a:ext>
            </a:extLst>
          </p:cNvPr>
          <p:cNvSpPr>
            <a:spLocks noChangeShapeType="1"/>
          </p:cNvSpPr>
          <p:nvPr/>
        </p:nvSpPr>
        <p:spPr bwMode="auto">
          <a:xfrm flipH="1">
            <a:off x="4440238" y="3933825"/>
            <a:ext cx="360362" cy="503238"/>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6153" name="Line 11">
            <a:extLst>
              <a:ext uri="{FF2B5EF4-FFF2-40B4-BE49-F238E27FC236}">
                <a16:creationId xmlns:a16="http://schemas.microsoft.com/office/drawing/2014/main" id="{7DDF7EB2-F305-4CC0-9E4F-FB9D77B8FD39}"/>
              </a:ext>
            </a:extLst>
          </p:cNvPr>
          <p:cNvSpPr>
            <a:spLocks noChangeShapeType="1"/>
          </p:cNvSpPr>
          <p:nvPr/>
        </p:nvSpPr>
        <p:spPr bwMode="auto">
          <a:xfrm flipH="1" flipV="1">
            <a:off x="4511676" y="1989138"/>
            <a:ext cx="360363"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6154" name="Line 12">
            <a:extLst>
              <a:ext uri="{FF2B5EF4-FFF2-40B4-BE49-F238E27FC236}">
                <a16:creationId xmlns:a16="http://schemas.microsoft.com/office/drawing/2014/main" id="{26C34D60-4FD5-43B2-B1D7-2700701C1294}"/>
              </a:ext>
            </a:extLst>
          </p:cNvPr>
          <p:cNvSpPr>
            <a:spLocks noChangeShapeType="1"/>
          </p:cNvSpPr>
          <p:nvPr/>
        </p:nvSpPr>
        <p:spPr bwMode="auto">
          <a:xfrm flipV="1">
            <a:off x="7319964" y="1916113"/>
            <a:ext cx="288925" cy="360362"/>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
        <p:nvSpPr>
          <p:cNvPr id="6155" name="Line 13">
            <a:extLst>
              <a:ext uri="{FF2B5EF4-FFF2-40B4-BE49-F238E27FC236}">
                <a16:creationId xmlns:a16="http://schemas.microsoft.com/office/drawing/2014/main" id="{E25C0372-0567-41B7-8B30-5AC4FBE00996}"/>
              </a:ext>
            </a:extLst>
          </p:cNvPr>
          <p:cNvSpPr>
            <a:spLocks noChangeShapeType="1"/>
          </p:cNvSpPr>
          <p:nvPr/>
        </p:nvSpPr>
        <p:spPr bwMode="auto">
          <a:xfrm>
            <a:off x="7535863" y="3933826"/>
            <a:ext cx="360362" cy="358775"/>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 calcmode="lin" valueType="num">
                                      <p:cBhvr>
                                        <p:cTn id="7" dur="500" fill="hold"/>
                                        <p:tgtEl>
                                          <p:spTgt spid="13317"/>
                                        </p:tgtEl>
                                        <p:attrNameLst>
                                          <p:attrName>ppt_w</p:attrName>
                                        </p:attrNameLst>
                                      </p:cBhvr>
                                      <p:tavLst>
                                        <p:tav tm="0">
                                          <p:val>
                                            <p:fltVal val="0"/>
                                          </p:val>
                                        </p:tav>
                                        <p:tav tm="100000">
                                          <p:val>
                                            <p:strVal val="#ppt_w"/>
                                          </p:val>
                                        </p:tav>
                                      </p:tavLst>
                                    </p:anim>
                                    <p:anim calcmode="lin" valueType="num">
                                      <p:cBhvr>
                                        <p:cTn id="8" dur="500" fill="hold"/>
                                        <p:tgtEl>
                                          <p:spTgt spid="13317"/>
                                        </p:tgtEl>
                                        <p:attrNameLst>
                                          <p:attrName>ppt_h</p:attrName>
                                        </p:attrNameLst>
                                      </p:cBhvr>
                                      <p:tavLst>
                                        <p:tav tm="0">
                                          <p:val>
                                            <p:strVal val="#ppt_h"/>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13318"/>
                                        </p:tgtEl>
                                        <p:attrNameLst>
                                          <p:attrName>style.visibility</p:attrName>
                                        </p:attrNameLst>
                                      </p:cBhvr>
                                      <p:to>
                                        <p:strVal val="visible"/>
                                      </p:to>
                                    </p:set>
                                    <p:anim calcmode="lin" valueType="num">
                                      <p:cBhvr>
                                        <p:cTn id="13" dur="500" fill="hold"/>
                                        <p:tgtEl>
                                          <p:spTgt spid="13318"/>
                                        </p:tgtEl>
                                        <p:attrNameLst>
                                          <p:attrName>ppt_w</p:attrName>
                                        </p:attrNameLst>
                                      </p:cBhvr>
                                      <p:tavLst>
                                        <p:tav tm="0">
                                          <p:val>
                                            <p:fltVal val="0"/>
                                          </p:val>
                                        </p:tav>
                                        <p:tav tm="100000">
                                          <p:val>
                                            <p:strVal val="#ppt_w"/>
                                          </p:val>
                                        </p:tav>
                                      </p:tavLst>
                                    </p:anim>
                                    <p:anim calcmode="lin" valueType="num">
                                      <p:cBhvr>
                                        <p:cTn id="14" dur="500" fill="hold"/>
                                        <p:tgtEl>
                                          <p:spTgt spid="13318"/>
                                        </p:tgtEl>
                                        <p:attrNameLst>
                                          <p:attrName>ppt_h</p:attrName>
                                        </p:attrNameLst>
                                      </p:cBhvr>
                                      <p:tavLst>
                                        <p:tav tm="0">
                                          <p:val>
                                            <p:strVal val="#ppt_h"/>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13319"/>
                                        </p:tgtEl>
                                        <p:attrNameLst>
                                          <p:attrName>style.visibility</p:attrName>
                                        </p:attrNameLst>
                                      </p:cBhvr>
                                      <p:to>
                                        <p:strVal val="visible"/>
                                      </p:to>
                                    </p:set>
                                    <p:anim calcmode="lin" valueType="num">
                                      <p:cBhvr>
                                        <p:cTn id="19" dur="500" fill="hold"/>
                                        <p:tgtEl>
                                          <p:spTgt spid="13319"/>
                                        </p:tgtEl>
                                        <p:attrNameLst>
                                          <p:attrName>ppt_w</p:attrName>
                                        </p:attrNameLst>
                                      </p:cBhvr>
                                      <p:tavLst>
                                        <p:tav tm="0">
                                          <p:val>
                                            <p:fltVal val="0"/>
                                          </p:val>
                                        </p:tav>
                                        <p:tav tm="100000">
                                          <p:val>
                                            <p:strVal val="#ppt_w"/>
                                          </p:val>
                                        </p:tav>
                                      </p:tavLst>
                                    </p:anim>
                                    <p:anim calcmode="lin" valueType="num">
                                      <p:cBhvr>
                                        <p:cTn id="20" dur="500" fill="hold"/>
                                        <p:tgtEl>
                                          <p:spTgt spid="13319"/>
                                        </p:tgtEl>
                                        <p:attrNameLst>
                                          <p:attrName>ppt_h</p:attrName>
                                        </p:attrNameLst>
                                      </p:cBhvr>
                                      <p:tavLst>
                                        <p:tav tm="0">
                                          <p:val>
                                            <p:strVal val="#ppt_h"/>
                                          </p:val>
                                        </p:tav>
                                        <p:tav tm="100000">
                                          <p:val>
                                            <p:strVal val="#ppt_h"/>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13320"/>
                                        </p:tgtEl>
                                        <p:attrNameLst>
                                          <p:attrName>style.visibility</p:attrName>
                                        </p:attrNameLst>
                                      </p:cBhvr>
                                      <p:to>
                                        <p:strVal val="visible"/>
                                      </p:to>
                                    </p:set>
                                    <p:anim calcmode="lin" valueType="num">
                                      <p:cBhvr>
                                        <p:cTn id="25" dur="500" fill="hold"/>
                                        <p:tgtEl>
                                          <p:spTgt spid="13320"/>
                                        </p:tgtEl>
                                        <p:attrNameLst>
                                          <p:attrName>ppt_w</p:attrName>
                                        </p:attrNameLst>
                                      </p:cBhvr>
                                      <p:tavLst>
                                        <p:tav tm="0">
                                          <p:val>
                                            <p:fltVal val="0"/>
                                          </p:val>
                                        </p:tav>
                                        <p:tav tm="100000">
                                          <p:val>
                                            <p:strVal val="#ppt_w"/>
                                          </p:val>
                                        </p:tav>
                                      </p:tavLst>
                                    </p:anim>
                                    <p:anim calcmode="lin" valueType="num">
                                      <p:cBhvr>
                                        <p:cTn id="26" dur="500" fill="hold"/>
                                        <p:tgtEl>
                                          <p:spTgt spid="13320"/>
                                        </p:tgtEl>
                                        <p:attrNameLst>
                                          <p:attrName>ppt_h</p:attrName>
                                        </p:attrNameLst>
                                      </p:cBhvr>
                                      <p:tavLst>
                                        <p:tav tm="0">
                                          <p:val>
                                            <p:strVal val="#ppt_h"/>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17" presetClass="entr" presetSubtype="10" fill="hold" grpId="0" nodeType="clickEffect">
                                  <p:stCondLst>
                                    <p:cond delay="0"/>
                                  </p:stCondLst>
                                  <p:childTnLst>
                                    <p:set>
                                      <p:cBhvr>
                                        <p:cTn id="30" dur="1" fill="hold">
                                          <p:stCondLst>
                                            <p:cond delay="0"/>
                                          </p:stCondLst>
                                        </p:cTn>
                                        <p:tgtEl>
                                          <p:spTgt spid="13321"/>
                                        </p:tgtEl>
                                        <p:attrNameLst>
                                          <p:attrName>style.visibility</p:attrName>
                                        </p:attrNameLst>
                                      </p:cBhvr>
                                      <p:to>
                                        <p:strVal val="visible"/>
                                      </p:to>
                                    </p:set>
                                    <p:anim calcmode="lin" valueType="num">
                                      <p:cBhvr>
                                        <p:cTn id="31" dur="500" fill="hold"/>
                                        <p:tgtEl>
                                          <p:spTgt spid="13321"/>
                                        </p:tgtEl>
                                        <p:attrNameLst>
                                          <p:attrName>ppt_w</p:attrName>
                                        </p:attrNameLst>
                                      </p:cBhvr>
                                      <p:tavLst>
                                        <p:tav tm="0">
                                          <p:val>
                                            <p:fltVal val="0"/>
                                          </p:val>
                                        </p:tav>
                                        <p:tav tm="100000">
                                          <p:val>
                                            <p:strVal val="#ppt_w"/>
                                          </p:val>
                                        </p:tav>
                                      </p:tavLst>
                                    </p:anim>
                                    <p:anim calcmode="lin" valueType="num">
                                      <p:cBhvr>
                                        <p:cTn id="32" dur="500" fill="hold"/>
                                        <p:tgtEl>
                                          <p:spTgt spid="133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animBg="1"/>
      <p:bldP spid="13318" grpId="0" animBg="1"/>
      <p:bldP spid="13319" grpId="0" animBg="1"/>
      <p:bldP spid="13320" grpId="0" animBg="1"/>
      <p:bldP spid="133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B5A7CF-6CF0-497E-956A-B4CF59DC33D3}"/>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D39D7183-D0F8-4E74-ADBF-C2D8B444B9DF}"/>
              </a:ext>
            </a:extLst>
          </p:cNvPr>
          <p:cNvSpPr>
            <a:spLocks noGrp="1"/>
          </p:cNvSpPr>
          <p:nvPr>
            <p:ph idx="1"/>
          </p:nvPr>
        </p:nvSpPr>
        <p:spPr>
          <a:xfrm>
            <a:off x="1097280" y="1845734"/>
            <a:ext cx="5848465" cy="4023360"/>
          </a:xfrm>
        </p:spPr>
        <p:txBody>
          <a:bodyPr/>
          <a:lstStyle/>
          <a:p>
            <a:r>
              <a:rPr lang="en-GB" dirty="0">
                <a:latin typeface="Comic Sans MS" panose="030F0702030302020204" pitchFamily="66" charset="0"/>
              </a:rPr>
              <a:t>Plan your formal recount using the template.</a:t>
            </a:r>
          </a:p>
          <a:p>
            <a:endParaRPr lang="en-GB" dirty="0">
              <a:latin typeface="Comic Sans MS" panose="030F0702030302020204" pitchFamily="66" charset="0"/>
            </a:endParaRPr>
          </a:p>
          <a:p>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write some sentences with conjunctions that you could use in your formal recount tomorrow.</a:t>
            </a:r>
            <a:endParaRPr lang="en-GB" b="1"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56ABEDC8-2C61-459D-9EB8-C9D9C35D03E4}"/>
              </a:ext>
            </a:extLst>
          </p:cNvPr>
          <p:cNvPicPr>
            <a:picLocks noChangeAspect="1"/>
          </p:cNvPicPr>
          <p:nvPr/>
        </p:nvPicPr>
        <p:blipFill rotWithShape="1">
          <a:blip r:embed="rId2"/>
          <a:srcRect l="36196" t="22754" r="36168" b="10870"/>
          <a:stretch/>
        </p:blipFill>
        <p:spPr>
          <a:xfrm>
            <a:off x="7116417" y="0"/>
            <a:ext cx="5075583" cy="6857280"/>
          </a:xfrm>
          <a:prstGeom prst="rect">
            <a:avLst/>
          </a:prstGeom>
        </p:spPr>
      </p:pic>
    </p:spTree>
    <p:extLst>
      <p:ext uri="{BB962C8B-B14F-4D97-AF65-F5344CB8AC3E}">
        <p14:creationId xmlns:p14="http://schemas.microsoft.com/office/powerpoint/2010/main" val="1655297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8FBF0-FDEB-4F27-8FF0-DFA6ACB36516}"/>
              </a:ext>
            </a:extLst>
          </p:cNvPr>
          <p:cNvSpPr>
            <a:spLocks noGrp="1"/>
          </p:cNvSpPr>
          <p:nvPr>
            <p:ph type="ctrTitle"/>
          </p:nvPr>
        </p:nvSpPr>
        <p:spPr/>
        <p:txBody>
          <a:bodyPr>
            <a:normAutofit/>
          </a:bodyPr>
          <a:lstStyle/>
          <a:p>
            <a:r>
              <a:rPr lang="en-GB" sz="6600" dirty="0">
                <a:latin typeface="Comic Sans MS" panose="030F0702030302020204" pitchFamily="66" charset="0"/>
              </a:rPr>
              <a:t>Thursday 22</a:t>
            </a:r>
            <a:r>
              <a:rPr lang="en-GB" sz="6600" baseline="30000" dirty="0">
                <a:latin typeface="Comic Sans MS" panose="030F0702030302020204" pitchFamily="66" charset="0"/>
              </a:rPr>
              <a:t>nd</a:t>
            </a:r>
            <a:r>
              <a:rPr lang="en-GB" sz="6600" dirty="0">
                <a:latin typeface="Comic Sans MS" panose="030F0702030302020204" pitchFamily="66" charset="0"/>
              </a:rPr>
              <a:t> April 2021</a:t>
            </a:r>
          </a:p>
        </p:txBody>
      </p:sp>
      <p:sp>
        <p:nvSpPr>
          <p:cNvPr id="3" name="Subtitle 2">
            <a:extLst>
              <a:ext uri="{FF2B5EF4-FFF2-40B4-BE49-F238E27FC236}">
                <a16:creationId xmlns:a16="http://schemas.microsoft.com/office/drawing/2014/main" id="{F34086EB-366B-4B7F-BC23-A081B3651E8A}"/>
              </a:ext>
            </a:extLst>
          </p:cNvPr>
          <p:cNvSpPr>
            <a:spLocks noGrp="1"/>
          </p:cNvSpPr>
          <p:nvPr>
            <p:ph type="subTitle" idx="1"/>
          </p:nvPr>
        </p:nvSpPr>
        <p:spPr>
          <a:xfrm>
            <a:off x="1100051" y="4455620"/>
            <a:ext cx="10058400" cy="1766275"/>
          </a:xfrm>
        </p:spPr>
        <p:txBody>
          <a:bodyPr>
            <a:normAutofit fontScale="92500" lnSpcReduction="1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      To use sentences appropriately </a:t>
            </a:r>
          </a:p>
          <a:p>
            <a:r>
              <a:rPr lang="en-GB" cap="none" dirty="0">
                <a:latin typeface="Comic Sans MS" panose="030F0702030302020204" pitchFamily="66" charset="0"/>
              </a:rPr>
              <a:t>C: Formal Recount</a:t>
            </a:r>
          </a:p>
        </p:txBody>
      </p:sp>
    </p:spTree>
    <p:extLst>
      <p:ext uri="{BB962C8B-B14F-4D97-AF65-F5344CB8AC3E}">
        <p14:creationId xmlns:p14="http://schemas.microsoft.com/office/powerpoint/2010/main" val="21126836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DDA95-198B-4471-8BE0-844E53E22656}"/>
              </a:ext>
            </a:extLst>
          </p:cNvPr>
          <p:cNvSpPr>
            <a:spLocks noGrp="1"/>
          </p:cNvSpPr>
          <p:nvPr>
            <p:ph type="title"/>
          </p:nvPr>
        </p:nvSpPr>
        <p:spPr>
          <a:xfrm>
            <a:off x="436184" y="286604"/>
            <a:ext cx="2514600" cy="1450757"/>
          </a:xfrm>
        </p:spPr>
        <p:txBody>
          <a:bodyPr/>
          <a:lstStyle/>
          <a:p>
            <a:r>
              <a:rPr lang="en-GB" dirty="0">
                <a:latin typeface="Comic Sans MS" panose="030F0702030302020204" pitchFamily="66" charset="0"/>
              </a:rPr>
              <a:t>Starter </a:t>
            </a:r>
          </a:p>
        </p:txBody>
      </p:sp>
      <p:cxnSp>
        <p:nvCxnSpPr>
          <p:cNvPr id="6" name="Straight Connector 5">
            <a:extLst>
              <a:ext uri="{FF2B5EF4-FFF2-40B4-BE49-F238E27FC236}">
                <a16:creationId xmlns:a16="http://schemas.microsoft.com/office/drawing/2014/main" id="{B171E2B6-22E5-4587-85BD-0C08F383F5A6}"/>
              </a:ext>
            </a:extLst>
          </p:cNvPr>
          <p:cNvCxnSpPr>
            <a:cxnSpLocks/>
          </p:cNvCxnSpPr>
          <p:nvPr/>
        </p:nvCxnSpPr>
        <p:spPr>
          <a:xfrm flipH="1">
            <a:off x="436184" y="1737361"/>
            <a:ext cx="292324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B1E77593-DA8B-4853-B11E-A89087659785}"/>
              </a:ext>
            </a:extLst>
          </p:cNvPr>
          <p:cNvPicPr>
            <a:picLocks noChangeAspect="1"/>
          </p:cNvPicPr>
          <p:nvPr/>
        </p:nvPicPr>
        <p:blipFill rotWithShape="1">
          <a:blip r:embed="rId2"/>
          <a:srcRect l="41576" t="22608" r="5924" b="14421"/>
          <a:stretch/>
        </p:blipFill>
        <p:spPr>
          <a:xfrm>
            <a:off x="2826026" y="0"/>
            <a:ext cx="9365974" cy="6319177"/>
          </a:xfrm>
          <a:prstGeom prst="rect">
            <a:avLst/>
          </a:prstGeom>
        </p:spPr>
      </p:pic>
      <p:sp>
        <p:nvSpPr>
          <p:cNvPr id="3" name="Content Placeholder 2">
            <a:extLst>
              <a:ext uri="{FF2B5EF4-FFF2-40B4-BE49-F238E27FC236}">
                <a16:creationId xmlns:a16="http://schemas.microsoft.com/office/drawing/2014/main" id="{74BB294D-21A7-4737-B70A-5045C3302E1C}"/>
              </a:ext>
            </a:extLst>
          </p:cNvPr>
          <p:cNvSpPr>
            <a:spLocks noGrp="1"/>
          </p:cNvSpPr>
          <p:nvPr>
            <p:ph idx="1"/>
          </p:nvPr>
        </p:nvSpPr>
        <p:spPr>
          <a:xfrm>
            <a:off x="2826026" y="6221896"/>
            <a:ext cx="9365974" cy="636104"/>
          </a:xfrm>
        </p:spPr>
        <p:txBody>
          <a:bodyPr>
            <a:normAutofit lnSpcReduction="10000"/>
          </a:bodyPr>
          <a:lstStyle/>
          <a:p>
            <a:pPr algn="ctr"/>
            <a:r>
              <a:rPr lang="en-GB" dirty="0">
                <a:solidFill>
                  <a:schemeClr val="tx1"/>
                </a:solidFill>
                <a:latin typeface="Comic Sans MS" panose="030F0702030302020204" pitchFamily="66" charset="0"/>
              </a:rPr>
              <a:t>What sentences can you think of using the vocabulary from the word mat that you could use in your writing today?</a:t>
            </a:r>
          </a:p>
        </p:txBody>
      </p:sp>
    </p:spTree>
    <p:extLst>
      <p:ext uri="{BB962C8B-B14F-4D97-AF65-F5344CB8AC3E}">
        <p14:creationId xmlns:p14="http://schemas.microsoft.com/office/powerpoint/2010/main" val="24718443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D42F94-E189-4195-AFF0-E163CB3572B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6461C09-3A00-47A4-8938-B0A4A6BB4C77}"/>
              </a:ext>
            </a:extLst>
          </p:cNvPr>
          <p:cNvSpPr>
            <a:spLocks noGrp="1"/>
          </p:cNvSpPr>
          <p:nvPr>
            <p:ph idx="1"/>
          </p:nvPr>
        </p:nvSpPr>
        <p:spPr/>
        <p:txBody>
          <a:bodyPr>
            <a:normAutofit/>
          </a:bodyPr>
          <a:lstStyle/>
          <a:p>
            <a:r>
              <a:rPr lang="en-GB" dirty="0">
                <a:latin typeface="Comic Sans MS" panose="030F0702030302020204" pitchFamily="66" charset="0"/>
              </a:rPr>
              <a:t>You are going to be writing your formal recounts today for the school newsletter!</a:t>
            </a:r>
          </a:p>
          <a:p>
            <a:endParaRPr lang="en-GB" dirty="0">
              <a:solidFill>
                <a:srgbClr val="FF0000"/>
              </a:solidFill>
              <a:latin typeface="Comic Sans MS" panose="030F0702030302020204" pitchFamily="66" charset="0"/>
            </a:endParaRPr>
          </a:p>
          <a:p>
            <a:r>
              <a:rPr lang="en-GB" dirty="0">
                <a:latin typeface="Comic Sans MS" panose="030F0702030302020204" pitchFamily="66" charset="0"/>
              </a:rPr>
              <a:t>Spend some time verbally sharing your formal recount with </a:t>
            </a:r>
            <a:r>
              <a:rPr lang="en-GB" dirty="0" smtClean="0">
                <a:latin typeface="Comic Sans MS" panose="030F0702030302020204" pitchFamily="66" charset="0"/>
              </a:rPr>
              <a:t>someone in your house</a:t>
            </a:r>
            <a:r>
              <a:rPr lang="en-GB" dirty="0" smtClean="0">
                <a:latin typeface="Comic Sans MS" panose="030F0702030302020204" pitchFamily="66" charset="0"/>
              </a:rPr>
              <a:t>.</a:t>
            </a:r>
            <a:endParaRPr lang="en-GB" dirty="0">
              <a:latin typeface="Comic Sans MS" panose="030F0702030302020204" pitchFamily="66" charset="0"/>
            </a:endParaRPr>
          </a:p>
          <a:p>
            <a:r>
              <a:rPr lang="en-GB" dirty="0" smtClean="0">
                <a:latin typeface="Comic Sans MS" panose="030F0702030302020204" pitchFamily="66" charset="0"/>
              </a:rPr>
              <a:t>Ask your</a:t>
            </a:r>
            <a:r>
              <a:rPr lang="en-GB" dirty="0" smtClean="0">
                <a:latin typeface="Comic Sans MS" panose="030F0702030302020204" pitchFamily="66" charset="0"/>
              </a:rPr>
              <a:t> </a:t>
            </a:r>
            <a:r>
              <a:rPr lang="en-GB" dirty="0">
                <a:latin typeface="Comic Sans MS" panose="030F0702030302020204" pitchFamily="66" charset="0"/>
              </a:rPr>
              <a:t>partner </a:t>
            </a:r>
            <a:r>
              <a:rPr lang="en-GB" dirty="0" smtClean="0">
                <a:latin typeface="Comic Sans MS" panose="030F0702030302020204" pitchFamily="66" charset="0"/>
              </a:rPr>
              <a:t>to help you </a:t>
            </a:r>
            <a:r>
              <a:rPr lang="en-GB" dirty="0">
                <a:latin typeface="Comic Sans MS" panose="030F0702030302020204" pitchFamily="66" charset="0"/>
              </a:rPr>
              <a:t>improve </a:t>
            </a:r>
            <a:r>
              <a:rPr lang="en-GB" dirty="0" smtClean="0">
                <a:latin typeface="Comic Sans MS" panose="030F0702030302020204" pitchFamily="66" charset="0"/>
              </a:rPr>
              <a:t>your </a:t>
            </a:r>
            <a:r>
              <a:rPr lang="en-GB" dirty="0">
                <a:latin typeface="Comic Sans MS" panose="030F0702030302020204" pitchFamily="66" charset="0"/>
              </a:rPr>
              <a:t>retelling, e.g. correcting </a:t>
            </a:r>
            <a:r>
              <a:rPr lang="en-GB" dirty="0" smtClean="0">
                <a:latin typeface="Comic Sans MS" panose="030F0702030302020204" pitchFamily="66" charset="0"/>
              </a:rPr>
              <a:t>you </a:t>
            </a:r>
            <a:r>
              <a:rPr lang="en-GB" dirty="0">
                <a:latin typeface="Comic Sans MS" panose="030F0702030302020204" pitchFamily="66" charset="0"/>
              </a:rPr>
              <a:t>if </a:t>
            </a:r>
            <a:r>
              <a:rPr lang="en-GB" dirty="0" smtClean="0">
                <a:latin typeface="Comic Sans MS" panose="030F0702030302020204" pitchFamily="66" charset="0"/>
              </a:rPr>
              <a:t>you </a:t>
            </a:r>
            <a:r>
              <a:rPr lang="en-GB" dirty="0">
                <a:latin typeface="Comic Sans MS" panose="030F0702030302020204" pitchFamily="66" charset="0"/>
              </a:rPr>
              <a:t>use contractions, encouraging </a:t>
            </a:r>
            <a:r>
              <a:rPr lang="en-GB" dirty="0" smtClean="0">
                <a:latin typeface="Comic Sans MS" panose="030F0702030302020204" pitchFamily="66" charset="0"/>
              </a:rPr>
              <a:t>you </a:t>
            </a:r>
            <a:r>
              <a:rPr lang="en-GB" dirty="0">
                <a:latin typeface="Comic Sans MS" panose="030F0702030302020204" pitchFamily="66" charset="0"/>
              </a:rPr>
              <a:t>to use conjunctions to signal time or shift attention, speaking in the past perfect tense etc.</a:t>
            </a:r>
          </a:p>
          <a:p>
            <a:endParaRPr lang="en-GB" dirty="0">
              <a:latin typeface="Comic Sans MS" panose="030F0702030302020204" pitchFamily="66" charset="0"/>
            </a:endParaRPr>
          </a:p>
          <a:p>
            <a:r>
              <a:rPr lang="en-GB" dirty="0">
                <a:latin typeface="Comic Sans MS" panose="030F0702030302020204" pitchFamily="66" charset="0"/>
              </a:rPr>
              <a:t>Remember to look back over your plan to help you!</a:t>
            </a:r>
          </a:p>
        </p:txBody>
      </p:sp>
    </p:spTree>
    <p:extLst>
      <p:ext uri="{BB962C8B-B14F-4D97-AF65-F5344CB8AC3E}">
        <p14:creationId xmlns:p14="http://schemas.microsoft.com/office/powerpoint/2010/main" val="18254080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D160E78-045B-44DC-BFCB-871E2797F47C}"/>
              </a:ext>
            </a:extLst>
          </p:cNvPr>
          <p:cNvSpPr>
            <a:spLocks noGrp="1"/>
          </p:cNvSpPr>
          <p:nvPr>
            <p:ph idx="1"/>
          </p:nvPr>
        </p:nvSpPr>
        <p:spPr>
          <a:xfrm>
            <a:off x="6281530" y="1845733"/>
            <a:ext cx="5496340" cy="4391515"/>
          </a:xfrm>
        </p:spPr>
        <p:txBody>
          <a:bodyPr/>
          <a:lstStyle/>
          <a:p>
            <a:r>
              <a:rPr lang="en-GB" dirty="0">
                <a:latin typeface="Comic Sans MS" panose="030F0702030302020204" pitchFamily="66" charset="0"/>
              </a:rPr>
              <a:t>In your writing today, I am looking for:</a:t>
            </a:r>
          </a:p>
          <a:p>
            <a:r>
              <a:rPr lang="en-GB" dirty="0">
                <a:latin typeface="Comic Sans MS" panose="030F0702030302020204" pitchFamily="66" charset="0"/>
              </a:rPr>
              <a:t>- conjunctions to signal time and shift attention </a:t>
            </a:r>
            <a:r>
              <a:rPr lang="en-GB" dirty="0">
                <a:solidFill>
                  <a:srgbClr val="0070C0"/>
                </a:solidFill>
                <a:latin typeface="Comic Sans MS" panose="030F0702030302020204" pitchFamily="66" charset="0"/>
              </a:rPr>
              <a:t>(after, before, while, when, until, since, although, but, yet)</a:t>
            </a:r>
          </a:p>
          <a:p>
            <a:r>
              <a:rPr lang="en-GB" dirty="0">
                <a:latin typeface="Comic Sans MS" panose="030F0702030302020204" pitchFamily="66" charset="0"/>
              </a:rPr>
              <a:t>- past tense </a:t>
            </a:r>
            <a:r>
              <a:rPr lang="en-GB" dirty="0">
                <a:solidFill>
                  <a:srgbClr val="0070C0"/>
                </a:solidFill>
                <a:latin typeface="Comic Sans MS" panose="030F0702030302020204" pitchFamily="66" charset="0"/>
              </a:rPr>
              <a:t>(past perfect tense)</a:t>
            </a:r>
          </a:p>
          <a:p>
            <a:r>
              <a:rPr lang="en-GB" dirty="0">
                <a:latin typeface="Comic Sans MS" panose="030F0702030302020204" pitchFamily="66" charset="0"/>
              </a:rPr>
              <a:t>- time connectives </a:t>
            </a:r>
            <a:r>
              <a:rPr lang="en-GB" dirty="0">
                <a:solidFill>
                  <a:srgbClr val="0070C0"/>
                </a:solidFill>
                <a:latin typeface="Comic Sans MS" panose="030F0702030302020204" pitchFamily="66" charset="0"/>
              </a:rPr>
              <a:t>(next, later, finally)</a:t>
            </a:r>
          </a:p>
          <a:p>
            <a:r>
              <a:rPr lang="en-GB" dirty="0">
                <a:latin typeface="Comic Sans MS" panose="030F0702030302020204" pitchFamily="66" charset="0"/>
              </a:rPr>
              <a:t>- first person</a:t>
            </a:r>
          </a:p>
          <a:p>
            <a:r>
              <a:rPr lang="en-GB" dirty="0">
                <a:latin typeface="Comic Sans MS" panose="030F0702030302020204" pitchFamily="66" charset="0"/>
              </a:rPr>
              <a:t>- formal language</a:t>
            </a:r>
          </a:p>
          <a:p>
            <a:r>
              <a:rPr lang="en-GB" dirty="0">
                <a:latin typeface="Comic Sans MS" panose="030F0702030302020204" pitchFamily="66" charset="0"/>
              </a:rPr>
              <a:t>- paragraphs </a:t>
            </a:r>
            <a:r>
              <a:rPr lang="en-GB" dirty="0">
                <a:solidFill>
                  <a:srgbClr val="0070C0"/>
                </a:solidFill>
                <a:latin typeface="Comic Sans MS" panose="030F0702030302020204" pitchFamily="66" charset="0"/>
              </a:rPr>
              <a:t>(introduction, main body, conclusion)</a:t>
            </a:r>
          </a:p>
        </p:txBody>
      </p:sp>
      <p:pic>
        <p:nvPicPr>
          <p:cNvPr id="4" name="Picture 2" descr="Looking For Something Lost And Found Sign clipart free image">
            <a:extLst>
              <a:ext uri="{FF2B5EF4-FFF2-40B4-BE49-F238E27FC236}">
                <a16:creationId xmlns:a16="http://schemas.microsoft.com/office/drawing/2014/main" id="{2FE237C0-AC33-4753-A15F-AB43647668AE}"/>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7790"/>
          <a:stretch/>
        </p:blipFill>
        <p:spPr bwMode="auto">
          <a:xfrm>
            <a:off x="314325" y="1845734"/>
            <a:ext cx="5781675" cy="4391516"/>
          </a:xfrm>
          <a:prstGeom prst="rect">
            <a:avLst/>
          </a:prstGeom>
          <a:noFill/>
          <a:extLst>
            <a:ext uri="{909E8E84-426E-40DD-AFC4-6F175D3DCCD1}">
              <a14:hiddenFill xmlns:a14="http://schemas.microsoft.com/office/drawing/2010/main">
                <a:solidFill>
                  <a:srgbClr val="FFFFFF"/>
                </a:solidFill>
              </a14:hiddenFill>
            </a:ext>
          </a:extLst>
        </p:spPr>
      </p:pic>
      <p:sp>
        <p:nvSpPr>
          <p:cNvPr id="6" name="Title 5">
            <a:extLst>
              <a:ext uri="{FF2B5EF4-FFF2-40B4-BE49-F238E27FC236}">
                <a16:creationId xmlns:a16="http://schemas.microsoft.com/office/drawing/2014/main" id="{99E22DFD-6BCB-489C-B47C-CFEC3425DE64}"/>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6202751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206B49-D242-4F9A-9E72-A0899BD33327}"/>
              </a:ext>
            </a:extLst>
          </p:cNvPr>
          <p:cNvSpPr>
            <a:spLocks noGrp="1"/>
          </p:cNvSpPr>
          <p:nvPr>
            <p:ph idx="4294967295"/>
          </p:nvPr>
        </p:nvSpPr>
        <p:spPr>
          <a:xfrm>
            <a:off x="0" y="978487"/>
            <a:ext cx="12192000" cy="5721604"/>
          </a:xfrm>
        </p:spPr>
        <p:txBody>
          <a:bodyPr>
            <a:normAutofit fontScale="92500" lnSpcReduction="10000"/>
          </a:bodyPr>
          <a:lstStyle/>
          <a:p>
            <a:r>
              <a:rPr lang="en-GB" sz="1800" dirty="0">
                <a:latin typeface="Comic Sans MS" panose="030F0702030302020204" pitchFamily="66" charset="0"/>
              </a:rPr>
              <a:t>On Easter Sunday, I finally got to spend time with my family, as some of the </a:t>
            </a:r>
            <a:r>
              <a:rPr lang="en-GB" sz="1800" dirty="0" err="1">
                <a:latin typeface="Comic Sans MS" panose="030F0702030302020204" pitchFamily="66" charset="0"/>
              </a:rPr>
              <a:t>Covid</a:t>
            </a:r>
            <a:r>
              <a:rPr lang="en-GB" sz="1800" dirty="0">
                <a:latin typeface="Comic Sans MS" panose="030F0702030302020204" pitchFamily="66" charset="0"/>
              </a:rPr>
              <a:t> restrictions were lifted. I was able to spend an unusually, warm sunny April afternoon in my parent's garden celebrating the Easter weekend and enjoying a delicious barbeque in the company of my immediate family.</a:t>
            </a:r>
          </a:p>
          <a:p>
            <a:r>
              <a:rPr lang="en-GB" sz="1800" dirty="0">
                <a:latin typeface="Comic Sans MS" panose="030F0702030302020204" pitchFamily="66" charset="0"/>
              </a:rPr>
              <a:t>I awoke bright and early, since I was unbelievably excited to see my family after six, long months. In fact, I had got up and dressed, before the sun rose. Although the weather had been cold and cloudy in previous days, the sunlight streaming through my bright, white blinds hinted that there may be some unseasonably, warm weather on the way.  </a:t>
            </a:r>
          </a:p>
          <a:p>
            <a:r>
              <a:rPr lang="en-GB" sz="1800" dirty="0">
                <a:latin typeface="Comic Sans MS" panose="030F0702030302020204" pitchFamily="66" charset="0"/>
              </a:rPr>
              <a:t>After what seemed like hours, it was finally time to leave my house in Bracknell and begin the journey to my parent’s small, welcoming home. We had just arrived, when the delightful smell of dinner filled the air and made my mouth water. </a:t>
            </a:r>
          </a:p>
          <a:p>
            <a:r>
              <a:rPr lang="en-GB" sz="1800" dirty="0">
                <a:latin typeface="Comic Sans MS" panose="030F0702030302020204" pitchFamily="66" charset="0"/>
              </a:rPr>
              <a:t>Before I arrived, my mum had hidden all of the delicious, chocolate eggs as part of an Easter Egg hunt to celebrate Easter. Unfortunately, I was not allowed to hunt for the hidden eggs, until everyone had finished their dinner. The wait for the barbeque seemed endless, but it definitely worth it! The wooden, outdoor table was completely covered in flavoursome food! In my excitement for the Easter egg hunt to begin, I had cleared my plate, before the last of the food was even cooked! </a:t>
            </a:r>
          </a:p>
          <a:p>
            <a:r>
              <a:rPr lang="en-GB" sz="1800" dirty="0">
                <a:latin typeface="Comic Sans MS" panose="030F0702030302020204" pitchFamily="66" charset="0"/>
              </a:rPr>
              <a:t>Eventually, the quest for eggs began! This year, my mum wrote clues and riddles for us, since she wanted to make it more challenging. This meant that I could not search for more eggs, until I had solved each riddle. Fortunately, I had a head start, because I had hunted surreptitiously for eggs, before the hunt officially began. My brother was not impressed, as I successfully solved all of the clues in record time! I sat and consumed nearly all of my chocolate eggs, before he had answered his first clue!</a:t>
            </a:r>
          </a:p>
          <a:p>
            <a:r>
              <a:rPr lang="en-GB" sz="1800" dirty="0">
                <a:latin typeface="Comic Sans MS" panose="030F0702030302020204" pitchFamily="66" charset="0"/>
              </a:rPr>
              <a:t>While I drove home later that evening, I could not help but smile. After six long months, I had been reunited with my family. It reminded me how important spending time with loved ones really is. </a:t>
            </a:r>
          </a:p>
        </p:txBody>
      </p:sp>
      <p:pic>
        <p:nvPicPr>
          <p:cNvPr id="8" name="Picture 2" descr="What Went Well / Even Better If School Feedback Stickers x 56 - Primary  Teaching Services: Amazon.co.uk: Office Products">
            <a:extLst>
              <a:ext uri="{FF2B5EF4-FFF2-40B4-BE49-F238E27FC236}">
                <a16:creationId xmlns:a16="http://schemas.microsoft.com/office/drawing/2014/main" id="{49526793-023A-46D6-B97A-53856A2BD77F}"/>
              </a:ext>
            </a:extLst>
          </p:cNvPr>
          <p:cNvPicPr>
            <a:picLocks noChangeAspect="1" noChangeArrowheads="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50000" b="97143" l="5556" r="93416">
                        <a14:foregroundMark x1="5556" y1="74898" x2="5556" y2="74898"/>
                        <a14:foregroundMark x1="13580" y1="50204" x2="13580" y2="50204"/>
                        <a14:foregroundMark x1="93621" y1="73469" x2="93621" y2="73469"/>
                        <a14:foregroundMark x1="88477" y1="97143" x2="88477" y2="97143"/>
                      </a14:backgroundRemoval>
                    </a14:imgEffect>
                  </a14:imgLayer>
                </a14:imgProps>
              </a:ext>
              <a:ext uri="{28A0092B-C50C-407E-A947-70E740481C1C}">
                <a14:useLocalDpi xmlns:a14="http://schemas.microsoft.com/office/drawing/2010/main" val="0"/>
              </a:ext>
            </a:extLst>
          </a:blip>
          <a:srcRect t="45914"/>
          <a:stretch/>
        </p:blipFill>
        <p:spPr bwMode="auto">
          <a:xfrm>
            <a:off x="10078278" y="0"/>
            <a:ext cx="2113722" cy="1152633"/>
          </a:xfrm>
          <a:prstGeom prst="rect">
            <a:avLst/>
          </a:prstGeom>
          <a:noFill/>
          <a:extLst>
            <a:ext uri="{909E8E84-426E-40DD-AFC4-6F175D3DCCD1}">
              <a14:hiddenFill xmlns:a14="http://schemas.microsoft.com/office/drawing/2010/main">
                <a:solidFill>
                  <a:srgbClr val="FFFFFF"/>
                </a:solidFill>
              </a14:hiddenFill>
            </a:ext>
          </a:extLst>
        </p:spPr>
      </p:pic>
      <p:pic>
        <p:nvPicPr>
          <p:cNvPr id="20482" name="Picture 2" descr="What Went Well / Even Better If School Feedback Stickers x 56 - Primary  Teaching Services: Amazon.co.uk: Office Products">
            <a:extLst>
              <a:ext uri="{FF2B5EF4-FFF2-40B4-BE49-F238E27FC236}">
                <a16:creationId xmlns:a16="http://schemas.microsoft.com/office/drawing/2014/main" id="{FBFB44FB-01F5-45AB-84BD-890CDC8B2BD3}"/>
              </a:ext>
            </a:extLst>
          </p:cNvPr>
          <p:cNvPicPr>
            <a:picLocks noChangeAspect="1" noChangeArrowheads="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b="54086"/>
          <a:stretch/>
        </p:blipFill>
        <p:spPr bwMode="auto">
          <a:xfrm>
            <a:off x="0" y="0"/>
            <a:ext cx="2113722" cy="97848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2E27B468-42AA-4ED9-8D06-A80E7CF14880}"/>
              </a:ext>
            </a:extLst>
          </p:cNvPr>
          <p:cNvSpPr/>
          <p:nvPr/>
        </p:nvSpPr>
        <p:spPr>
          <a:xfrm>
            <a:off x="1542553" y="141163"/>
            <a:ext cx="9083040" cy="707886"/>
          </a:xfrm>
          <a:prstGeom prst="rect">
            <a:avLst/>
          </a:prstGeom>
        </p:spPr>
        <p:txBody>
          <a:bodyPr wrap="square">
            <a:spAutoFit/>
          </a:bodyPr>
          <a:lstStyle/>
          <a:p>
            <a:pPr algn="ctr"/>
            <a:r>
              <a:rPr lang="en-GB" sz="2000" dirty="0">
                <a:latin typeface="Comic Sans MS" panose="030F0702030302020204" pitchFamily="66" charset="0"/>
              </a:rPr>
              <a:t>What features of formal recounts can you identify?</a:t>
            </a:r>
          </a:p>
          <a:p>
            <a:pPr algn="ctr"/>
            <a:r>
              <a:rPr lang="en-GB" sz="2000" dirty="0">
                <a:latin typeface="Comic Sans MS" panose="030F0702030302020204" pitchFamily="66" charset="0"/>
              </a:rPr>
              <a:t>What words/phrases could you magpie in your writing today?</a:t>
            </a:r>
          </a:p>
        </p:txBody>
      </p:sp>
    </p:spTree>
    <p:extLst>
      <p:ext uri="{BB962C8B-B14F-4D97-AF65-F5344CB8AC3E}">
        <p14:creationId xmlns:p14="http://schemas.microsoft.com/office/powerpoint/2010/main" val="11801058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C206B49-D242-4F9A-9E72-A0899BD33327}"/>
              </a:ext>
            </a:extLst>
          </p:cNvPr>
          <p:cNvSpPr>
            <a:spLocks noGrp="1"/>
          </p:cNvSpPr>
          <p:nvPr>
            <p:ph idx="4294967295"/>
          </p:nvPr>
        </p:nvSpPr>
        <p:spPr>
          <a:xfrm>
            <a:off x="0" y="0"/>
            <a:ext cx="12192000" cy="6700091"/>
          </a:xfrm>
        </p:spPr>
        <p:txBody>
          <a:bodyPr>
            <a:normAutofit/>
          </a:bodyPr>
          <a:lstStyle/>
          <a:p>
            <a:r>
              <a:rPr lang="en-GB" sz="1800" dirty="0">
                <a:highlight>
                  <a:srgbClr val="FF00FF"/>
                </a:highlight>
                <a:latin typeface="Comic Sans MS" panose="030F0702030302020204" pitchFamily="66" charset="0"/>
              </a:rPr>
              <a:t>On Easter Sunday, </a:t>
            </a:r>
            <a:r>
              <a:rPr lang="en-GB" sz="1800" dirty="0">
                <a:latin typeface="Comic Sans MS" panose="030F0702030302020204" pitchFamily="66" charset="0"/>
              </a:rPr>
              <a:t>I </a:t>
            </a:r>
            <a:r>
              <a:rPr lang="en-GB" sz="1800" dirty="0">
                <a:highlight>
                  <a:srgbClr val="FF00FF"/>
                </a:highlight>
                <a:latin typeface="Comic Sans MS" panose="030F0702030302020204" pitchFamily="66" charset="0"/>
              </a:rPr>
              <a:t>finally</a:t>
            </a:r>
            <a:r>
              <a:rPr lang="en-GB" sz="1800" dirty="0">
                <a:latin typeface="Comic Sans MS" panose="030F0702030302020204" pitchFamily="66" charset="0"/>
              </a:rPr>
              <a:t> got to spend time with my family</a:t>
            </a:r>
            <a:r>
              <a:rPr lang="en-GB" sz="1800" dirty="0">
                <a:highlight>
                  <a:srgbClr val="FF00FF"/>
                </a:highlight>
                <a:latin typeface="Comic Sans MS" panose="030F0702030302020204" pitchFamily="66" charset="0"/>
              </a:rPr>
              <a:t>, as </a:t>
            </a:r>
            <a:r>
              <a:rPr lang="en-GB" sz="1800" dirty="0">
                <a:latin typeface="Comic Sans MS" panose="030F0702030302020204" pitchFamily="66" charset="0"/>
              </a:rPr>
              <a:t>some of the </a:t>
            </a:r>
            <a:r>
              <a:rPr lang="en-GB" sz="1800" dirty="0" err="1">
                <a:latin typeface="Comic Sans MS" panose="030F0702030302020204" pitchFamily="66" charset="0"/>
              </a:rPr>
              <a:t>Covid</a:t>
            </a:r>
            <a:r>
              <a:rPr lang="en-GB" sz="1800" dirty="0">
                <a:latin typeface="Comic Sans MS" panose="030F0702030302020204" pitchFamily="66" charset="0"/>
              </a:rPr>
              <a:t> restrictions were lifted. I was able to spend an </a:t>
            </a:r>
            <a:r>
              <a:rPr lang="en-GB" sz="1800" dirty="0">
                <a:highlight>
                  <a:srgbClr val="FF00FF"/>
                </a:highlight>
                <a:latin typeface="Comic Sans MS" panose="030F0702030302020204" pitchFamily="66" charset="0"/>
              </a:rPr>
              <a:t>unusually, warm sunny April afternoon </a:t>
            </a:r>
            <a:r>
              <a:rPr lang="en-GB" sz="1800" dirty="0">
                <a:latin typeface="Comic Sans MS" panose="030F0702030302020204" pitchFamily="66" charset="0"/>
              </a:rPr>
              <a:t>in my parent's garden celebrating the Easter weekend and enjoying a </a:t>
            </a:r>
            <a:r>
              <a:rPr lang="en-GB" sz="1800" dirty="0">
                <a:highlight>
                  <a:srgbClr val="FF00FF"/>
                </a:highlight>
                <a:latin typeface="Comic Sans MS" panose="030F0702030302020204" pitchFamily="66" charset="0"/>
              </a:rPr>
              <a:t>delicious barbeque </a:t>
            </a:r>
            <a:r>
              <a:rPr lang="en-GB" sz="1800" dirty="0">
                <a:latin typeface="Comic Sans MS" panose="030F0702030302020204" pitchFamily="66" charset="0"/>
              </a:rPr>
              <a:t>in the company of my </a:t>
            </a:r>
            <a:r>
              <a:rPr lang="en-GB" sz="1800" dirty="0">
                <a:highlight>
                  <a:srgbClr val="FF00FF"/>
                </a:highlight>
                <a:latin typeface="Comic Sans MS" panose="030F0702030302020204" pitchFamily="66" charset="0"/>
              </a:rPr>
              <a:t>immediate family.</a:t>
            </a:r>
          </a:p>
          <a:p>
            <a:r>
              <a:rPr lang="en-GB" sz="1800" dirty="0">
                <a:latin typeface="Comic Sans MS" panose="030F0702030302020204" pitchFamily="66" charset="0"/>
              </a:rPr>
              <a:t>I awoke bright and early</a:t>
            </a:r>
            <a:r>
              <a:rPr lang="en-GB" sz="1800" dirty="0">
                <a:highlight>
                  <a:srgbClr val="FF00FF"/>
                </a:highlight>
                <a:latin typeface="Comic Sans MS" panose="030F0702030302020204" pitchFamily="66" charset="0"/>
              </a:rPr>
              <a:t>, since </a:t>
            </a:r>
            <a:r>
              <a:rPr lang="en-GB" sz="1800" dirty="0">
                <a:latin typeface="Comic Sans MS" panose="030F0702030302020204" pitchFamily="66" charset="0"/>
              </a:rPr>
              <a:t>I was unbelievably excited to see my family </a:t>
            </a:r>
            <a:r>
              <a:rPr lang="en-GB" sz="1800" dirty="0">
                <a:highlight>
                  <a:srgbClr val="FF00FF"/>
                </a:highlight>
                <a:latin typeface="Comic Sans MS" panose="030F0702030302020204" pitchFamily="66" charset="0"/>
              </a:rPr>
              <a:t>after six, long months</a:t>
            </a:r>
            <a:r>
              <a:rPr lang="en-GB" sz="1800" dirty="0">
                <a:latin typeface="Comic Sans MS" panose="030F0702030302020204" pitchFamily="66" charset="0"/>
              </a:rPr>
              <a:t>. In fact, I </a:t>
            </a:r>
            <a:r>
              <a:rPr lang="en-GB" sz="1800" b="1" u="sng" dirty="0">
                <a:highlight>
                  <a:srgbClr val="FF00FF"/>
                </a:highlight>
                <a:latin typeface="Comic Sans MS" panose="030F0702030302020204" pitchFamily="66" charset="0"/>
              </a:rPr>
              <a:t>had got up and dressed</a:t>
            </a:r>
            <a:r>
              <a:rPr lang="en-GB" sz="1800" dirty="0">
                <a:highlight>
                  <a:srgbClr val="FF00FF"/>
                </a:highlight>
                <a:latin typeface="Comic Sans MS" panose="030F0702030302020204" pitchFamily="66" charset="0"/>
              </a:rPr>
              <a:t>, before</a:t>
            </a:r>
            <a:r>
              <a:rPr lang="en-GB" sz="1800" dirty="0">
                <a:latin typeface="Comic Sans MS" panose="030F0702030302020204" pitchFamily="66" charset="0"/>
              </a:rPr>
              <a:t> the sun rose. </a:t>
            </a:r>
            <a:r>
              <a:rPr lang="en-GB" sz="1800" dirty="0">
                <a:highlight>
                  <a:srgbClr val="FF00FF"/>
                </a:highlight>
                <a:latin typeface="Comic Sans MS" panose="030F0702030302020204" pitchFamily="66" charset="0"/>
              </a:rPr>
              <a:t>Although</a:t>
            </a:r>
            <a:r>
              <a:rPr lang="en-GB" sz="1800" dirty="0">
                <a:latin typeface="Comic Sans MS" panose="030F0702030302020204" pitchFamily="66" charset="0"/>
              </a:rPr>
              <a:t> the weather </a:t>
            </a:r>
            <a:r>
              <a:rPr lang="en-GB" sz="1800" b="1" u="sng" dirty="0">
                <a:highlight>
                  <a:srgbClr val="FF00FF"/>
                </a:highlight>
                <a:latin typeface="Comic Sans MS" panose="030F0702030302020204" pitchFamily="66" charset="0"/>
              </a:rPr>
              <a:t>had been</a:t>
            </a:r>
            <a:r>
              <a:rPr lang="en-GB" sz="1800" b="1" dirty="0">
                <a:highlight>
                  <a:srgbClr val="FF00FF"/>
                </a:highlight>
                <a:latin typeface="Comic Sans MS" panose="030F0702030302020204" pitchFamily="66" charset="0"/>
              </a:rPr>
              <a:t> </a:t>
            </a:r>
            <a:r>
              <a:rPr lang="en-GB" sz="1800" dirty="0">
                <a:highlight>
                  <a:srgbClr val="FF00FF"/>
                </a:highlight>
                <a:latin typeface="Comic Sans MS" panose="030F0702030302020204" pitchFamily="66" charset="0"/>
              </a:rPr>
              <a:t>cold and cloudy </a:t>
            </a:r>
            <a:r>
              <a:rPr lang="en-GB" sz="1800" dirty="0">
                <a:latin typeface="Comic Sans MS" panose="030F0702030302020204" pitchFamily="66" charset="0"/>
              </a:rPr>
              <a:t>in previous days, the sunlight streaming through </a:t>
            </a:r>
            <a:r>
              <a:rPr lang="en-GB" sz="1800" dirty="0">
                <a:highlight>
                  <a:srgbClr val="FF00FF"/>
                </a:highlight>
                <a:latin typeface="Comic Sans MS" panose="030F0702030302020204" pitchFamily="66" charset="0"/>
              </a:rPr>
              <a:t>my bright, white blinds </a:t>
            </a:r>
            <a:r>
              <a:rPr lang="en-GB" sz="1800" dirty="0">
                <a:latin typeface="Comic Sans MS" panose="030F0702030302020204" pitchFamily="66" charset="0"/>
              </a:rPr>
              <a:t>hinted that there may be some </a:t>
            </a:r>
            <a:r>
              <a:rPr lang="en-GB" sz="1800" dirty="0">
                <a:highlight>
                  <a:srgbClr val="FF00FF"/>
                </a:highlight>
                <a:latin typeface="Comic Sans MS" panose="030F0702030302020204" pitchFamily="66" charset="0"/>
              </a:rPr>
              <a:t>unseasonably, warm weather</a:t>
            </a:r>
            <a:r>
              <a:rPr lang="en-GB" sz="1800" dirty="0">
                <a:latin typeface="Comic Sans MS" panose="030F0702030302020204" pitchFamily="66" charset="0"/>
              </a:rPr>
              <a:t> on the way.  </a:t>
            </a:r>
          </a:p>
          <a:p>
            <a:r>
              <a:rPr lang="en-GB" sz="1800" dirty="0">
                <a:highlight>
                  <a:srgbClr val="FF00FF"/>
                </a:highlight>
                <a:latin typeface="Comic Sans MS" panose="030F0702030302020204" pitchFamily="66" charset="0"/>
              </a:rPr>
              <a:t>After what seemed like hours, </a:t>
            </a:r>
            <a:r>
              <a:rPr lang="en-GB" sz="1800" dirty="0">
                <a:latin typeface="Comic Sans MS" panose="030F0702030302020204" pitchFamily="66" charset="0"/>
              </a:rPr>
              <a:t>it was </a:t>
            </a:r>
            <a:r>
              <a:rPr lang="en-GB" sz="1800" dirty="0">
                <a:highlight>
                  <a:srgbClr val="FF00FF"/>
                </a:highlight>
                <a:latin typeface="Comic Sans MS" panose="030F0702030302020204" pitchFamily="66" charset="0"/>
              </a:rPr>
              <a:t>finally</a:t>
            </a:r>
            <a:r>
              <a:rPr lang="en-GB" sz="1800" dirty="0">
                <a:latin typeface="Comic Sans MS" panose="030F0702030302020204" pitchFamily="66" charset="0"/>
              </a:rPr>
              <a:t> time to leave my house in Bracknell and begin the journey to my parent’s </a:t>
            </a:r>
            <a:r>
              <a:rPr lang="en-GB" sz="1800" dirty="0">
                <a:highlight>
                  <a:srgbClr val="FF00FF"/>
                </a:highlight>
                <a:latin typeface="Comic Sans MS" panose="030F0702030302020204" pitchFamily="66" charset="0"/>
              </a:rPr>
              <a:t>small, welcoming home</a:t>
            </a:r>
            <a:r>
              <a:rPr lang="en-GB" sz="1800" dirty="0">
                <a:latin typeface="Comic Sans MS" panose="030F0702030302020204" pitchFamily="66" charset="0"/>
              </a:rPr>
              <a:t>. We </a:t>
            </a:r>
            <a:r>
              <a:rPr lang="en-GB" sz="1800" b="1" u="sng" dirty="0">
                <a:highlight>
                  <a:srgbClr val="FF00FF"/>
                </a:highlight>
                <a:latin typeface="Comic Sans MS" panose="030F0702030302020204" pitchFamily="66" charset="0"/>
              </a:rPr>
              <a:t>had just arrived</a:t>
            </a:r>
            <a:r>
              <a:rPr lang="en-GB" sz="1800" dirty="0">
                <a:highlight>
                  <a:srgbClr val="FF00FF"/>
                </a:highlight>
                <a:latin typeface="Comic Sans MS" panose="030F0702030302020204" pitchFamily="66" charset="0"/>
              </a:rPr>
              <a:t>, when</a:t>
            </a:r>
            <a:r>
              <a:rPr lang="en-GB" sz="1800" dirty="0">
                <a:latin typeface="Comic Sans MS" panose="030F0702030302020204" pitchFamily="66" charset="0"/>
              </a:rPr>
              <a:t> the </a:t>
            </a:r>
            <a:r>
              <a:rPr lang="en-GB" sz="1800" dirty="0">
                <a:highlight>
                  <a:srgbClr val="FF00FF"/>
                </a:highlight>
                <a:latin typeface="Comic Sans MS" panose="030F0702030302020204" pitchFamily="66" charset="0"/>
              </a:rPr>
              <a:t>delightful smell of dinner </a:t>
            </a:r>
            <a:r>
              <a:rPr lang="en-GB" sz="1800" dirty="0">
                <a:latin typeface="Comic Sans MS" panose="030F0702030302020204" pitchFamily="66" charset="0"/>
              </a:rPr>
              <a:t>filled the air and made my mouth water. </a:t>
            </a:r>
          </a:p>
          <a:p>
            <a:r>
              <a:rPr lang="en-GB" sz="1800" dirty="0">
                <a:highlight>
                  <a:srgbClr val="FF00FF"/>
                </a:highlight>
                <a:latin typeface="Comic Sans MS" panose="030F0702030302020204" pitchFamily="66" charset="0"/>
              </a:rPr>
              <a:t>Before I arrived, </a:t>
            </a:r>
            <a:r>
              <a:rPr lang="en-GB" sz="1800" dirty="0">
                <a:latin typeface="Comic Sans MS" panose="030F0702030302020204" pitchFamily="66" charset="0"/>
              </a:rPr>
              <a:t>my mum </a:t>
            </a:r>
            <a:r>
              <a:rPr lang="en-GB" sz="1800" b="1" u="sng" dirty="0">
                <a:highlight>
                  <a:srgbClr val="FF00FF"/>
                </a:highlight>
                <a:latin typeface="Comic Sans MS" panose="030F0702030302020204" pitchFamily="66" charset="0"/>
              </a:rPr>
              <a:t>had hidden </a:t>
            </a:r>
            <a:r>
              <a:rPr lang="en-GB" sz="1800" dirty="0">
                <a:latin typeface="Comic Sans MS" panose="030F0702030302020204" pitchFamily="66" charset="0"/>
              </a:rPr>
              <a:t>all of the </a:t>
            </a:r>
            <a:r>
              <a:rPr lang="en-GB" sz="1800" dirty="0">
                <a:highlight>
                  <a:srgbClr val="FF00FF"/>
                </a:highlight>
                <a:latin typeface="Comic Sans MS" panose="030F0702030302020204" pitchFamily="66" charset="0"/>
              </a:rPr>
              <a:t>delicious, chocolate eggs </a:t>
            </a:r>
            <a:r>
              <a:rPr lang="en-GB" sz="1800" dirty="0">
                <a:latin typeface="Comic Sans MS" panose="030F0702030302020204" pitchFamily="66" charset="0"/>
              </a:rPr>
              <a:t>as part of an Easter Egg hunt to celebrate Easter. </a:t>
            </a:r>
            <a:r>
              <a:rPr lang="en-GB" sz="1800" dirty="0">
                <a:highlight>
                  <a:srgbClr val="FF00FF"/>
                </a:highlight>
                <a:latin typeface="Comic Sans MS" panose="030F0702030302020204" pitchFamily="66" charset="0"/>
              </a:rPr>
              <a:t>Unfortunately</a:t>
            </a:r>
            <a:r>
              <a:rPr lang="en-GB" sz="1800" dirty="0">
                <a:latin typeface="Comic Sans MS" panose="030F0702030302020204" pitchFamily="66" charset="0"/>
              </a:rPr>
              <a:t>, I was not allowed to hunt for the </a:t>
            </a:r>
            <a:r>
              <a:rPr lang="en-GB" sz="1800" dirty="0">
                <a:highlight>
                  <a:srgbClr val="FF00FF"/>
                </a:highlight>
                <a:latin typeface="Comic Sans MS" panose="030F0702030302020204" pitchFamily="66" charset="0"/>
              </a:rPr>
              <a:t>hidden eggs, until </a:t>
            </a:r>
            <a:r>
              <a:rPr lang="en-GB" sz="1800" dirty="0">
                <a:latin typeface="Comic Sans MS" panose="030F0702030302020204" pitchFamily="66" charset="0"/>
              </a:rPr>
              <a:t>everyone </a:t>
            </a:r>
            <a:r>
              <a:rPr lang="en-GB" sz="1800" b="1" u="sng" dirty="0">
                <a:highlight>
                  <a:srgbClr val="FF00FF"/>
                </a:highlight>
                <a:latin typeface="Comic Sans MS" panose="030F0702030302020204" pitchFamily="66" charset="0"/>
              </a:rPr>
              <a:t>had finished </a:t>
            </a:r>
            <a:r>
              <a:rPr lang="en-GB" sz="1800" dirty="0">
                <a:latin typeface="Comic Sans MS" panose="030F0702030302020204" pitchFamily="66" charset="0"/>
              </a:rPr>
              <a:t>their dinner. The wait for the barbeque seemed endless, </a:t>
            </a:r>
            <a:r>
              <a:rPr lang="en-GB" sz="1800" dirty="0">
                <a:highlight>
                  <a:srgbClr val="FF00FF"/>
                </a:highlight>
                <a:latin typeface="Comic Sans MS" panose="030F0702030302020204" pitchFamily="66" charset="0"/>
              </a:rPr>
              <a:t>but</a:t>
            </a:r>
            <a:r>
              <a:rPr lang="en-GB" sz="1800" dirty="0">
                <a:latin typeface="Comic Sans MS" panose="030F0702030302020204" pitchFamily="66" charset="0"/>
              </a:rPr>
              <a:t> it definitely worth it! The </a:t>
            </a:r>
            <a:r>
              <a:rPr lang="en-GB" sz="1800" dirty="0">
                <a:highlight>
                  <a:srgbClr val="FF00FF"/>
                </a:highlight>
                <a:latin typeface="Comic Sans MS" panose="030F0702030302020204" pitchFamily="66" charset="0"/>
              </a:rPr>
              <a:t>wooden, outdoor table </a:t>
            </a:r>
            <a:r>
              <a:rPr lang="en-GB" sz="1800" dirty="0">
                <a:latin typeface="Comic Sans MS" panose="030F0702030302020204" pitchFamily="66" charset="0"/>
              </a:rPr>
              <a:t>was </a:t>
            </a:r>
            <a:r>
              <a:rPr lang="en-GB" sz="1800" dirty="0">
                <a:highlight>
                  <a:srgbClr val="FF00FF"/>
                </a:highlight>
                <a:latin typeface="Comic Sans MS" panose="030F0702030302020204" pitchFamily="66" charset="0"/>
              </a:rPr>
              <a:t>completely</a:t>
            </a:r>
            <a:r>
              <a:rPr lang="en-GB" sz="1800" dirty="0">
                <a:latin typeface="Comic Sans MS" panose="030F0702030302020204" pitchFamily="66" charset="0"/>
              </a:rPr>
              <a:t> covered in </a:t>
            </a:r>
            <a:r>
              <a:rPr lang="en-GB" sz="1800" dirty="0">
                <a:highlight>
                  <a:srgbClr val="FF00FF"/>
                </a:highlight>
                <a:latin typeface="Comic Sans MS" panose="030F0702030302020204" pitchFamily="66" charset="0"/>
              </a:rPr>
              <a:t>flavoursome food! In my excitement </a:t>
            </a:r>
            <a:r>
              <a:rPr lang="en-GB" sz="1800" dirty="0">
                <a:latin typeface="Comic Sans MS" panose="030F0702030302020204" pitchFamily="66" charset="0"/>
              </a:rPr>
              <a:t>for the Easter egg hunt to begin, I </a:t>
            </a:r>
            <a:r>
              <a:rPr lang="en-GB" sz="1800" b="1" u="sng" dirty="0">
                <a:highlight>
                  <a:srgbClr val="FF00FF"/>
                </a:highlight>
                <a:latin typeface="Comic Sans MS" panose="030F0702030302020204" pitchFamily="66" charset="0"/>
              </a:rPr>
              <a:t>had cleared</a:t>
            </a:r>
            <a:r>
              <a:rPr lang="en-GB" sz="1800" dirty="0">
                <a:highlight>
                  <a:srgbClr val="FF00FF"/>
                </a:highlight>
                <a:latin typeface="Comic Sans MS" panose="030F0702030302020204" pitchFamily="66" charset="0"/>
              </a:rPr>
              <a:t> </a:t>
            </a:r>
            <a:r>
              <a:rPr lang="en-GB" sz="1800" dirty="0">
                <a:latin typeface="Comic Sans MS" panose="030F0702030302020204" pitchFamily="66" charset="0"/>
              </a:rPr>
              <a:t>my plate, </a:t>
            </a:r>
            <a:r>
              <a:rPr lang="en-GB" sz="1800" dirty="0">
                <a:highlight>
                  <a:srgbClr val="FF00FF"/>
                </a:highlight>
                <a:latin typeface="Comic Sans MS" panose="030F0702030302020204" pitchFamily="66" charset="0"/>
              </a:rPr>
              <a:t>before</a:t>
            </a:r>
            <a:r>
              <a:rPr lang="en-GB" sz="1800" dirty="0">
                <a:latin typeface="Comic Sans MS" panose="030F0702030302020204" pitchFamily="66" charset="0"/>
              </a:rPr>
              <a:t> the last of the food was even cooked! </a:t>
            </a:r>
          </a:p>
          <a:p>
            <a:r>
              <a:rPr lang="en-GB" sz="1800" dirty="0">
                <a:highlight>
                  <a:srgbClr val="FF00FF"/>
                </a:highlight>
                <a:latin typeface="Comic Sans MS" panose="030F0702030302020204" pitchFamily="66" charset="0"/>
              </a:rPr>
              <a:t>Eventually</a:t>
            </a:r>
            <a:r>
              <a:rPr lang="en-GB" sz="1800" dirty="0">
                <a:latin typeface="Comic Sans MS" panose="030F0702030302020204" pitchFamily="66" charset="0"/>
              </a:rPr>
              <a:t>, the quest for eggs began! This year, my mum wrote clues and riddles for us, </a:t>
            </a:r>
            <a:r>
              <a:rPr lang="en-GB" sz="1800" dirty="0">
                <a:highlight>
                  <a:srgbClr val="FF00FF"/>
                </a:highlight>
                <a:latin typeface="Comic Sans MS" panose="030F0702030302020204" pitchFamily="66" charset="0"/>
              </a:rPr>
              <a:t>since</a:t>
            </a:r>
            <a:r>
              <a:rPr lang="en-GB" sz="1800" dirty="0">
                <a:latin typeface="Comic Sans MS" panose="030F0702030302020204" pitchFamily="66" charset="0"/>
              </a:rPr>
              <a:t> she wanted to make it more challenging. This meant that I could not search for more eggs, </a:t>
            </a:r>
            <a:r>
              <a:rPr lang="en-GB" sz="1800" dirty="0">
                <a:highlight>
                  <a:srgbClr val="FF00FF"/>
                </a:highlight>
                <a:latin typeface="Comic Sans MS" panose="030F0702030302020204" pitchFamily="66" charset="0"/>
              </a:rPr>
              <a:t>until</a:t>
            </a:r>
            <a:r>
              <a:rPr lang="en-GB" sz="1800" dirty="0">
                <a:latin typeface="Comic Sans MS" panose="030F0702030302020204" pitchFamily="66" charset="0"/>
              </a:rPr>
              <a:t> I </a:t>
            </a:r>
            <a:r>
              <a:rPr lang="en-GB" sz="1800" b="1" u="sng" dirty="0">
                <a:highlight>
                  <a:srgbClr val="FF00FF"/>
                </a:highlight>
                <a:latin typeface="Comic Sans MS" panose="030F0702030302020204" pitchFamily="66" charset="0"/>
              </a:rPr>
              <a:t>had solved </a:t>
            </a:r>
            <a:r>
              <a:rPr lang="en-GB" sz="1800" dirty="0">
                <a:latin typeface="Comic Sans MS" panose="030F0702030302020204" pitchFamily="66" charset="0"/>
              </a:rPr>
              <a:t>each riddle. </a:t>
            </a:r>
            <a:r>
              <a:rPr lang="en-GB" sz="1800" dirty="0">
                <a:highlight>
                  <a:srgbClr val="FF00FF"/>
                </a:highlight>
                <a:latin typeface="Comic Sans MS" panose="030F0702030302020204" pitchFamily="66" charset="0"/>
              </a:rPr>
              <a:t>Fortunately</a:t>
            </a:r>
            <a:r>
              <a:rPr lang="en-GB" sz="1800" dirty="0">
                <a:latin typeface="Comic Sans MS" panose="030F0702030302020204" pitchFamily="66" charset="0"/>
              </a:rPr>
              <a:t>, I had a head start, </a:t>
            </a:r>
            <a:r>
              <a:rPr lang="en-GB" sz="1800" dirty="0">
                <a:highlight>
                  <a:srgbClr val="FF00FF"/>
                </a:highlight>
                <a:latin typeface="Comic Sans MS" panose="030F0702030302020204" pitchFamily="66" charset="0"/>
              </a:rPr>
              <a:t>because</a:t>
            </a:r>
            <a:r>
              <a:rPr lang="en-GB" sz="1800" dirty="0">
                <a:latin typeface="Comic Sans MS" panose="030F0702030302020204" pitchFamily="66" charset="0"/>
              </a:rPr>
              <a:t> I </a:t>
            </a:r>
            <a:r>
              <a:rPr lang="en-GB" sz="1800" b="1" u="sng" dirty="0">
                <a:highlight>
                  <a:srgbClr val="FF00FF"/>
                </a:highlight>
                <a:latin typeface="Comic Sans MS" panose="030F0702030302020204" pitchFamily="66" charset="0"/>
              </a:rPr>
              <a:t>had hunted </a:t>
            </a:r>
            <a:r>
              <a:rPr lang="en-GB" sz="1800" dirty="0">
                <a:highlight>
                  <a:srgbClr val="FF00FF"/>
                </a:highlight>
                <a:latin typeface="Comic Sans MS" panose="030F0702030302020204" pitchFamily="66" charset="0"/>
              </a:rPr>
              <a:t>surreptitiously </a:t>
            </a:r>
            <a:r>
              <a:rPr lang="en-GB" sz="1800" dirty="0">
                <a:latin typeface="Comic Sans MS" panose="030F0702030302020204" pitchFamily="66" charset="0"/>
              </a:rPr>
              <a:t>for eggs, </a:t>
            </a:r>
            <a:r>
              <a:rPr lang="en-GB" sz="1800" dirty="0">
                <a:highlight>
                  <a:srgbClr val="FF00FF"/>
                </a:highlight>
                <a:latin typeface="Comic Sans MS" panose="030F0702030302020204" pitchFamily="66" charset="0"/>
              </a:rPr>
              <a:t>before</a:t>
            </a:r>
            <a:r>
              <a:rPr lang="en-GB" sz="1800" dirty="0">
                <a:latin typeface="Comic Sans MS" panose="030F0702030302020204" pitchFamily="66" charset="0"/>
              </a:rPr>
              <a:t> the hunt officially began. My brother was not impressed, </a:t>
            </a:r>
            <a:r>
              <a:rPr lang="en-GB" sz="1800" dirty="0">
                <a:highlight>
                  <a:srgbClr val="FF00FF"/>
                </a:highlight>
                <a:latin typeface="Comic Sans MS" panose="030F0702030302020204" pitchFamily="66" charset="0"/>
              </a:rPr>
              <a:t>as</a:t>
            </a:r>
            <a:r>
              <a:rPr lang="en-GB" sz="1800" dirty="0">
                <a:latin typeface="Comic Sans MS" panose="030F0702030302020204" pitchFamily="66" charset="0"/>
              </a:rPr>
              <a:t> I </a:t>
            </a:r>
            <a:r>
              <a:rPr lang="en-GB" sz="1800" dirty="0">
                <a:highlight>
                  <a:srgbClr val="FF00FF"/>
                </a:highlight>
                <a:latin typeface="Comic Sans MS" panose="030F0702030302020204" pitchFamily="66" charset="0"/>
              </a:rPr>
              <a:t>successfully</a:t>
            </a:r>
            <a:r>
              <a:rPr lang="en-GB" sz="1800" dirty="0">
                <a:latin typeface="Comic Sans MS" panose="030F0702030302020204" pitchFamily="66" charset="0"/>
              </a:rPr>
              <a:t> solved all of the clues in record time! I sat and consumed nearly all of my chocolate eggs, </a:t>
            </a:r>
            <a:r>
              <a:rPr lang="en-GB" sz="1800" dirty="0">
                <a:highlight>
                  <a:srgbClr val="FF00FF"/>
                </a:highlight>
                <a:latin typeface="Comic Sans MS" panose="030F0702030302020204" pitchFamily="66" charset="0"/>
              </a:rPr>
              <a:t>before </a:t>
            </a:r>
            <a:r>
              <a:rPr lang="en-GB" sz="1800" b="1" u="sng" dirty="0">
                <a:highlight>
                  <a:srgbClr val="FF00FF"/>
                </a:highlight>
                <a:latin typeface="Comic Sans MS" panose="030F0702030302020204" pitchFamily="66" charset="0"/>
              </a:rPr>
              <a:t>he had </a:t>
            </a:r>
            <a:r>
              <a:rPr lang="en-GB" sz="1800" dirty="0">
                <a:latin typeface="Comic Sans MS" panose="030F0702030302020204" pitchFamily="66" charset="0"/>
              </a:rPr>
              <a:t>answered his first clue!</a:t>
            </a:r>
          </a:p>
          <a:p>
            <a:r>
              <a:rPr lang="en-GB" sz="1800" dirty="0">
                <a:highlight>
                  <a:srgbClr val="FF00FF"/>
                </a:highlight>
                <a:latin typeface="Comic Sans MS" panose="030F0702030302020204" pitchFamily="66" charset="0"/>
              </a:rPr>
              <a:t>While</a:t>
            </a:r>
            <a:r>
              <a:rPr lang="en-GB" sz="1800" dirty="0">
                <a:latin typeface="Comic Sans MS" panose="030F0702030302020204" pitchFamily="66" charset="0"/>
              </a:rPr>
              <a:t> I drove home </a:t>
            </a:r>
            <a:r>
              <a:rPr lang="en-GB" sz="1800" dirty="0">
                <a:highlight>
                  <a:srgbClr val="FF00FF"/>
                </a:highlight>
                <a:latin typeface="Comic Sans MS" panose="030F0702030302020204" pitchFamily="66" charset="0"/>
              </a:rPr>
              <a:t>later that evening, </a:t>
            </a:r>
            <a:r>
              <a:rPr lang="en-GB" sz="1800" dirty="0">
                <a:latin typeface="Comic Sans MS" panose="030F0702030302020204" pitchFamily="66" charset="0"/>
              </a:rPr>
              <a:t>I could not help but smile. </a:t>
            </a:r>
            <a:r>
              <a:rPr lang="en-GB" sz="1800" dirty="0">
                <a:highlight>
                  <a:srgbClr val="FF00FF"/>
                </a:highlight>
                <a:latin typeface="Comic Sans MS" panose="030F0702030302020204" pitchFamily="66" charset="0"/>
              </a:rPr>
              <a:t>After six long months, </a:t>
            </a:r>
            <a:r>
              <a:rPr lang="en-GB" sz="1800" dirty="0">
                <a:latin typeface="Comic Sans MS" panose="030F0702030302020204" pitchFamily="66" charset="0"/>
              </a:rPr>
              <a:t>I had been reunited with my family. It reminded me how important spending time with loved ones really is. </a:t>
            </a:r>
          </a:p>
        </p:txBody>
      </p:sp>
    </p:spTree>
    <p:extLst>
      <p:ext uri="{BB962C8B-B14F-4D97-AF65-F5344CB8AC3E}">
        <p14:creationId xmlns:p14="http://schemas.microsoft.com/office/powerpoint/2010/main" val="29974934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22264F-3BC4-4F35-994E-F46955F78198}"/>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8E232AE-43E3-4CBD-8263-B7CDFC0DB9F2}"/>
              </a:ext>
            </a:extLst>
          </p:cNvPr>
          <p:cNvSpPr>
            <a:spLocks noGrp="1"/>
          </p:cNvSpPr>
          <p:nvPr>
            <p:ph idx="1"/>
          </p:nvPr>
        </p:nvSpPr>
        <p:spPr>
          <a:xfrm>
            <a:off x="1097280" y="1845734"/>
            <a:ext cx="5919746" cy="4023360"/>
          </a:xfrm>
        </p:spPr>
        <p:txBody>
          <a:bodyPr/>
          <a:lstStyle/>
          <a:p>
            <a:r>
              <a:rPr lang="en-GB" dirty="0">
                <a:latin typeface="Comic Sans MS" panose="030F0702030302020204" pitchFamily="66" charset="0"/>
              </a:rPr>
              <a:t>I have written my recount in paragraphs!</a:t>
            </a:r>
          </a:p>
          <a:p>
            <a:endParaRPr lang="en-GB" dirty="0">
              <a:latin typeface="Comic Sans MS" panose="030F0702030302020204" pitchFamily="66" charset="0"/>
            </a:endParaRPr>
          </a:p>
          <a:p>
            <a:r>
              <a:rPr lang="en-GB" dirty="0">
                <a:latin typeface="Comic Sans MS" panose="030F0702030302020204" pitchFamily="66" charset="0"/>
              </a:rPr>
              <a:t>I have used the planning template from last lesson to help me.</a:t>
            </a:r>
          </a:p>
          <a:p>
            <a:endParaRPr lang="en-GB" dirty="0">
              <a:latin typeface="Comic Sans MS" panose="030F0702030302020204" pitchFamily="66" charset="0"/>
            </a:endParaRPr>
          </a:p>
          <a:p>
            <a:r>
              <a:rPr lang="en-GB" dirty="0">
                <a:latin typeface="Comic Sans MS" panose="030F0702030302020204" pitchFamily="66" charset="0"/>
              </a:rPr>
              <a:t>See if you can write in paragraphs today!</a:t>
            </a:r>
          </a:p>
        </p:txBody>
      </p:sp>
      <p:pic>
        <p:nvPicPr>
          <p:cNvPr id="19458" name="Picture 2" descr="TiPToP Poster | Teaching Resources">
            <a:extLst>
              <a:ext uri="{FF2B5EF4-FFF2-40B4-BE49-F238E27FC236}">
                <a16:creationId xmlns:a16="http://schemas.microsoft.com/office/drawing/2014/main" id="{4C653DEB-6D6F-4FE0-97C4-F88E144199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61707" y="1895290"/>
            <a:ext cx="5542722" cy="39242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01469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81C4E0-E20D-48A8-9F57-C2F312BDDFE8}"/>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C2CF15F7-E6D7-4C80-8A18-02B09182FA50}"/>
              </a:ext>
            </a:extLst>
          </p:cNvPr>
          <p:cNvSpPr>
            <a:spLocks noGrp="1"/>
          </p:cNvSpPr>
          <p:nvPr>
            <p:ph idx="1"/>
          </p:nvPr>
        </p:nvSpPr>
        <p:spPr/>
        <p:txBody>
          <a:bodyPr/>
          <a:lstStyle/>
          <a:p>
            <a:pPr marL="0" indent="0">
              <a:buNone/>
            </a:pPr>
            <a:r>
              <a:rPr lang="en-GB" dirty="0">
                <a:latin typeface="Comic Sans MS" panose="030F0702030302020204" pitchFamily="66" charset="0"/>
              </a:rPr>
              <a:t>Start to write your formal recount for the newsletter.</a:t>
            </a:r>
          </a:p>
          <a:p>
            <a:pPr marL="0" indent="0">
              <a:buNone/>
            </a:pPr>
            <a:r>
              <a:rPr lang="en-GB" dirty="0">
                <a:latin typeface="Comic Sans MS" panose="030F0702030302020204" pitchFamily="66" charset="0"/>
              </a:rPr>
              <a:t>After 15 minutes, stop and reread your work. You should red pen edit any corrections and check your work against the success criteria. Is there anything you need to improve/add when you start writing again?</a:t>
            </a:r>
          </a:p>
          <a:p>
            <a:pPr marL="0" indent="0">
              <a:buNone/>
            </a:pPr>
            <a:r>
              <a:rPr lang="en-GB" dirty="0">
                <a:latin typeface="Comic Sans MS" panose="030F0702030302020204" pitchFamily="66" charset="0"/>
              </a:rPr>
              <a:t>Then, continue writing for another 10 minutes.</a:t>
            </a:r>
          </a:p>
          <a:p>
            <a:pPr marL="0" indent="0">
              <a:buNone/>
            </a:pPr>
            <a:r>
              <a:rPr lang="en-GB" dirty="0">
                <a:latin typeface="Comic Sans MS" panose="030F0702030302020204" pitchFamily="66" charset="0"/>
              </a:rPr>
              <a:t>Spend 5 more minutes red pen editing your formal recount at the end of the lesson.</a:t>
            </a:r>
          </a:p>
          <a:p>
            <a:pPr marL="0" indent="0">
              <a:buNone/>
            </a:pPr>
            <a:endParaRPr lang="en-GB" dirty="0">
              <a:latin typeface="Comic Sans MS" panose="030F0702030302020204" pitchFamily="66" charset="0"/>
            </a:endParaRPr>
          </a:p>
          <a:p>
            <a:pPr marL="0" indent="0">
              <a:buNone/>
            </a:pPr>
            <a:r>
              <a:rPr lang="en-GB" b="1" dirty="0">
                <a:solidFill>
                  <a:srgbClr val="FF0000"/>
                </a:solidFill>
                <a:latin typeface="Comic Sans MS" panose="030F0702030302020204" pitchFamily="66" charset="0"/>
              </a:rPr>
              <a:t>Red Pen: </a:t>
            </a:r>
            <a:r>
              <a:rPr lang="en-GB" dirty="0">
                <a:solidFill>
                  <a:srgbClr val="FF0000"/>
                </a:solidFill>
                <a:latin typeface="Comic Sans MS" panose="030F0702030302020204" pitchFamily="66" charset="0"/>
              </a:rPr>
              <a:t>look at the formal recount success criteria. Have you included everything you need to? Is there anything you have missed that you need to include? Write a sentence or two to meet any missing points from the success criteria. </a:t>
            </a:r>
            <a:endParaRPr lang="en-GB"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898006929"/>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6998</TotalTime>
  <Words>2448</Words>
  <Application>Microsoft Office PowerPoint</Application>
  <PresentationFormat>Widescreen</PresentationFormat>
  <Paragraphs>158</Paragraphs>
  <Slides>36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Comic Sans MS</vt:lpstr>
      <vt:lpstr>Twinkl</vt:lpstr>
      <vt:lpstr>Retrospect</vt:lpstr>
      <vt:lpstr>Tuesday 20th April 2021</vt:lpstr>
      <vt:lpstr>Starter </vt:lpstr>
      <vt:lpstr>It is a formal recount!</vt:lpstr>
      <vt:lpstr>PowerPoint Presentation</vt:lpstr>
      <vt:lpstr>PowerPoint Presentation</vt:lpstr>
      <vt:lpstr>PowerPoint Presentation</vt:lpstr>
      <vt:lpstr>Structure of Formal Recounts</vt:lpstr>
      <vt:lpstr>What is Formal  and Informal Language?</vt:lpstr>
      <vt:lpstr>What is Formal  and Informal Language?</vt:lpstr>
      <vt:lpstr>PowerPoint Presentation</vt:lpstr>
      <vt:lpstr>PowerPoint Presentation</vt:lpstr>
      <vt:lpstr>PowerPoint Presentation</vt:lpstr>
      <vt:lpstr>PowerPoint Presentation</vt:lpstr>
      <vt:lpstr>My example:</vt:lpstr>
      <vt:lpstr>PowerPoint Presentation</vt:lpstr>
      <vt:lpstr>Activity:</vt:lpstr>
      <vt:lpstr>Wednesday 21st April 2021</vt:lpstr>
      <vt:lpstr>Starter</vt:lpstr>
      <vt:lpstr>PowerPoint Presentation</vt:lpstr>
      <vt:lpstr>What are the features of formal recounts?</vt:lpstr>
      <vt:lpstr>PowerPoint Presentation</vt:lpstr>
      <vt:lpstr>What event or day of the Easter Holidays are you going to write about?</vt:lpstr>
      <vt:lpstr>Consider the following questions:</vt:lpstr>
      <vt:lpstr>PowerPoint Presentation</vt:lpstr>
      <vt:lpstr>PowerPoint Presentation</vt:lpstr>
      <vt:lpstr>PowerPoint Presentation</vt:lpstr>
      <vt:lpstr>PowerPoint Presentation</vt:lpstr>
      <vt:lpstr>Activity: </vt:lpstr>
      <vt:lpstr>Thursday 22nd April 2021</vt:lpstr>
      <vt:lpstr>Starter </vt:lpstr>
      <vt:lpstr>PowerPoint Presentation</vt:lpstr>
      <vt:lpstr>PowerPoint Presentation</vt:lpstr>
      <vt:lpstr>PowerPoint Presentation</vt:lpstr>
      <vt:lpstr>PowerPoint Presentation</vt:lpstr>
      <vt:lpstr>PowerPoint Presentation</vt:lpstr>
      <vt:lpstr>Activity: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Tuesday 20th April 2021</dc:title>
  <dc:creator>Emily Fenner</dc:creator>
  <cp:lastModifiedBy>Emily Fenner</cp:lastModifiedBy>
  <cp:revision>20</cp:revision>
  <dcterms:created xsi:type="dcterms:W3CDTF">2021-04-07T13:33:26Z</dcterms:created>
  <dcterms:modified xsi:type="dcterms:W3CDTF">2021-04-12T10:32:26Z</dcterms:modified>
</cp:coreProperties>
</file>