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3" r:id="rId12"/>
    <p:sldId id="314" r:id="rId13"/>
    <p:sldId id="297" r:id="rId14"/>
    <p:sldId id="298" r:id="rId15"/>
    <p:sldId id="307" r:id="rId16"/>
    <p:sldId id="299" r:id="rId17"/>
    <p:sldId id="300" r:id="rId18"/>
    <p:sldId id="306" r:id="rId19"/>
    <p:sldId id="304" r:id="rId20"/>
    <p:sldId id="301" r:id="rId21"/>
    <p:sldId id="311" r:id="rId22"/>
    <p:sldId id="312" r:id="rId23"/>
    <p:sldId id="309" r:id="rId24"/>
    <p:sldId id="308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756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032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7.png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5" Type="http://schemas.openxmlformats.org/officeDocument/2006/relationships/image" Target="../media/image26.png"/><Relationship Id="rId19" Type="http://schemas.openxmlformats.org/officeDocument/2006/relationships/image" Target="../media/image30.png"/><Relationship Id="rId4" Type="http://schemas.openxmlformats.org/officeDocument/2006/relationships/image" Target="../media/image17.pn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png"/><Relationship Id="rId39" Type="http://schemas.openxmlformats.org/officeDocument/2006/relationships/image" Target="../media/image65.png"/><Relationship Id="rId3" Type="http://schemas.openxmlformats.org/officeDocument/2006/relationships/image" Target="../media/image31.png"/><Relationship Id="rId21" Type="http://schemas.openxmlformats.org/officeDocument/2006/relationships/image" Target="../media/image47.png"/><Relationship Id="rId34" Type="http://schemas.openxmlformats.org/officeDocument/2006/relationships/image" Target="../media/image60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33" Type="http://schemas.openxmlformats.org/officeDocument/2006/relationships/image" Target="../media/image59.png"/><Relationship Id="rId38" Type="http://schemas.openxmlformats.org/officeDocument/2006/relationships/image" Target="../media/image6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29" Type="http://schemas.openxmlformats.org/officeDocument/2006/relationships/image" Target="../media/image55.png"/><Relationship Id="rId41" Type="http://schemas.openxmlformats.org/officeDocument/2006/relationships/image" Target="../media/image67.png"/><Relationship Id="rId1" Type="http://schemas.openxmlformats.org/officeDocument/2006/relationships/tags" Target="../tags/tag3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24" Type="http://schemas.openxmlformats.org/officeDocument/2006/relationships/image" Target="../media/image50.png"/><Relationship Id="rId32" Type="http://schemas.openxmlformats.org/officeDocument/2006/relationships/image" Target="../media/image58.png"/><Relationship Id="rId37" Type="http://schemas.openxmlformats.org/officeDocument/2006/relationships/image" Target="../media/image63.png"/><Relationship Id="rId40" Type="http://schemas.openxmlformats.org/officeDocument/2006/relationships/image" Target="../media/image66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28" Type="http://schemas.openxmlformats.org/officeDocument/2006/relationships/image" Target="../media/image54.png"/><Relationship Id="rId36" Type="http://schemas.openxmlformats.org/officeDocument/2006/relationships/image" Target="../media/image62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31" Type="http://schemas.openxmlformats.org/officeDocument/2006/relationships/image" Target="../media/image57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Relationship Id="rId27" Type="http://schemas.openxmlformats.org/officeDocument/2006/relationships/image" Target="../media/image53.png"/><Relationship Id="rId30" Type="http://schemas.openxmlformats.org/officeDocument/2006/relationships/image" Target="../media/image56.png"/><Relationship Id="rId35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30.png"/><Relationship Id="rId7" Type="http://schemas.openxmlformats.org/officeDocument/2006/relationships/image" Target="../media/image6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10" Type="http://schemas.openxmlformats.org/officeDocument/2006/relationships/image" Target="../media/image72.png"/><Relationship Id="rId9" Type="http://schemas.openxmlformats.org/officeDocument/2006/relationships/image" Target="../media/image7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30.png"/><Relationship Id="rId7" Type="http://schemas.openxmlformats.org/officeDocument/2006/relationships/image" Target="../media/image7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10" Type="http://schemas.openxmlformats.org/officeDocument/2006/relationships/image" Target="../media/image78.png"/><Relationship Id="rId9" Type="http://schemas.openxmlformats.org/officeDocument/2006/relationships/image" Target="../media/image7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png"/><Relationship Id="rId3" Type="http://schemas.openxmlformats.org/officeDocument/2006/relationships/image" Target="../media/image30.png"/><Relationship Id="rId7" Type="http://schemas.openxmlformats.org/officeDocument/2006/relationships/image" Target="../media/image81.png"/><Relationship Id="rId12" Type="http://schemas.openxmlformats.org/officeDocument/2006/relationships/image" Target="../media/image8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80.png"/><Relationship Id="rId11" Type="http://schemas.openxmlformats.org/officeDocument/2006/relationships/image" Target="../media/image85.png"/><Relationship Id="rId10" Type="http://schemas.openxmlformats.org/officeDocument/2006/relationships/image" Target="../media/image84.png"/><Relationship Id="rId9" Type="http://schemas.openxmlformats.org/officeDocument/2006/relationships/image" Target="../media/image8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3" Type="http://schemas.openxmlformats.org/officeDocument/2006/relationships/image" Target="../media/image88.png"/><Relationship Id="rId12" Type="http://schemas.openxmlformats.org/officeDocument/2006/relationships/image" Target="../media/image9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93.png"/><Relationship Id="rId5" Type="http://schemas.openxmlformats.org/officeDocument/2006/relationships/image" Target="../media/image30.png"/><Relationship Id="rId10" Type="http://schemas.openxmlformats.org/officeDocument/2006/relationships/image" Target="../media/image92.png"/><Relationship Id="rId4" Type="http://schemas.openxmlformats.org/officeDocument/2006/relationships/image" Target="../media/image89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4.png"/><Relationship Id="rId3" Type="http://schemas.openxmlformats.org/officeDocument/2006/relationships/image" Target="../media/image30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15" Type="http://schemas.openxmlformats.org/officeDocument/2006/relationships/image" Target="../media/image106.png"/><Relationship Id="rId10" Type="http://schemas.openxmlformats.org/officeDocument/2006/relationships/image" Target="../media/image101.png"/><Relationship Id="rId9" Type="http://schemas.openxmlformats.org/officeDocument/2006/relationships/image" Target="../media/image100.png"/><Relationship Id="rId14" Type="http://schemas.openxmlformats.org/officeDocument/2006/relationships/image" Target="../media/image10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AA89A-49A6-4343-B976-0CFAA37FBA6E}"/>
              </a:ext>
            </a:extLst>
          </p:cNvPr>
          <p:cNvSpPr txBox="1"/>
          <p:nvPr/>
        </p:nvSpPr>
        <p:spPr>
          <a:xfrm>
            <a:off x="165462" y="1619793"/>
            <a:ext cx="68188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7.6.2021</a:t>
            </a:r>
          </a:p>
          <a:p>
            <a:r>
              <a:rPr lang="en-GB" sz="5400" dirty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5400" dirty="0">
                <a:solidFill>
                  <a:schemeClr val="bg1"/>
                </a:solidFill>
              </a:rPr>
              <a:t>C: Making the whole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56592-DA29-47A0-A0EF-5CC0360A6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ED211B-242D-4E87-B214-8F16A8B44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479"/>
            <a:ext cx="9144000" cy="632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79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56592-DA29-47A0-A0EF-5CC0360A6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C8A63F-F01C-4C24-9F12-C7D996848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6958"/>
            <a:ext cx="9144000" cy="630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51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 What fraction of the cubes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What fraction of the cubes are red?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What fraction of the counters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What fraction of the counters are red?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42" y="584298"/>
            <a:ext cx="788535" cy="11140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74" y="584298"/>
            <a:ext cx="788535" cy="11140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310" y="410127"/>
            <a:ext cx="788535" cy="11140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542" y="584298"/>
            <a:ext cx="788535" cy="111400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1685484" y="3618411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413884" y="3277587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989884" y="3969455"/>
            <a:ext cx="504000" cy="50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311714" y="3969455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840052" y="3892356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377945" y="3181709"/>
            <a:ext cx="504000" cy="50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089945" y="3846112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449499" y="3316356"/>
            <a:ext cx="504000" cy="50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 What fraction of the cubes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What fraction of the cubes are red?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What fraction of the counters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What fraction of the counters are red?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42" y="584298"/>
            <a:ext cx="788535" cy="11140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74" y="584298"/>
            <a:ext cx="788535" cy="11140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310" y="410127"/>
            <a:ext cx="788535" cy="11140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542" y="584298"/>
            <a:ext cx="788535" cy="111400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1685484" y="3618411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413884" y="3277587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989884" y="3969455"/>
            <a:ext cx="504000" cy="50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311714" y="3969455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840052" y="3892356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377945" y="3181709"/>
            <a:ext cx="504000" cy="50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089945" y="3846112"/>
            <a:ext cx="504000" cy="504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449499" y="3316356"/>
            <a:ext cx="504000" cy="50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7129605" y="1524132"/>
                <a:ext cx="240121" cy="67704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9605" y="1524132"/>
                <a:ext cx="240121" cy="677045"/>
              </a:xfrm>
              <a:prstGeom prst="rect">
                <a:avLst/>
              </a:prstGeom>
              <a:blipFill>
                <a:blip r:embed="rId7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48216" y="2353577"/>
                <a:ext cx="240121" cy="6730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8216" y="2353577"/>
                <a:ext cx="240121" cy="67300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522126" y="4473455"/>
                <a:ext cx="240121" cy="6714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2126" y="4473455"/>
                <a:ext cx="240121" cy="671402"/>
              </a:xfrm>
              <a:prstGeom prst="rect">
                <a:avLst/>
              </a:prstGeom>
              <a:blipFill>
                <a:blip r:embed="rId9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7088337" y="5302900"/>
                <a:ext cx="392521" cy="6730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8337" y="5302900"/>
                <a:ext cx="392521" cy="67300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6229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Rectangle 112"/>
          <p:cNvSpPr/>
          <p:nvPr/>
        </p:nvSpPr>
        <p:spPr>
          <a:xfrm>
            <a:off x="659080" y="3317966"/>
            <a:ext cx="7525512" cy="276859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Rectangle 114"/>
          <p:cNvSpPr/>
          <p:nvPr/>
        </p:nvSpPr>
        <p:spPr>
          <a:xfrm>
            <a:off x="672002" y="5412466"/>
            <a:ext cx="2709828" cy="66280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/>
          <p:cNvSpPr/>
          <p:nvPr/>
        </p:nvSpPr>
        <p:spPr>
          <a:xfrm>
            <a:off x="659080" y="371818"/>
            <a:ext cx="7525512" cy="2954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680113" y="424111"/>
            <a:ext cx="7106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fractions can you see in the picture?</a:t>
            </a: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62" y="4913296"/>
            <a:ext cx="568012" cy="60458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80" y="4926359"/>
            <a:ext cx="568012" cy="604589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084" y="4915801"/>
            <a:ext cx="568012" cy="60458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80" y="5425529"/>
            <a:ext cx="2709828" cy="64218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105" y="1579000"/>
            <a:ext cx="3593793" cy="4117448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025" y="2308659"/>
            <a:ext cx="555518" cy="533537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318" y="2041890"/>
            <a:ext cx="555518" cy="533537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044" y="2637541"/>
            <a:ext cx="555518" cy="533537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059" y="4969834"/>
            <a:ext cx="555518" cy="533537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866" y="5193968"/>
            <a:ext cx="555518" cy="533537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131" y="2596607"/>
            <a:ext cx="1279340" cy="1459529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029" y="3262352"/>
            <a:ext cx="1461507" cy="1667353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9498" y="2686279"/>
            <a:ext cx="1247214" cy="14228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/>
              <p:cNvSpPr txBox="1"/>
              <p:nvPr/>
            </p:nvSpPr>
            <p:spPr>
              <a:xfrm>
                <a:off x="914629" y="4269895"/>
                <a:ext cx="240121" cy="7713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7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0" name="TextBox 1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629" y="4269895"/>
                <a:ext cx="240121" cy="77130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/>
              <p:cNvSpPr txBox="1"/>
              <p:nvPr/>
            </p:nvSpPr>
            <p:spPr>
              <a:xfrm>
                <a:off x="1976994" y="3893479"/>
                <a:ext cx="240121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7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1" name="TextBox 1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994" y="3893479"/>
                <a:ext cx="240121" cy="7687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/>
              <p:cNvSpPr txBox="1"/>
              <p:nvPr/>
            </p:nvSpPr>
            <p:spPr>
              <a:xfrm>
                <a:off x="4549736" y="2267111"/>
                <a:ext cx="240121" cy="7713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5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2" name="TextBox 1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736" y="2267111"/>
                <a:ext cx="240121" cy="771301"/>
              </a:xfrm>
              <a:prstGeom prst="rect">
                <a:avLst/>
              </a:prstGeom>
              <a:blipFill>
                <a:blip r:embed="rId13"/>
                <a:stretch>
                  <a:fillRect b="-7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3" name="TextBox 122"/>
              <p:cNvSpPr txBox="1"/>
              <p:nvPr/>
            </p:nvSpPr>
            <p:spPr>
              <a:xfrm>
                <a:off x="5497653" y="4978611"/>
                <a:ext cx="240121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5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3" name="TextBox 1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7653" y="4978611"/>
                <a:ext cx="240121" cy="768737"/>
              </a:xfrm>
              <a:prstGeom prst="rect">
                <a:avLst/>
              </a:prstGeom>
              <a:blipFill>
                <a:blip r:embed="rId14"/>
                <a:stretch>
                  <a:fillRect l="-2564" b="-7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Box 123"/>
              <p:cNvSpPr txBox="1"/>
              <p:nvPr/>
            </p:nvSpPr>
            <p:spPr>
              <a:xfrm>
                <a:off x="5787837" y="3341176"/>
                <a:ext cx="240121" cy="76931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4" name="TextBox 1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37" y="3341176"/>
                <a:ext cx="240121" cy="76931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TextBox 124"/>
              <p:cNvSpPr txBox="1"/>
              <p:nvPr/>
            </p:nvSpPr>
            <p:spPr>
              <a:xfrm>
                <a:off x="7473484" y="3998345"/>
                <a:ext cx="240121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25" name="TextBox 1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3484" y="3998345"/>
                <a:ext cx="240121" cy="768737"/>
              </a:xfrm>
              <a:prstGeom prst="rect">
                <a:avLst/>
              </a:prstGeom>
              <a:blipFill>
                <a:blip r:embed="rId16"/>
                <a:stretch>
                  <a:fillRect l="-2564" b="-7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6" name="Cloud 125"/>
          <p:cNvSpPr/>
          <p:nvPr/>
        </p:nvSpPr>
        <p:spPr>
          <a:xfrm rot="11462352">
            <a:off x="6300260" y="1042905"/>
            <a:ext cx="1527220" cy="996427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Cloud 126"/>
          <p:cNvSpPr/>
          <p:nvPr/>
        </p:nvSpPr>
        <p:spPr>
          <a:xfrm rot="11694189">
            <a:off x="5202457" y="1726249"/>
            <a:ext cx="749472" cy="446507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Cloud 127"/>
          <p:cNvSpPr/>
          <p:nvPr/>
        </p:nvSpPr>
        <p:spPr>
          <a:xfrm rot="10800000">
            <a:off x="5925524" y="2051046"/>
            <a:ext cx="749472" cy="446507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Cloud 128"/>
          <p:cNvSpPr/>
          <p:nvPr/>
        </p:nvSpPr>
        <p:spPr>
          <a:xfrm rot="10800000">
            <a:off x="1463839" y="1595382"/>
            <a:ext cx="726122" cy="446508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0" name="TextBox 129"/>
              <p:cNvSpPr txBox="1"/>
              <p:nvPr/>
            </p:nvSpPr>
            <p:spPr>
              <a:xfrm>
                <a:off x="7864906" y="599421"/>
                <a:ext cx="240121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30" name="TextBox 1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4906" y="599421"/>
                <a:ext cx="240121" cy="768737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/>
              <p:cNvSpPr txBox="1"/>
              <p:nvPr/>
            </p:nvSpPr>
            <p:spPr>
              <a:xfrm>
                <a:off x="4841305" y="1122722"/>
                <a:ext cx="240121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131" name="TextBox 1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1305" y="1122722"/>
                <a:ext cx="240121" cy="768737"/>
              </a:xfrm>
              <a:prstGeom prst="rect">
                <a:avLst/>
              </a:prstGeom>
              <a:blipFill>
                <a:blip r:embed="rId18"/>
                <a:stretch>
                  <a:fillRect b="-7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2" name="Picture 1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27531" y="5311044"/>
            <a:ext cx="747045" cy="747045"/>
          </a:xfrm>
          <a:prstGeom prst="rect">
            <a:avLst/>
          </a:prstGeom>
        </p:spPr>
      </p:pic>
      <p:sp>
        <p:nvSpPr>
          <p:cNvPr id="133" name="TextBox 132"/>
          <p:cNvSpPr txBox="1"/>
          <p:nvPr/>
        </p:nvSpPr>
        <p:spPr>
          <a:xfrm>
            <a:off x="5630375" y="54537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  <p:bldP spid="121" grpId="0"/>
      <p:bldP spid="122" grpId="0"/>
      <p:bldP spid="123" grpId="0"/>
      <p:bldP spid="124" grpId="0"/>
      <p:bldP spid="125" grpId="0"/>
      <p:bldP spid="130" grpId="0"/>
      <p:bldP spid="131" grpId="0"/>
      <p:bldP spid="133" grpId="0"/>
      <p:bldP spid="13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3771" y="483326"/>
            <a:ext cx="7106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Label each fraction on the shapes below.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62" y="1189428"/>
            <a:ext cx="1601269" cy="162709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74496" y="2977543"/>
            <a:ext cx="1368000" cy="1368000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stCxn id="9" idx="0"/>
            <a:endCxn id="9" idx="2"/>
          </p:cNvCxnSpPr>
          <p:nvPr/>
        </p:nvCxnSpPr>
        <p:spPr>
          <a:xfrm>
            <a:off x="1758496" y="2977543"/>
            <a:ext cx="0" cy="136800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128031"/>
              </p:ext>
            </p:extLst>
          </p:nvPr>
        </p:nvGraphicFramePr>
        <p:xfrm>
          <a:off x="871959" y="4611153"/>
          <a:ext cx="1836000" cy="14385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9000">
                  <a:extLst>
                    <a:ext uri="{9D8B030D-6E8A-4147-A177-3AD203B41FA5}">
                      <a16:colId xmlns:a16="http://schemas.microsoft.com/office/drawing/2014/main" val="335988503"/>
                    </a:ext>
                  </a:extLst>
                </a:gridCol>
                <a:gridCol w="459000">
                  <a:extLst>
                    <a:ext uri="{9D8B030D-6E8A-4147-A177-3AD203B41FA5}">
                      <a16:colId xmlns:a16="http://schemas.microsoft.com/office/drawing/2014/main" val="3135447143"/>
                    </a:ext>
                  </a:extLst>
                </a:gridCol>
                <a:gridCol w="459000">
                  <a:extLst>
                    <a:ext uri="{9D8B030D-6E8A-4147-A177-3AD203B41FA5}">
                      <a16:colId xmlns:a16="http://schemas.microsoft.com/office/drawing/2014/main" val="1384880721"/>
                    </a:ext>
                  </a:extLst>
                </a:gridCol>
                <a:gridCol w="459000">
                  <a:extLst>
                    <a:ext uri="{9D8B030D-6E8A-4147-A177-3AD203B41FA5}">
                      <a16:colId xmlns:a16="http://schemas.microsoft.com/office/drawing/2014/main" val="3556575380"/>
                    </a:ext>
                  </a:extLst>
                </a:gridCol>
              </a:tblGrid>
              <a:tr h="14385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48594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27422" y="1401559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7422" y="1401559"/>
                <a:ext cx="240121" cy="688458"/>
              </a:xfrm>
              <a:prstGeom prst="rect">
                <a:avLst/>
              </a:prstGeom>
              <a:blipFill>
                <a:blip r:embed="rId6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961470" y="1401559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470" y="1401559"/>
                <a:ext cx="240121" cy="688458"/>
              </a:xfrm>
              <a:prstGeom prst="rect">
                <a:avLst/>
              </a:prstGeom>
              <a:blipFill>
                <a:blip r:embed="rId7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621713" y="2053221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1713" y="2053221"/>
                <a:ext cx="240121" cy="68845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327422" y="3313380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7422" y="3313380"/>
                <a:ext cx="240121" cy="688458"/>
              </a:xfrm>
              <a:prstGeom prst="rect">
                <a:avLst/>
              </a:prstGeom>
              <a:blipFill>
                <a:blip r:embed="rId9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015835" y="3313380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5835" y="3313380"/>
                <a:ext cx="240121" cy="688458"/>
              </a:xfrm>
              <a:prstGeom prst="rect">
                <a:avLst/>
              </a:prstGeom>
              <a:blipFill>
                <a:blip r:embed="rId10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04337" y="4986220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337" y="4986220"/>
                <a:ext cx="240121" cy="688458"/>
              </a:xfrm>
              <a:prstGeom prst="rect">
                <a:avLst/>
              </a:prstGeom>
              <a:blipFill>
                <a:blip r:embed="rId11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443982" y="4986220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982" y="4986220"/>
                <a:ext cx="240121" cy="688458"/>
              </a:xfrm>
              <a:prstGeom prst="rect">
                <a:avLst/>
              </a:prstGeom>
              <a:blipFill>
                <a:blip r:embed="rId12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919397" y="4986220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397" y="4986220"/>
                <a:ext cx="240121" cy="688458"/>
              </a:xfrm>
              <a:prstGeom prst="rect">
                <a:avLst/>
              </a:prstGeom>
              <a:blipFill>
                <a:blip r:embed="rId13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09928" y="4986220"/>
                <a:ext cx="240121" cy="68845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9928" y="4986220"/>
                <a:ext cx="240121" cy="68845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783771" y="502715"/>
            <a:ext cx="7106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 you notice?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996381" y="1594363"/>
            <a:ext cx="2485486" cy="696134"/>
            <a:chOff x="2996381" y="1594363"/>
            <a:chExt cx="2485486" cy="696134"/>
          </a:xfrm>
        </p:grpSpPr>
        <p:grpSp>
          <p:nvGrpSpPr>
            <p:cNvPr id="36" name="Group 35"/>
            <p:cNvGrpSpPr/>
            <p:nvPr/>
          </p:nvGrpSpPr>
          <p:grpSpPr>
            <a:xfrm>
              <a:off x="2996381" y="1602039"/>
              <a:ext cx="1772296" cy="688458"/>
              <a:chOff x="2996381" y="1419157"/>
              <a:chExt cx="1772296" cy="68845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0" name="TextBox 29"/>
                  <p:cNvSpPr txBox="1"/>
                  <p:nvPr/>
                </p:nvSpPr>
                <p:spPr>
                  <a:xfrm>
                    <a:off x="2996381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0" name="TextBox 2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96381" y="1419157"/>
                    <a:ext cx="240121" cy="688458"/>
                  </a:xfrm>
                  <a:prstGeom prst="rect">
                    <a:avLst/>
                  </a:prstGeom>
                  <a:blipFill>
                    <a:blip r:embed="rId15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4528556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1" name="TextBox 3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528556" y="1419157"/>
                    <a:ext cx="240121" cy="688458"/>
                  </a:xfrm>
                  <a:prstGeom prst="rect">
                    <a:avLst/>
                  </a:prstGeom>
                  <a:blipFill>
                    <a:blip r:embed="rId16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2" name="TextBox 31"/>
                  <p:cNvSpPr txBox="1"/>
                  <p:nvPr/>
                </p:nvSpPr>
                <p:spPr>
                  <a:xfrm>
                    <a:off x="3759868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2" name="TextBox 3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759868" y="1419157"/>
                    <a:ext cx="240121" cy="688458"/>
                  </a:xfrm>
                  <a:prstGeom prst="rect">
                    <a:avLst/>
                  </a:prstGeom>
                  <a:blipFill>
                    <a:blip r:embed="rId17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3266984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33" name="TextBox 3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66984" y="1501776"/>
                    <a:ext cx="457200" cy="523220"/>
                  </a:xfrm>
                  <a:prstGeom prst="rect">
                    <a:avLst/>
                  </a:prstGeom>
                  <a:blipFill>
                    <a:blip r:embed="rId1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4009967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34" name="TextBox 3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967" y="1501776"/>
                    <a:ext cx="457200" cy="523220"/>
                  </a:xfrm>
                  <a:prstGeom prst="rect">
                    <a:avLst/>
                  </a:prstGeom>
                  <a:blipFill>
                    <a:blip r:embed="rId1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5241746" y="1594363"/>
                  <a:ext cx="240121" cy="677045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den>
                      </m:f>
                    </m:oMath>
                  </a14:m>
                  <a:r>
                    <a:rPr lang="en-GB" dirty="0"/>
                    <a:t> </a:t>
                  </a: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41746" y="1594363"/>
                  <a:ext cx="240121" cy="677045"/>
                </a:xfrm>
                <a:prstGeom prst="rect">
                  <a:avLst/>
                </a:prstGeom>
                <a:blipFill>
                  <a:blip r:embed="rId20"/>
                  <a:stretch>
                    <a:fillRect l="-256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Box 55"/>
                <p:cNvSpPr txBox="1"/>
                <p:nvPr/>
              </p:nvSpPr>
              <p:spPr>
                <a:xfrm>
                  <a:off x="4723157" y="1676982"/>
                  <a:ext cx="45720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6" name="TextBox 5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23157" y="1676982"/>
                  <a:ext cx="457200" cy="523220"/>
                </a:xfrm>
                <a:prstGeom prst="rect">
                  <a:avLst/>
                </a:prstGeom>
                <a:blipFill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2" name="Group 61"/>
          <p:cNvGrpSpPr/>
          <p:nvPr/>
        </p:nvGrpSpPr>
        <p:grpSpPr>
          <a:xfrm>
            <a:off x="2946237" y="3256322"/>
            <a:ext cx="1734719" cy="688458"/>
            <a:chOff x="2946237" y="3256322"/>
            <a:chExt cx="1734719" cy="688458"/>
          </a:xfrm>
        </p:grpSpPr>
        <p:grpSp>
          <p:nvGrpSpPr>
            <p:cNvPr id="37" name="Group 36"/>
            <p:cNvGrpSpPr/>
            <p:nvPr/>
          </p:nvGrpSpPr>
          <p:grpSpPr>
            <a:xfrm>
              <a:off x="2946237" y="3256322"/>
              <a:ext cx="1003608" cy="688458"/>
              <a:chOff x="2996381" y="1419157"/>
              <a:chExt cx="1003608" cy="68845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8" name="TextBox 37"/>
                  <p:cNvSpPr txBox="1"/>
                  <p:nvPr/>
                </p:nvSpPr>
                <p:spPr>
                  <a:xfrm>
                    <a:off x="2996381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8" name="TextBox 3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96381" y="1419157"/>
                    <a:ext cx="240121" cy="688458"/>
                  </a:xfrm>
                  <a:prstGeom prst="rect">
                    <a:avLst/>
                  </a:prstGeom>
                  <a:blipFill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3759868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40" name="TextBox 3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759868" y="1419157"/>
                    <a:ext cx="240121" cy="688458"/>
                  </a:xfrm>
                  <a:prstGeom prst="rect">
                    <a:avLst/>
                  </a:prstGeom>
                  <a:blipFill>
                    <a:blip r:embed="rId23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3266984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41" name="TextBox 4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66984" y="1501776"/>
                    <a:ext cx="457200" cy="523220"/>
                  </a:xfrm>
                  <a:prstGeom prst="rect">
                    <a:avLst/>
                  </a:prstGeom>
                  <a:blipFill>
                    <a:blip r:embed="rId2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Box 56"/>
                <p:cNvSpPr txBox="1"/>
                <p:nvPr/>
              </p:nvSpPr>
              <p:spPr>
                <a:xfrm>
                  <a:off x="4440835" y="3262585"/>
                  <a:ext cx="240121" cy="677045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a14:m>
                  <a:r>
                    <a:rPr lang="en-GB" dirty="0"/>
                    <a:t> </a:t>
                  </a:r>
                </a:p>
              </p:txBody>
            </p:sp>
          </mc:Choice>
          <mc:Fallback xmlns="">
            <p:sp>
              <p:nvSpPr>
                <p:cNvPr id="57" name="TextBox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40835" y="3262585"/>
                  <a:ext cx="240121" cy="677045"/>
                </a:xfrm>
                <a:prstGeom prst="rect">
                  <a:avLst/>
                </a:prstGeom>
                <a:blipFill>
                  <a:blip r:embed="rId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3922246" y="3308010"/>
                  <a:ext cx="45720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22246" y="3308010"/>
                  <a:ext cx="457200" cy="523220"/>
                </a:xfrm>
                <a:prstGeom prst="rect">
                  <a:avLst/>
                </a:prstGeom>
                <a:blipFill>
                  <a:blip r:embed="rId2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3" name="Group 62"/>
          <p:cNvGrpSpPr/>
          <p:nvPr/>
        </p:nvGrpSpPr>
        <p:grpSpPr>
          <a:xfrm>
            <a:off x="2958369" y="4898136"/>
            <a:ext cx="2782765" cy="688458"/>
            <a:chOff x="3495550" y="4910605"/>
            <a:chExt cx="2782765" cy="688458"/>
          </a:xfrm>
        </p:grpSpPr>
        <p:grpSp>
          <p:nvGrpSpPr>
            <p:cNvPr id="44" name="Group 43"/>
            <p:cNvGrpSpPr/>
            <p:nvPr/>
          </p:nvGrpSpPr>
          <p:grpSpPr>
            <a:xfrm>
              <a:off x="3495550" y="4910605"/>
              <a:ext cx="1497973" cy="688458"/>
              <a:chOff x="2996381" y="1419157"/>
              <a:chExt cx="1497973" cy="68845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5" name="TextBox 44"/>
                  <p:cNvSpPr txBox="1"/>
                  <p:nvPr/>
                </p:nvSpPr>
                <p:spPr>
                  <a:xfrm>
                    <a:off x="2996381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45" name="TextBox 4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96381" y="1419157"/>
                    <a:ext cx="240121" cy="688458"/>
                  </a:xfrm>
                  <a:prstGeom prst="rect">
                    <a:avLst/>
                  </a:prstGeom>
                  <a:blipFill>
                    <a:blip r:embed="rId2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6" name="TextBox 45"/>
                  <p:cNvSpPr txBox="1"/>
                  <p:nvPr/>
                </p:nvSpPr>
                <p:spPr>
                  <a:xfrm>
                    <a:off x="4254233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46" name="TextBox 4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254233" y="1419157"/>
                    <a:ext cx="240121" cy="688458"/>
                  </a:xfrm>
                  <a:prstGeom prst="rect">
                    <a:avLst/>
                  </a:prstGeom>
                  <a:blipFill>
                    <a:blip r:embed="rId28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TextBox 46"/>
                  <p:cNvSpPr txBox="1"/>
                  <p:nvPr/>
                </p:nvSpPr>
                <p:spPr>
                  <a:xfrm>
                    <a:off x="3629238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47" name="TextBox 4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29238" y="1419157"/>
                    <a:ext cx="240121" cy="688458"/>
                  </a:xfrm>
                  <a:prstGeom prst="rect">
                    <a:avLst/>
                  </a:prstGeom>
                  <a:blipFill>
                    <a:blip r:embed="rId2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8" name="TextBox 47"/>
                  <p:cNvSpPr txBox="1"/>
                  <p:nvPr/>
                </p:nvSpPr>
                <p:spPr>
                  <a:xfrm>
                    <a:off x="3188606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48" name="TextBox 4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188606" y="1501776"/>
                    <a:ext cx="457200" cy="523220"/>
                  </a:xfrm>
                  <a:prstGeom prst="rect">
                    <a:avLst/>
                  </a:prstGeom>
                  <a:blipFill>
                    <a:blip r:embed="rId3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9" name="TextBox 48"/>
                  <p:cNvSpPr txBox="1"/>
                  <p:nvPr/>
                </p:nvSpPr>
                <p:spPr>
                  <a:xfrm>
                    <a:off x="3814022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49" name="TextBox 4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814022" y="1501776"/>
                    <a:ext cx="457200" cy="523220"/>
                  </a:xfrm>
                  <a:prstGeom prst="rect">
                    <a:avLst/>
                  </a:prstGeom>
                  <a:blipFill>
                    <a:blip r:embed="rId3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TextBox 50"/>
                <p:cNvSpPr txBox="1"/>
                <p:nvPr/>
              </p:nvSpPr>
              <p:spPr>
                <a:xfrm>
                  <a:off x="5394571" y="4910605"/>
                  <a:ext cx="240121" cy="688458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a14:m>
                  <a:r>
                    <a:rPr lang="en-GB" dirty="0"/>
                    <a:t> </a:t>
                  </a:r>
                </a:p>
              </p:txBody>
            </p:sp>
          </mc:Choice>
          <mc:Fallback xmlns="">
            <p:sp>
              <p:nvSpPr>
                <p:cNvPr id="51" name="TextBox 5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94571" y="4910605"/>
                  <a:ext cx="240121" cy="688458"/>
                </a:xfrm>
                <a:prstGeom prst="rect">
                  <a:avLst/>
                </a:prstGeom>
                <a:blipFill>
                  <a:blip r:embed="rId32"/>
                  <a:stretch>
                    <a:fillRect l="-256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4941297" y="4993224"/>
                  <a:ext cx="45720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</m:oMath>
                    </m:oMathPara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41297" y="4993224"/>
                  <a:ext cx="457200" cy="523220"/>
                </a:xfrm>
                <a:prstGeom prst="rect">
                  <a:avLst/>
                </a:prstGeom>
                <a:blipFill>
                  <a:blip r:embed="rId3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6038194" y="4913829"/>
                  <a:ext cx="240121" cy="674800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a14:m>
                  <a:r>
                    <a:rPr lang="en-GB" dirty="0"/>
                    <a:t> </a:t>
                  </a:r>
                </a:p>
              </p:txBody>
            </p:sp>
          </mc:Choice>
          <mc:Fallback xmlns="">
            <p:sp>
              <p:nvSpPr>
                <p:cNvPr id="59" name="TextBox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38194" y="4913829"/>
                  <a:ext cx="240121" cy="674800"/>
                </a:xfrm>
                <a:prstGeom prst="rect">
                  <a:avLst/>
                </a:prstGeom>
                <a:blipFill>
                  <a:blip r:embed="rId3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5597979" y="4996448"/>
                  <a:ext cx="45720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97979" y="4996448"/>
                  <a:ext cx="457200" cy="523220"/>
                </a:xfrm>
                <a:prstGeom prst="rect">
                  <a:avLst/>
                </a:prstGeom>
                <a:blipFill>
                  <a:blip r:embed="rId3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64" name="TextBox 63"/>
          <p:cNvSpPr txBox="1"/>
          <p:nvPr/>
        </p:nvSpPr>
        <p:spPr>
          <a:xfrm>
            <a:off x="680113" y="296551"/>
            <a:ext cx="71061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When the </a:t>
            </a:r>
            <a:r>
              <a:rPr lang="en-GB" sz="2800" dirty="0">
                <a:solidFill>
                  <a:srgbClr val="0070C0"/>
                </a:solidFill>
              </a:rPr>
              <a:t>numerator</a:t>
            </a:r>
            <a:r>
              <a:rPr lang="en-GB" sz="2800" dirty="0"/>
              <a:t> and the </a:t>
            </a:r>
            <a:r>
              <a:rPr lang="en-GB" sz="2800" dirty="0">
                <a:solidFill>
                  <a:srgbClr val="0070C0"/>
                </a:solidFill>
              </a:rPr>
              <a:t>denominator</a:t>
            </a:r>
            <a:r>
              <a:rPr lang="en-GB" sz="2800" dirty="0"/>
              <a:t> are the same, the fraction is </a:t>
            </a:r>
            <a:r>
              <a:rPr lang="en-GB" sz="2800" dirty="0">
                <a:solidFill>
                  <a:srgbClr val="0070C0"/>
                </a:solidFill>
              </a:rPr>
              <a:t>equal to one whole</a:t>
            </a:r>
            <a:r>
              <a:rPr lang="en-GB" sz="2800" dirty="0"/>
              <a:t>.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6100353" y="1555174"/>
            <a:ext cx="2092671" cy="803087"/>
            <a:chOff x="6100353" y="1555174"/>
            <a:chExt cx="2092671" cy="803087"/>
          </a:xfrm>
        </p:grpSpPr>
        <p:sp>
          <p:nvSpPr>
            <p:cNvPr id="74" name="Rounded Rectangle 73"/>
            <p:cNvSpPr/>
            <p:nvPr/>
          </p:nvSpPr>
          <p:spPr>
            <a:xfrm>
              <a:off x="6100353" y="1555174"/>
              <a:ext cx="1985555" cy="8030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6206948" y="1603938"/>
              <a:ext cx="1986076" cy="677045"/>
              <a:chOff x="6206948" y="1603938"/>
              <a:chExt cx="1986076" cy="67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5" name="TextBox 64"/>
                  <p:cNvSpPr txBox="1"/>
                  <p:nvPr/>
                </p:nvSpPr>
                <p:spPr>
                  <a:xfrm>
                    <a:off x="6206948" y="1603938"/>
                    <a:ext cx="240121" cy="677045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65" name="TextBox 6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06948" y="1603938"/>
                    <a:ext cx="240121" cy="677045"/>
                  </a:xfrm>
                  <a:prstGeom prst="rect">
                    <a:avLst/>
                  </a:prstGeom>
                  <a:blipFill>
                    <a:blip r:embed="rId3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6" name="TextBox 65"/>
                  <p:cNvSpPr txBox="1"/>
                  <p:nvPr/>
                </p:nvSpPr>
                <p:spPr>
                  <a:xfrm>
                    <a:off x="6422114" y="1660013"/>
                    <a:ext cx="177091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GB" sz="2800" dirty="0"/>
                      <a:t> 1 whole</a:t>
                    </a:r>
                  </a:p>
                </p:txBody>
              </p:sp>
            </mc:Choice>
            <mc:Fallback xmlns="">
              <p:sp>
                <p:nvSpPr>
                  <p:cNvPr id="66" name="TextBox 6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422114" y="1660013"/>
                    <a:ext cx="1770910" cy="523220"/>
                  </a:xfrm>
                  <a:prstGeom prst="rect">
                    <a:avLst/>
                  </a:prstGeom>
                  <a:blipFill>
                    <a:blip r:embed="rId37"/>
                    <a:stretch>
                      <a:fillRect t="-10465" r="-1031" b="-32558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78" name="Group 77"/>
          <p:cNvGrpSpPr/>
          <p:nvPr/>
        </p:nvGrpSpPr>
        <p:grpSpPr>
          <a:xfrm>
            <a:off x="5150584" y="3155912"/>
            <a:ext cx="2077238" cy="803087"/>
            <a:chOff x="5150584" y="3155912"/>
            <a:chExt cx="2077238" cy="803087"/>
          </a:xfrm>
        </p:grpSpPr>
        <p:sp>
          <p:nvSpPr>
            <p:cNvPr id="75" name="Rounded Rectangle 74"/>
            <p:cNvSpPr/>
            <p:nvPr/>
          </p:nvSpPr>
          <p:spPr>
            <a:xfrm>
              <a:off x="5150584" y="3155912"/>
              <a:ext cx="1985555" cy="8030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5241746" y="3218709"/>
              <a:ext cx="1986076" cy="677045"/>
              <a:chOff x="6206948" y="1603938"/>
              <a:chExt cx="1986076" cy="67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9" name="TextBox 68"/>
                  <p:cNvSpPr txBox="1"/>
                  <p:nvPr/>
                </p:nvSpPr>
                <p:spPr>
                  <a:xfrm>
                    <a:off x="6206948" y="1603938"/>
                    <a:ext cx="240121" cy="677045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69" name="TextBox 6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06948" y="1603938"/>
                    <a:ext cx="240121" cy="677045"/>
                  </a:xfrm>
                  <a:prstGeom prst="rect">
                    <a:avLst/>
                  </a:prstGeom>
                  <a:blipFill>
                    <a:blip r:embed="rId38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0" name="TextBox 69"/>
                  <p:cNvSpPr txBox="1"/>
                  <p:nvPr/>
                </p:nvSpPr>
                <p:spPr>
                  <a:xfrm>
                    <a:off x="6422114" y="1660013"/>
                    <a:ext cx="177091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GB" sz="2800" dirty="0"/>
                      <a:t> 1 whole</a:t>
                    </a:r>
                  </a:p>
                </p:txBody>
              </p:sp>
            </mc:Choice>
            <mc:Fallback xmlns="">
              <p:sp>
                <p:nvSpPr>
                  <p:cNvPr id="70" name="TextBox 6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422114" y="1660013"/>
                    <a:ext cx="1770910" cy="523220"/>
                  </a:xfrm>
                  <a:prstGeom prst="rect">
                    <a:avLst/>
                  </a:prstGeom>
                  <a:blipFill>
                    <a:blip r:embed="rId39"/>
                    <a:stretch>
                      <a:fillRect t="-10465" r="-1031" b="-32558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79" name="Group 78"/>
          <p:cNvGrpSpPr/>
          <p:nvPr/>
        </p:nvGrpSpPr>
        <p:grpSpPr>
          <a:xfrm>
            <a:off x="6109921" y="4821529"/>
            <a:ext cx="2112075" cy="803087"/>
            <a:chOff x="6109921" y="4821529"/>
            <a:chExt cx="2112075" cy="803087"/>
          </a:xfrm>
        </p:grpSpPr>
        <p:sp>
          <p:nvSpPr>
            <p:cNvPr id="76" name="Rounded Rectangle 75"/>
            <p:cNvSpPr/>
            <p:nvPr/>
          </p:nvSpPr>
          <p:spPr>
            <a:xfrm>
              <a:off x="6109921" y="4821529"/>
              <a:ext cx="1985555" cy="80308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6235920" y="4886844"/>
              <a:ext cx="1986076" cy="674800"/>
              <a:chOff x="6206948" y="1603938"/>
              <a:chExt cx="1986076" cy="674800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6206948" y="1603938"/>
                    <a:ext cx="240121" cy="674800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72" name="TextBox 7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06948" y="1603938"/>
                    <a:ext cx="240121" cy="674800"/>
                  </a:xfrm>
                  <a:prstGeom prst="rect">
                    <a:avLst/>
                  </a:prstGeom>
                  <a:blipFill>
                    <a:blip r:embed="rId40"/>
                    <a:stretch>
                      <a:fillRect l="-256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3" name="TextBox 72"/>
                  <p:cNvSpPr txBox="1"/>
                  <p:nvPr/>
                </p:nvSpPr>
                <p:spPr>
                  <a:xfrm>
                    <a:off x="6422114" y="1660013"/>
                    <a:ext cx="177091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a14:m>
                    <a:r>
                      <a:rPr lang="en-GB" sz="2800" dirty="0"/>
                      <a:t> 1 whole</a:t>
                    </a:r>
                  </a:p>
                </p:txBody>
              </p:sp>
            </mc:Choice>
            <mc:Fallback xmlns="">
              <p:sp>
                <p:nvSpPr>
                  <p:cNvPr id="73" name="TextBox 7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422114" y="1660013"/>
                    <a:ext cx="1770910" cy="523220"/>
                  </a:xfrm>
                  <a:prstGeom prst="rect">
                    <a:avLst/>
                  </a:prstGeom>
                  <a:blipFill>
                    <a:blip r:embed="rId41"/>
                    <a:stretch>
                      <a:fillRect t="-11628" r="-1031" b="-32558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4653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53" grpId="0"/>
      <p:bldP spid="53" grpId="1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383" y="289252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2227" y="30352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9826" y="430721"/>
            <a:ext cx="730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fractions are equal to one whole?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32970" y="1255527"/>
                <a:ext cx="240121" cy="87062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2970" y="1255527"/>
                <a:ext cx="240121" cy="87062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12910" y="4130210"/>
                <a:ext cx="240121" cy="8683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10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2910" y="4130210"/>
                <a:ext cx="240121" cy="868379"/>
              </a:xfrm>
              <a:prstGeom prst="rect">
                <a:avLst/>
              </a:prstGeom>
              <a:blipFill>
                <a:blip r:embed="rId7"/>
                <a:stretch>
                  <a:fillRect r="-9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868683" y="4131236"/>
                <a:ext cx="240121" cy="86632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8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683" y="4131236"/>
                <a:ext cx="240121" cy="866327"/>
              </a:xfrm>
              <a:prstGeom prst="rect">
                <a:avLst/>
              </a:prstGeom>
              <a:blipFill>
                <a:blip r:embed="rId8"/>
                <a:stretch>
                  <a:fillRect l="-2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879324" y="1272088"/>
                <a:ext cx="240121" cy="86632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9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324" y="1272088"/>
                <a:ext cx="240121" cy="86632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994818" y="1451650"/>
            <a:ext cx="2468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four quarters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62913" y="4302789"/>
            <a:ext cx="2468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six sixteenths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20831"/>
              </p:ext>
            </p:extLst>
          </p:nvPr>
        </p:nvGraphicFramePr>
        <p:xfrm>
          <a:off x="1160580" y="2307289"/>
          <a:ext cx="784902" cy="806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634">
                  <a:extLst>
                    <a:ext uri="{9D8B030D-6E8A-4147-A177-3AD203B41FA5}">
                      <a16:colId xmlns:a16="http://schemas.microsoft.com/office/drawing/2014/main" val="2617127962"/>
                    </a:ext>
                  </a:extLst>
                </a:gridCol>
                <a:gridCol w="261634">
                  <a:extLst>
                    <a:ext uri="{9D8B030D-6E8A-4147-A177-3AD203B41FA5}">
                      <a16:colId xmlns:a16="http://schemas.microsoft.com/office/drawing/2014/main" val="3217235805"/>
                    </a:ext>
                  </a:extLst>
                </a:gridCol>
                <a:gridCol w="261634">
                  <a:extLst>
                    <a:ext uri="{9D8B030D-6E8A-4147-A177-3AD203B41FA5}">
                      <a16:colId xmlns:a16="http://schemas.microsoft.com/office/drawing/2014/main" val="2216242636"/>
                    </a:ext>
                  </a:extLst>
                </a:gridCol>
              </a:tblGrid>
              <a:tr h="8064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552371"/>
                  </a:ext>
                </a:extLst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1299847" y="1201784"/>
            <a:ext cx="489764" cy="101275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978663"/>
              </p:ext>
            </p:extLst>
          </p:nvPr>
        </p:nvGraphicFramePr>
        <p:xfrm>
          <a:off x="3539770" y="2307289"/>
          <a:ext cx="897948" cy="80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4487">
                  <a:extLst>
                    <a:ext uri="{9D8B030D-6E8A-4147-A177-3AD203B41FA5}">
                      <a16:colId xmlns:a16="http://schemas.microsoft.com/office/drawing/2014/main" val="2866806155"/>
                    </a:ext>
                  </a:extLst>
                </a:gridCol>
                <a:gridCol w="224487">
                  <a:extLst>
                    <a:ext uri="{9D8B030D-6E8A-4147-A177-3AD203B41FA5}">
                      <a16:colId xmlns:a16="http://schemas.microsoft.com/office/drawing/2014/main" val="1273467910"/>
                    </a:ext>
                  </a:extLst>
                </a:gridCol>
                <a:gridCol w="224487">
                  <a:extLst>
                    <a:ext uri="{9D8B030D-6E8A-4147-A177-3AD203B41FA5}">
                      <a16:colId xmlns:a16="http://schemas.microsoft.com/office/drawing/2014/main" val="3792882946"/>
                    </a:ext>
                  </a:extLst>
                </a:gridCol>
                <a:gridCol w="224487">
                  <a:extLst>
                    <a:ext uri="{9D8B030D-6E8A-4147-A177-3AD203B41FA5}">
                      <a16:colId xmlns:a16="http://schemas.microsoft.com/office/drawing/2014/main" val="1846588924"/>
                    </a:ext>
                  </a:extLst>
                </a:gridCol>
              </a:tblGrid>
              <a:tr h="806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085789"/>
                  </a:ext>
                </a:extLst>
              </a:tr>
            </a:tbl>
          </a:graphicData>
        </a:graphic>
      </p:graphicFrame>
      <p:sp>
        <p:nvSpPr>
          <p:cNvPr id="18" name="Rounded Rectangle 17"/>
          <p:cNvSpPr/>
          <p:nvPr/>
        </p:nvSpPr>
        <p:spPr>
          <a:xfrm>
            <a:off x="3013077" y="1451650"/>
            <a:ext cx="1995511" cy="52322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191080"/>
              </p:ext>
            </p:extLst>
          </p:nvPr>
        </p:nvGraphicFramePr>
        <p:xfrm>
          <a:off x="6006903" y="2309934"/>
          <a:ext cx="1874520" cy="80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5937599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317750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163053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1396429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8303649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68447238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2450095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779609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258872990"/>
                    </a:ext>
                  </a:extLst>
                </a:gridCol>
              </a:tblGrid>
              <a:tr h="806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5020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45054" y="2277325"/>
                <a:ext cx="240121" cy="86632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054" y="2277325"/>
                <a:ext cx="240121" cy="86632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387523"/>
              </p:ext>
            </p:extLst>
          </p:nvPr>
        </p:nvGraphicFramePr>
        <p:xfrm>
          <a:off x="857156" y="5209429"/>
          <a:ext cx="1443210" cy="80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642">
                  <a:extLst>
                    <a:ext uri="{9D8B030D-6E8A-4147-A177-3AD203B41FA5}">
                      <a16:colId xmlns:a16="http://schemas.microsoft.com/office/drawing/2014/main" val="1249707821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2410396436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1071939695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3612096082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962932219"/>
                    </a:ext>
                  </a:extLst>
                </a:gridCol>
              </a:tblGrid>
              <a:tr h="4032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298932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381621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940629"/>
              </p:ext>
            </p:extLst>
          </p:nvPr>
        </p:nvGraphicFramePr>
        <p:xfrm>
          <a:off x="3388086" y="5209429"/>
          <a:ext cx="1154568" cy="80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642">
                  <a:extLst>
                    <a:ext uri="{9D8B030D-6E8A-4147-A177-3AD203B41FA5}">
                      <a16:colId xmlns:a16="http://schemas.microsoft.com/office/drawing/2014/main" val="1249707821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2410396436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1071939695"/>
                    </a:ext>
                  </a:extLst>
                </a:gridCol>
                <a:gridCol w="288642">
                  <a:extLst>
                    <a:ext uri="{9D8B030D-6E8A-4147-A177-3AD203B41FA5}">
                      <a16:colId xmlns:a16="http://schemas.microsoft.com/office/drawing/2014/main" val="3612096082"/>
                    </a:ext>
                  </a:extLst>
                </a:gridCol>
              </a:tblGrid>
              <a:tr h="4032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1298932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381621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492402"/>
              </p:ext>
            </p:extLst>
          </p:nvPr>
        </p:nvGraphicFramePr>
        <p:xfrm>
          <a:off x="5343956" y="5084290"/>
          <a:ext cx="1859896" cy="9449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487">
                  <a:extLst>
                    <a:ext uri="{9D8B030D-6E8A-4147-A177-3AD203B41FA5}">
                      <a16:colId xmlns:a16="http://schemas.microsoft.com/office/drawing/2014/main" val="1435329321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3122797246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3374260884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2215251348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3113671363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3346581299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912201909"/>
                    </a:ext>
                  </a:extLst>
                </a:gridCol>
                <a:gridCol w="232487">
                  <a:extLst>
                    <a:ext uri="{9D8B030D-6E8A-4147-A177-3AD203B41FA5}">
                      <a16:colId xmlns:a16="http://schemas.microsoft.com/office/drawing/2014/main" val="3717816621"/>
                    </a:ext>
                  </a:extLst>
                </a:gridCol>
              </a:tblGrid>
              <a:tr h="4724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753441"/>
                  </a:ext>
                </a:extLst>
              </a:tr>
              <a:tr h="47247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10469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458316" y="5220668"/>
                <a:ext cx="240121" cy="86632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16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8316" y="5220668"/>
                <a:ext cx="240121" cy="866327"/>
              </a:xfrm>
              <a:prstGeom prst="rect">
                <a:avLst/>
              </a:prstGeom>
              <a:blipFill>
                <a:blip r:embed="rId11"/>
                <a:stretch>
                  <a:fillRect r="-9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3730798" y="4091021"/>
            <a:ext cx="489764" cy="101275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902803" y="322402"/>
            <a:ext cx="71061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the </a:t>
            </a:r>
            <a:r>
              <a:rPr lang="en-GB" sz="2800" dirty="0">
                <a:solidFill>
                  <a:srgbClr val="0070C0"/>
                </a:solidFill>
              </a:rPr>
              <a:t>numerator</a:t>
            </a:r>
            <a:r>
              <a:rPr lang="en-GB" sz="2800" dirty="0"/>
              <a:t> and the </a:t>
            </a:r>
            <a:r>
              <a:rPr lang="en-GB" sz="2800" dirty="0">
                <a:solidFill>
                  <a:srgbClr val="0070C0"/>
                </a:solidFill>
              </a:rPr>
              <a:t>denominator</a:t>
            </a:r>
            <a:r>
              <a:rPr lang="en-GB" sz="2800" dirty="0"/>
              <a:t> are the same, the fraction is </a:t>
            </a:r>
            <a:r>
              <a:rPr lang="en-GB" sz="2800" dirty="0">
                <a:solidFill>
                  <a:srgbClr val="0070C0"/>
                </a:solidFill>
              </a:rPr>
              <a:t>equal to one whole</a:t>
            </a:r>
            <a:r>
              <a:rPr lang="en-GB" sz="2800" dirty="0"/>
              <a:t>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1586" y="3219541"/>
            <a:ext cx="74290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the </a:t>
            </a:r>
            <a:r>
              <a:rPr lang="en-GB" sz="2800" dirty="0">
                <a:solidFill>
                  <a:srgbClr val="0070C0"/>
                </a:solidFill>
              </a:rPr>
              <a:t>numerator</a:t>
            </a:r>
            <a:r>
              <a:rPr lang="en-GB" sz="2800" dirty="0"/>
              <a:t> is less than the </a:t>
            </a:r>
            <a:r>
              <a:rPr lang="en-GB" sz="2800" dirty="0">
                <a:solidFill>
                  <a:srgbClr val="0070C0"/>
                </a:solidFill>
              </a:rPr>
              <a:t>denominator</a:t>
            </a:r>
            <a:r>
              <a:rPr lang="en-GB" sz="2800" dirty="0"/>
              <a:t>, the fraction is </a:t>
            </a:r>
            <a:r>
              <a:rPr lang="en-GB" sz="2800" dirty="0">
                <a:solidFill>
                  <a:srgbClr val="0070C0"/>
                </a:solidFill>
              </a:rPr>
              <a:t>less than one whole</a:t>
            </a:r>
            <a:r>
              <a:rPr lang="en-GB" sz="2800" dirty="0"/>
              <a:t>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67512" y="362612"/>
            <a:ext cx="7525512" cy="284549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691586" y="3299622"/>
            <a:ext cx="7525512" cy="284549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33351 0.42546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21273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3316 0.41991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80" y="20995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3257 -0.42268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0" y="-20856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33073 -0.4217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06" y="-20949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0.32934 -0.4169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67" y="-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1" grpId="0"/>
      <p:bldP spid="16" grpId="0" animBg="1"/>
      <p:bldP spid="18" grpId="0" animBg="1"/>
      <p:bldP spid="21" grpId="0"/>
      <p:bldP spid="25" grpId="0"/>
      <p:bldP spid="26" grpId="0" animBg="1"/>
      <p:bldP spid="26" grpId="1" animBg="1"/>
      <p:bldP spid="28" grpId="0"/>
      <p:bldP spid="29" grpId="0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18041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323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018284" y="4991406"/>
                <a:ext cx="4421467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 of the sweets </a:t>
                </a:r>
                <a:r>
                  <a:rPr lang="en-GB" sz="3200" dirty="0"/>
                  <a:t>are not red</a:t>
                </a:r>
                <a:endParaRPr lang="en-GB" sz="36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8284" y="4991406"/>
                <a:ext cx="4421467" cy="769378"/>
              </a:xfrm>
              <a:prstGeom prst="rect">
                <a:avLst/>
              </a:prstGeom>
              <a:blipFill>
                <a:blip r:embed="rId6"/>
                <a:stretch>
                  <a:fillRect r="-2621" b="-158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850833" y="362030"/>
                <a:ext cx="6100003" cy="18158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of a bag of sweets are red.</a:t>
                </a:r>
              </a:p>
              <a:p>
                <a:endParaRPr lang="en-GB" sz="3600" dirty="0"/>
              </a:p>
              <a:p>
                <a:r>
                  <a:rPr lang="en-GB" sz="2800" dirty="0"/>
                  <a:t>What fraction of the sweets are not red?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0833" y="362030"/>
                <a:ext cx="6100003" cy="1815818"/>
              </a:xfrm>
              <a:prstGeom prst="rect">
                <a:avLst/>
              </a:prstGeom>
              <a:blipFill>
                <a:blip r:embed="rId7"/>
                <a:stretch>
                  <a:fillRect l="-2100" r="-1000" b="-53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table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7265" y="2622017"/>
            <a:ext cx="6331530" cy="640773"/>
          </a:xfrm>
          <a:prstGeom prst="rect">
            <a:avLst/>
          </a:prstGeom>
        </p:spPr>
      </p:pic>
      <p:sp>
        <p:nvSpPr>
          <p:cNvPr id="25" name="Left Brace 24"/>
          <p:cNvSpPr/>
          <p:nvPr/>
        </p:nvSpPr>
        <p:spPr>
          <a:xfrm rot="16200000">
            <a:off x="3248140" y="1659110"/>
            <a:ext cx="219208" cy="3740956"/>
          </a:xfrm>
          <a:prstGeom prst="leftBrace">
            <a:avLst>
              <a:gd name="adj1" fmla="val 66539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924766" y="3786068"/>
                <a:ext cx="1281474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red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4766" y="3786068"/>
                <a:ext cx="1281474" cy="769378"/>
              </a:xfrm>
              <a:prstGeom prst="rect">
                <a:avLst/>
              </a:prstGeom>
              <a:blipFill>
                <a:blip r:embed="rId9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Left Brace 28"/>
          <p:cNvSpPr/>
          <p:nvPr/>
        </p:nvSpPr>
        <p:spPr>
          <a:xfrm rot="16200000">
            <a:off x="6490104" y="2315465"/>
            <a:ext cx="219208" cy="2438171"/>
          </a:xfrm>
          <a:prstGeom prst="leftBrace">
            <a:avLst>
              <a:gd name="adj1" fmla="val 66539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6074301" y="3786068"/>
                <a:ext cx="1744493" cy="7693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not red</a:t>
                </a: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4301" y="3786068"/>
                <a:ext cx="1744493" cy="769378"/>
              </a:xfrm>
              <a:prstGeom prst="rect">
                <a:avLst/>
              </a:prstGeom>
              <a:blipFill>
                <a:blip r:embed="rId10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018">
            <a:off x="5387858" y="-710907"/>
            <a:ext cx="2647186" cy="33627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99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  <p:bldP spid="25" grpId="0" animBg="1"/>
      <p:bldP spid="26" grpId="0"/>
      <p:bldP spid="29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18041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323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9826" y="430721"/>
            <a:ext cx="730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calculations.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471824"/>
              </p:ext>
            </p:extLst>
          </p:nvPr>
        </p:nvGraphicFramePr>
        <p:xfrm>
          <a:off x="5206917" y="3706566"/>
          <a:ext cx="1874520" cy="8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5937599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317750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163053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1396429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8303649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68447238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2450095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779609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258872990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5020705"/>
                  </a:ext>
                </a:extLst>
              </a:tr>
            </a:tbl>
          </a:graphicData>
        </a:graphic>
      </p:graphicFrame>
      <p:grpSp>
        <p:nvGrpSpPr>
          <p:cNvPr id="27" name="Group 26"/>
          <p:cNvGrpSpPr/>
          <p:nvPr/>
        </p:nvGrpSpPr>
        <p:grpSpPr>
          <a:xfrm>
            <a:off x="1615614" y="1712212"/>
            <a:ext cx="3055632" cy="688458"/>
            <a:chOff x="2996381" y="1602039"/>
            <a:chExt cx="2604100" cy="688458"/>
          </a:xfrm>
        </p:grpSpPr>
        <p:grpSp>
          <p:nvGrpSpPr>
            <p:cNvPr id="28" name="Group 27"/>
            <p:cNvGrpSpPr/>
            <p:nvPr/>
          </p:nvGrpSpPr>
          <p:grpSpPr>
            <a:xfrm>
              <a:off x="2996381" y="1602039"/>
              <a:ext cx="1003608" cy="688458"/>
              <a:chOff x="2996381" y="1419157"/>
              <a:chExt cx="1003608" cy="68845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2996381" y="1419157"/>
                    <a:ext cx="240121" cy="677045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1" name="TextBox 3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96381" y="1419157"/>
                    <a:ext cx="240121" cy="677045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TextBox 32"/>
                  <p:cNvSpPr txBox="1"/>
                  <p:nvPr/>
                </p:nvSpPr>
                <p:spPr>
                  <a:xfrm>
                    <a:off x="3759868" y="1419157"/>
                    <a:ext cx="240121" cy="688458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3" name="TextBox 3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759868" y="1419157"/>
                    <a:ext cx="240121" cy="688458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l="-217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3214682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34" name="TextBox 3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14682" y="1501776"/>
                    <a:ext cx="457200" cy="523220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/>
                <p:cNvSpPr txBox="1"/>
                <p:nvPr/>
              </p:nvSpPr>
              <p:spPr>
                <a:xfrm>
                  <a:off x="4052291" y="1676982"/>
                  <a:ext cx="154819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2800" dirty="0"/>
                    <a:t> 1 whole</a:t>
                  </a:r>
                </a:p>
              </p:txBody>
            </p:sp>
          </mc:Choice>
          <mc:Fallback xmlns="">
            <p:sp>
              <p:nvSpPr>
                <p:cNvPr id="30" name="TextBox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52291" y="1676982"/>
                  <a:ext cx="1548190" cy="523220"/>
                </a:xfrm>
                <a:prstGeom prst="rect">
                  <a:avLst/>
                </a:prstGeom>
                <a:blipFill>
                  <a:blip r:embed="rId9"/>
                  <a:stretch>
                    <a:fillRect t="-10465" r="-3020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618469"/>
              </p:ext>
            </p:extLst>
          </p:nvPr>
        </p:nvGraphicFramePr>
        <p:xfrm>
          <a:off x="5206917" y="1623354"/>
          <a:ext cx="1874520" cy="8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630">
                  <a:extLst>
                    <a:ext uri="{9D8B030D-6E8A-4147-A177-3AD203B41FA5}">
                      <a16:colId xmlns:a16="http://schemas.microsoft.com/office/drawing/2014/main" val="3447113162"/>
                    </a:ext>
                  </a:extLst>
                </a:gridCol>
                <a:gridCol w="468630">
                  <a:extLst>
                    <a:ext uri="{9D8B030D-6E8A-4147-A177-3AD203B41FA5}">
                      <a16:colId xmlns:a16="http://schemas.microsoft.com/office/drawing/2014/main" val="2021973888"/>
                    </a:ext>
                  </a:extLst>
                </a:gridCol>
                <a:gridCol w="468630">
                  <a:extLst>
                    <a:ext uri="{9D8B030D-6E8A-4147-A177-3AD203B41FA5}">
                      <a16:colId xmlns:a16="http://schemas.microsoft.com/office/drawing/2014/main" val="2078356134"/>
                    </a:ext>
                  </a:extLst>
                </a:gridCol>
                <a:gridCol w="468630">
                  <a:extLst>
                    <a:ext uri="{9D8B030D-6E8A-4147-A177-3AD203B41FA5}">
                      <a16:colId xmlns:a16="http://schemas.microsoft.com/office/drawing/2014/main" val="901155279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126071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2408242" y="1649650"/>
            <a:ext cx="446369" cy="889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1432681" y="3772192"/>
            <a:ext cx="3103727" cy="674736"/>
            <a:chOff x="1354901" y="1602039"/>
            <a:chExt cx="2645088" cy="674736"/>
          </a:xfrm>
        </p:grpSpPr>
        <p:grpSp>
          <p:nvGrpSpPr>
            <p:cNvPr id="37" name="Group 36"/>
            <p:cNvGrpSpPr/>
            <p:nvPr/>
          </p:nvGrpSpPr>
          <p:grpSpPr>
            <a:xfrm>
              <a:off x="2996381" y="1602039"/>
              <a:ext cx="1003608" cy="674736"/>
              <a:chOff x="2996381" y="1419157"/>
              <a:chExt cx="1003608" cy="674736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9" name="TextBox 38"/>
                  <p:cNvSpPr txBox="1"/>
                  <p:nvPr/>
                </p:nvSpPr>
                <p:spPr>
                  <a:xfrm>
                    <a:off x="2996381" y="1419157"/>
                    <a:ext cx="240121" cy="671402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39" name="TextBox 3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96381" y="1419157"/>
                    <a:ext cx="240121" cy="671402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l="-217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3759868" y="1419157"/>
                    <a:ext cx="240121" cy="674736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oMath>
                    </a14:m>
                    <a:r>
                      <a:rPr lang="en-GB" dirty="0"/>
                      <a:t> </a:t>
                    </a:r>
                  </a:p>
                </p:txBody>
              </p:sp>
            </mc:Choice>
            <mc:Fallback xmlns="">
              <p:sp>
                <p:nvSpPr>
                  <p:cNvPr id="40" name="TextBox 3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759868" y="1419157"/>
                    <a:ext cx="240121" cy="674736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l="-2174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1" name="TextBox 40"/>
                  <p:cNvSpPr txBox="1"/>
                  <p:nvPr/>
                </p:nvSpPr>
                <p:spPr>
                  <a:xfrm>
                    <a:off x="3214682" y="1501776"/>
                    <a:ext cx="4572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GB" sz="2800" i="1" dirty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oMath>
                      </m:oMathPara>
                    </a14:m>
                    <a:endParaRPr lang="en-GB" sz="2800" dirty="0"/>
                  </a:p>
                </p:txBody>
              </p:sp>
            </mc:Choice>
            <mc:Fallback xmlns="">
              <p:sp>
                <p:nvSpPr>
                  <p:cNvPr id="41" name="TextBox 4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14682" y="1501776"/>
                    <a:ext cx="457200" cy="523220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354901" y="1706803"/>
                  <a:ext cx="154819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800" dirty="0"/>
                    <a:t>1 whole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54901" y="1706803"/>
                  <a:ext cx="1548190" cy="523220"/>
                </a:xfrm>
                <a:prstGeom prst="rect">
                  <a:avLst/>
                </a:prstGeom>
                <a:blipFill>
                  <a:blip r:embed="rId13"/>
                  <a:stretch>
                    <a:fillRect l="-6711"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2" name="Rectangle 41"/>
          <p:cNvSpPr/>
          <p:nvPr/>
        </p:nvSpPr>
        <p:spPr>
          <a:xfrm>
            <a:off x="4163857" y="3702364"/>
            <a:ext cx="446369" cy="889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91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4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506105" y="1286963"/>
            <a:ext cx="2547917" cy="255066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382" y="2768676"/>
            <a:ext cx="3564671" cy="26470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0218" y="127521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3062" y="14179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9826" y="430721"/>
            <a:ext cx="7304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part-whole models.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999952" y="1504293"/>
                <a:ext cx="281756" cy="67473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9952" y="1504293"/>
                <a:ext cx="281756" cy="67473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440621" y="1504293"/>
                <a:ext cx="281756" cy="67473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0621" y="1504293"/>
                <a:ext cx="281756" cy="67473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2573217" y="3006070"/>
            <a:ext cx="461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276008" y="1397161"/>
            <a:ext cx="446369" cy="889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500640" y="4395835"/>
                <a:ext cx="281756" cy="6714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0640" y="4395835"/>
                <a:ext cx="281756" cy="671402"/>
              </a:xfrm>
              <a:prstGeom prst="rect">
                <a:avLst/>
              </a:prstGeom>
              <a:blipFill>
                <a:blip r:embed="rId10"/>
                <a:stretch>
                  <a:fillRect r="-27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754551" y="4551437"/>
                <a:ext cx="281756" cy="67473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551" y="4551437"/>
                <a:ext cx="281756" cy="674736"/>
              </a:xfrm>
              <a:prstGeom prst="rect">
                <a:avLst/>
              </a:prstGeom>
              <a:blipFill>
                <a:blip r:embed="rId11"/>
                <a:stretch>
                  <a:fillRect l="-2174" r="-28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5690005" y="4413557"/>
            <a:ext cx="446369" cy="889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726932" y="2966880"/>
            <a:ext cx="461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008462" y="4413557"/>
                <a:ext cx="281756" cy="6714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8462" y="4413557"/>
                <a:ext cx="281756" cy="671402"/>
              </a:xfrm>
              <a:prstGeom prst="rect">
                <a:avLst/>
              </a:prstGeom>
              <a:blipFill>
                <a:blip r:embed="rId12"/>
                <a:stretch>
                  <a:fillRect l="-2174" r="-28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632968" y="2855985"/>
                <a:ext cx="281756" cy="6714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2968" y="2855985"/>
                <a:ext cx="281756" cy="671402"/>
              </a:xfrm>
              <a:prstGeom prst="rect">
                <a:avLst/>
              </a:prstGeom>
              <a:blipFill>
                <a:blip r:embed="rId13"/>
                <a:stretch>
                  <a:fillRect r="-304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40621" y="2976831"/>
                <a:ext cx="281756" cy="6714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0621" y="2976831"/>
                <a:ext cx="281756" cy="67140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114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1" grpId="0"/>
      <p:bldP spid="30" grpId="0"/>
      <p:bldP spid="14" grpId="0" animBg="1"/>
      <p:bldP spid="39" grpId="0"/>
      <p:bldP spid="42" grpId="0" animBg="1"/>
      <p:bldP spid="24" grpId="0"/>
      <p:bldP spid="25" grpId="0"/>
      <p:bldP spid="26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473603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48787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69826" y="430721"/>
                <a:ext cx="7304750" cy="5749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Mo and Amir each have a strip of paper.</a:t>
                </a:r>
              </a:p>
              <a:p>
                <a:r>
                  <a:rPr lang="en-GB" sz="2800" dirty="0"/>
                  <a:t>We can see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of Mo’s paper.</a:t>
                </a:r>
              </a:p>
              <a:p>
                <a:r>
                  <a:rPr lang="en-GB" sz="2800" dirty="0"/>
                  <a:t>We can see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of Amir’s paper.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Whose strip of paper is longer?</a:t>
                </a:r>
              </a:p>
              <a:p>
                <a:r>
                  <a:rPr lang="en-GB" sz="2800" dirty="0"/>
                  <a:t>Amir’s strip is longer.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826" y="430721"/>
                <a:ext cx="7304750" cy="5749523"/>
              </a:xfrm>
              <a:prstGeom prst="rect">
                <a:avLst/>
              </a:prstGeom>
              <a:blipFill>
                <a:blip r:embed="rId6"/>
                <a:stretch>
                  <a:fillRect l="-1668" t="-1060" b="-21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378" y="3585447"/>
            <a:ext cx="1459906" cy="10081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378" y="2434846"/>
            <a:ext cx="1459906" cy="1008186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682905"/>
              </p:ext>
            </p:extLst>
          </p:nvPr>
        </p:nvGraphicFramePr>
        <p:xfrm>
          <a:off x="2111284" y="2613473"/>
          <a:ext cx="3240000" cy="6920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371257322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04398394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192151241"/>
                    </a:ext>
                  </a:extLst>
                </a:gridCol>
              </a:tblGrid>
              <a:tr h="6920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9313196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144176"/>
              </p:ext>
            </p:extLst>
          </p:nvPr>
        </p:nvGraphicFramePr>
        <p:xfrm>
          <a:off x="2093880" y="3740487"/>
          <a:ext cx="4320000" cy="6920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371257322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04398394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19215124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311274725"/>
                    </a:ext>
                  </a:extLst>
                </a:gridCol>
              </a:tblGrid>
              <a:tr h="6920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931319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2503043" y="2628873"/>
                <a:ext cx="372218" cy="6612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043" y="2628873"/>
                <a:ext cx="372218" cy="66120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3552820" y="2628872"/>
                <a:ext cx="372218" cy="6612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2820" y="2628872"/>
                <a:ext cx="372218" cy="66120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4603025" y="2628871"/>
                <a:ext cx="372218" cy="6612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3025" y="2628871"/>
                <a:ext cx="372218" cy="66120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2485193" y="3734695"/>
                <a:ext cx="385042" cy="65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5193" y="3734695"/>
                <a:ext cx="385042" cy="65877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/>
              <p:cNvSpPr/>
              <p:nvPr/>
            </p:nvSpPr>
            <p:spPr>
              <a:xfrm>
                <a:off x="3513206" y="3740487"/>
                <a:ext cx="385042" cy="65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50" name="Rectangle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3206" y="3740487"/>
                <a:ext cx="385042" cy="65877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4590201" y="3757106"/>
                <a:ext cx="385042" cy="65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0201" y="3757106"/>
                <a:ext cx="385042" cy="65877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5674057" y="3734695"/>
                <a:ext cx="385042" cy="658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dirty="0">
                              <a:solidFill>
                                <a:prstClr val="black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4057" y="3734695"/>
                <a:ext cx="385042" cy="65877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Rectangle 52"/>
          <p:cNvSpPr/>
          <p:nvPr/>
        </p:nvSpPr>
        <p:spPr>
          <a:xfrm>
            <a:off x="3227831" y="2261999"/>
            <a:ext cx="4909870" cy="122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3227831" y="3484109"/>
            <a:ext cx="4909870" cy="122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006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3" grpId="0" animBg="1"/>
      <p:bldP spid="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58239" y="2233048"/>
            <a:ext cx="5418291" cy="3005873"/>
          </a:xfrm>
        </p:spPr>
        <p:txBody>
          <a:bodyPr/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Have a go at your worksheet! </a:t>
            </a: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Paddlers: Please work with Mrs Cox</a:t>
            </a: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There is a red pen question for each group too! </a:t>
            </a:r>
          </a:p>
        </p:txBody>
      </p:sp>
    </p:spTree>
    <p:extLst>
      <p:ext uri="{BB962C8B-B14F-4D97-AF65-F5344CB8AC3E}">
        <p14:creationId xmlns:p14="http://schemas.microsoft.com/office/powerpoint/2010/main" val="263107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4.8|12.7|3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3.4|6.9|4.4|6.9|2.3|8|2.5|7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9.5|9.1|11|6.2|6.8|4.9|7.3|0.9|4.1|8.8|0.8|0.6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17.4|1.2|10.5|1.5|12.4|5.7|3.2|1.4|2.3|3.1|1.8|1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8|12.7|2.9|11.7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6.9|8|17.5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2.9|10|9.3|7.1|14.7|5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6.5|18.7|15|2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522d4c35-b548-4432-90ae-af4376e1c4b4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9753</TotalTime>
  <Words>414</Words>
  <Application>Microsoft Office PowerPoint</Application>
  <PresentationFormat>On-screen Show (4:3)</PresentationFormat>
  <Paragraphs>144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6 on the worksheet</vt:lpstr>
      <vt:lpstr>PowerPoint Presentation</vt:lpstr>
      <vt:lpstr>PowerPoint Presentation</vt:lpstr>
      <vt:lpstr>PowerPoint Presentation</vt:lpstr>
      <vt:lpstr>PowerPoint Presentation</vt:lpstr>
      <vt:lpstr>Have a go at your worksheet!   Paddlers: Please work with Mrs Cox  There is a red pen question for each group too!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233</cp:revision>
  <dcterms:created xsi:type="dcterms:W3CDTF">2019-07-05T11:02:13Z</dcterms:created>
  <dcterms:modified xsi:type="dcterms:W3CDTF">2021-06-05T09:17:44Z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