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3" r:id="rId8"/>
    <p:sldId id="264" r:id="rId9"/>
    <p:sldId id="260" r:id="rId10"/>
    <p:sldId id="261" r:id="rId11"/>
    <p:sldId id="259" r:id="rId12"/>
    <p:sldId id="262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C59962-F327-E297-7640-15FC41A96918}" v="368" dt="2022-01-05T16:58:50.494"/>
    <p1510:client id="{51E1FBA2-BBD9-E74A-A4E3-C7D0773E6B7F}" v="37" dt="2022-01-06T16:36:02.9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2RWop0Gln24?feature=oembed" TargetMode="External"/><Relationship Id="rId4" Type="http://schemas.openxmlformats.org/officeDocument/2006/relationships/hyperlink" Target="https://www.youtube.com/watch?v=2RWop0Gln2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hTbo7F5bP0g?feature=oembed" TargetMode="External"/><Relationship Id="rId4" Type="http://schemas.openxmlformats.org/officeDocument/2006/relationships/hyperlink" Target="https://www.youtube.com/watch?v=hTbo7F5bP0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4982" y="1857434"/>
            <a:ext cx="11374582" cy="2316017"/>
          </a:xfrm>
        </p:spPr>
        <p:txBody>
          <a:bodyPr>
            <a:normAutofit/>
          </a:bodyPr>
          <a:lstStyle/>
          <a:p>
            <a:pPr fontAlgn="base"/>
            <a:r>
              <a:rPr lang="en-GB" sz="4000" dirty="0">
                <a:latin typeface="Segoe Print" panose="02000600000000000000" pitchFamily="2" charset="0"/>
              </a:rPr>
              <a:t>L.O: To take inspiration from the greats.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C: Explore digital media.</a:t>
            </a:r>
            <a:r>
              <a:rPr lang="en-GB" sz="4000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851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93673" y="646545"/>
            <a:ext cx="7398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egoe Print" panose="02000600000000000000" pitchFamily="2" charset="0"/>
              </a:rPr>
              <a:t>What is digital media art?</a:t>
            </a:r>
          </a:p>
          <a:p>
            <a:endParaRPr lang="en-GB" sz="3600" dirty="0">
              <a:latin typeface="Segoe Print" panose="020006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505128"/>
            <a:ext cx="123490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Segoe Print" panose="02000600000000000000" pitchFamily="2" charset="0"/>
              </a:rPr>
              <a:t>Digital art refers to art made using software, computers, or other electronic devices: animations, photographs, illustrations, videos, and digital paintings can be classified as digital art.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316" y="3064274"/>
            <a:ext cx="3463168" cy="28747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8985" y="3508375"/>
            <a:ext cx="3888321" cy="32249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5443" y="2984300"/>
            <a:ext cx="3675648" cy="3701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47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639837-AA03-4213-90D8-8B2139A507C2}"/>
              </a:ext>
            </a:extLst>
          </p:cNvPr>
          <p:cNvSpPr txBox="1"/>
          <p:nvPr/>
        </p:nvSpPr>
        <p:spPr>
          <a:xfrm>
            <a:off x="5669404" y="123381"/>
            <a:ext cx="7398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egoe Print" panose="02000600000000000000" pitchFamily="2" charset="0"/>
              </a:rPr>
              <a:t>What is digital media art?</a:t>
            </a:r>
          </a:p>
          <a:p>
            <a:endParaRPr lang="en-GB" sz="3600" dirty="0">
              <a:latin typeface="Segoe Print" panose="02000600000000000000" pitchFamily="2" charset="0"/>
            </a:endParaRPr>
          </a:p>
        </p:txBody>
      </p:sp>
      <p:pic>
        <p:nvPicPr>
          <p:cNvPr id="5" name="Online Media 4" title="What is Digital Art?">
            <a:hlinkClick r:id="" action="ppaction://media"/>
            <a:extLst>
              <a:ext uri="{FF2B5EF4-FFF2-40B4-BE49-F238E27FC236}">
                <a16:creationId xmlns:a16="http://schemas.microsoft.com/office/drawing/2014/main" id="{4AD0C70D-587E-414A-8C74-7F48FDC9946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0269" y="812138"/>
            <a:ext cx="11922834" cy="55521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150F75-E0B4-412C-84FF-FE8C2E4538F1}"/>
              </a:ext>
            </a:extLst>
          </p:cNvPr>
          <p:cNvSpPr txBox="1"/>
          <p:nvPr/>
        </p:nvSpPr>
        <p:spPr>
          <a:xfrm>
            <a:off x="141027" y="6396251"/>
            <a:ext cx="461976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solidFill>
                  <a:srgbClr val="0000FF"/>
                </a:solidFill>
                <a:latin typeface="Maiandra GD"/>
                <a:cs typeface="Segoe UI"/>
                <a:hlinkClick r:id="rId4"/>
              </a:rPr>
              <a:t>https://www.youtube.com/watch?v=2RWop0Gln24</a:t>
            </a:r>
            <a:r>
              <a:rPr lang="en-GB" sz="1200">
                <a:latin typeface="Maiandra GD"/>
              </a:rPr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06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E9A8753-14C1-46F3-BB35-1C29B448363C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8EAB6-DD88-4FFE-BDFC-2854DC1676D8}"/>
              </a:ext>
            </a:extLst>
          </p:cNvPr>
          <p:cNvSpPr txBox="1"/>
          <p:nvPr/>
        </p:nvSpPr>
        <p:spPr>
          <a:xfrm>
            <a:off x="324031" y="191620"/>
            <a:ext cx="12766446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>
                <a:latin typeface="Segoe Print"/>
              </a:rPr>
              <a:t>What makes this digital media? What materials/techniques have been used</a:t>
            </a:r>
            <a:r>
              <a:rPr lang="en-GB" sz="3600" dirty="0">
                <a:latin typeface="Segoe Print"/>
                <a:ea typeface="+mn-lt"/>
                <a:cs typeface="+mn-lt"/>
              </a:rPr>
              <a:t>?</a:t>
            </a:r>
            <a:endParaRPr lang="en-GB" sz="3600" dirty="0">
              <a:latin typeface="Century Gothic"/>
            </a:endParaRPr>
          </a:p>
        </p:txBody>
      </p:sp>
      <p:pic>
        <p:nvPicPr>
          <p:cNvPr id="7" name="Online Media 6" title="Technology Pushing The Boundaries Of Art">
            <a:hlinkClick r:id="" action="ppaction://media"/>
            <a:extLst>
              <a:ext uri="{FF2B5EF4-FFF2-40B4-BE49-F238E27FC236}">
                <a16:creationId xmlns:a16="http://schemas.microsoft.com/office/drawing/2014/main" id="{806B504B-EE98-4501-AB8C-0644C7D4C02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0269" y="1278436"/>
            <a:ext cx="12070686" cy="47105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74FEF08-0E3D-4B80-88AA-FBA92FEC8C70}"/>
              </a:ext>
            </a:extLst>
          </p:cNvPr>
          <p:cNvSpPr txBox="1"/>
          <p:nvPr/>
        </p:nvSpPr>
        <p:spPr>
          <a:xfrm>
            <a:off x="4549" y="6328012"/>
            <a:ext cx="756540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hlinkClick r:id="rId4"/>
              </a:rPr>
              <a:t>https://www.youtube.com/watch?v=hTbo7F5bP0g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223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rt by Sean Charmat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707" y="1775937"/>
            <a:ext cx="4379941" cy="4375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6542" y="5554786"/>
            <a:ext cx="1171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Segoe Print" panose="02000600000000000000" pitchFamily="2" charset="0"/>
              </a:rPr>
              <a:t>Animator, Sean </a:t>
            </a:r>
            <a:r>
              <a:rPr lang="en-GB" b="1" dirty="0" err="1">
                <a:latin typeface="Segoe Print" panose="02000600000000000000" pitchFamily="2" charset="0"/>
              </a:rPr>
              <a:t>Charmatz</a:t>
            </a:r>
            <a:r>
              <a:rPr lang="en-GB" b="1" dirty="0">
                <a:latin typeface="Segoe Print" panose="02000600000000000000" pitchFamily="2" charset="0"/>
              </a:rPr>
              <a:t>, is no stranger to fantasy as he spent several years as a writer, artist, and storyboard director for the </a:t>
            </a:r>
            <a:r>
              <a:rPr lang="en-GB" b="1" dirty="0" err="1">
                <a:latin typeface="Segoe Print" panose="02000600000000000000" pitchFamily="2" charset="0"/>
              </a:rPr>
              <a:t>Spongebob</a:t>
            </a:r>
            <a:r>
              <a:rPr lang="en-GB" b="1" dirty="0">
                <a:latin typeface="Segoe Print" panose="02000600000000000000" pitchFamily="2" charset="0"/>
              </a:rPr>
              <a:t> </a:t>
            </a:r>
            <a:r>
              <a:rPr lang="en-GB" b="1" dirty="0" err="1">
                <a:latin typeface="Segoe Print" panose="02000600000000000000" pitchFamily="2" charset="0"/>
              </a:rPr>
              <a:t>Squarepants</a:t>
            </a:r>
            <a:r>
              <a:rPr lang="en-GB" b="1" dirty="0">
                <a:latin typeface="Segoe Print" panose="02000600000000000000" pitchFamily="2" charset="0"/>
              </a:rPr>
              <a:t> television show. He’s also shared his digital art talents with companies like </a:t>
            </a:r>
            <a:r>
              <a:rPr lang="en-GB" b="1" dirty="0" err="1">
                <a:latin typeface="Segoe Print" panose="02000600000000000000" pitchFamily="2" charset="0"/>
              </a:rPr>
              <a:t>Dreamworks</a:t>
            </a:r>
            <a:r>
              <a:rPr lang="en-GB" b="1" dirty="0">
                <a:latin typeface="Segoe Print" panose="02000600000000000000" pitchFamily="2" charset="0"/>
              </a:rPr>
              <a:t> and Disney. You might recognize </a:t>
            </a:r>
            <a:r>
              <a:rPr lang="en-GB" b="1" dirty="0" err="1">
                <a:latin typeface="Segoe Print" panose="02000600000000000000" pitchFamily="2" charset="0"/>
              </a:rPr>
              <a:t>Charmatz’s</a:t>
            </a:r>
            <a:r>
              <a:rPr lang="en-GB" b="1" dirty="0">
                <a:latin typeface="Segoe Print" panose="02000600000000000000" pitchFamily="2" charset="0"/>
              </a:rPr>
              <a:t> personal work from his animations bringing everyday or found objects to life.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9A8753-14C1-46F3-BB35-1C29B448363C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pic>
        <p:nvPicPr>
          <p:cNvPr id="4" name="Picture 4" descr="A picture containing orange&#10;&#10;Description automatically generated">
            <a:extLst>
              <a:ext uri="{FF2B5EF4-FFF2-40B4-BE49-F238E27FC236}">
                <a16:creationId xmlns:a16="http://schemas.microsoft.com/office/drawing/2014/main" id="{4A589388-575B-4216-9077-FCBAF727FE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349" y="1299736"/>
            <a:ext cx="4167542" cy="4178916"/>
          </a:xfrm>
          <a:prstGeom prst="rect">
            <a:avLst/>
          </a:prstGeom>
        </p:spPr>
      </p:pic>
      <p:pic>
        <p:nvPicPr>
          <p:cNvPr id="5" name="Picture 5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6CC824A8-9540-41C2-9093-68B04E7D6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0647" y="71225"/>
            <a:ext cx="4569155" cy="340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378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sky, outdoor&#10;&#10;Description automatically generated">
            <a:extLst>
              <a:ext uri="{FF2B5EF4-FFF2-40B4-BE49-F238E27FC236}">
                <a16:creationId xmlns:a16="http://schemas.microsoft.com/office/drawing/2014/main" id="{5F5D6D39-CC89-4510-B5AE-6DBFA530D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1691" y="188724"/>
            <a:ext cx="3357208" cy="33344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9719" y="1398107"/>
            <a:ext cx="4170939" cy="420035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8410" y="5655784"/>
            <a:ext cx="1137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Segoe Print" panose="02000600000000000000" pitchFamily="2" charset="0"/>
              </a:rPr>
              <a:t>Stephen </a:t>
            </a:r>
            <a:r>
              <a:rPr lang="en-GB" b="1" dirty="0" err="1">
                <a:latin typeface="Segoe Print" panose="02000600000000000000" pitchFamily="2" charset="0"/>
              </a:rPr>
              <a:t>Mcmennamy</a:t>
            </a:r>
            <a:r>
              <a:rPr lang="en-GB" b="1" dirty="0">
                <a:latin typeface="Segoe Print" panose="02000600000000000000" pitchFamily="2" charset="0"/>
              </a:rPr>
              <a:t> splices together photographs of wildly unrelated objects to form new, exciting images. </a:t>
            </a:r>
            <a:r>
              <a:rPr lang="en-GB" b="1" dirty="0" err="1">
                <a:latin typeface="Segoe Print" panose="02000600000000000000" pitchFamily="2" charset="0"/>
              </a:rPr>
              <a:t>Mcmennamy</a:t>
            </a:r>
            <a:r>
              <a:rPr lang="en-GB" b="1" dirty="0">
                <a:latin typeface="Segoe Print" panose="02000600000000000000" pitchFamily="2" charset="0"/>
              </a:rPr>
              <a:t> calls these creations “</a:t>
            </a:r>
            <a:r>
              <a:rPr lang="en-GB" b="1" dirty="0" err="1">
                <a:latin typeface="Segoe Print" panose="02000600000000000000" pitchFamily="2" charset="0"/>
              </a:rPr>
              <a:t>combophotos</a:t>
            </a:r>
            <a:r>
              <a:rPr lang="en-GB" b="1" dirty="0">
                <a:latin typeface="Segoe Print" panose="02000600000000000000" pitchFamily="2" charset="0"/>
              </a:rPr>
              <a:t>.”  These perfect images go far beyond just using Photoshop. He meticulously photographs each part of the image before slicing them together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A676FD6-90EB-4FBA-A975-4B2890E030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016" y="184035"/>
            <a:ext cx="6245591" cy="324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997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iste Stancikait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259" y="2418608"/>
            <a:ext cx="9073997" cy="510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7562" y="5934367"/>
            <a:ext cx="114346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Segoe Print" panose="02000600000000000000" pitchFamily="2" charset="0"/>
              </a:rPr>
              <a:t>Berlin-based artist, </a:t>
            </a:r>
            <a:r>
              <a:rPr lang="en-GB" b="1" dirty="0" err="1">
                <a:latin typeface="Segoe Print" panose="02000600000000000000" pitchFamily="2" charset="0"/>
              </a:rPr>
              <a:t>Aiste</a:t>
            </a:r>
            <a:r>
              <a:rPr lang="en-GB" b="1" dirty="0">
                <a:latin typeface="Segoe Print" panose="02000600000000000000" pitchFamily="2" charset="0"/>
              </a:rPr>
              <a:t> </a:t>
            </a:r>
            <a:r>
              <a:rPr lang="en-GB" b="1" dirty="0" err="1">
                <a:latin typeface="Segoe Print" panose="02000600000000000000" pitchFamily="2" charset="0"/>
              </a:rPr>
              <a:t>Stancikaite</a:t>
            </a:r>
            <a:r>
              <a:rPr lang="en-GB" b="1" dirty="0">
                <a:latin typeface="Segoe Print" panose="02000600000000000000" pitchFamily="2" charset="0"/>
              </a:rPr>
              <a:t>, combines her love for pencil drawing with digital media. Using software like Photoshop, she transforms her drawings into animations or adds visual interest to still images in other ways.</a:t>
            </a:r>
          </a:p>
        </p:txBody>
      </p:sp>
      <p:pic>
        <p:nvPicPr>
          <p:cNvPr id="2" name="Picture 3" descr="A picture containing qr code&#10;&#10;Description automatically generated">
            <a:extLst>
              <a:ext uri="{FF2B5EF4-FFF2-40B4-BE49-F238E27FC236}">
                <a16:creationId xmlns:a16="http://schemas.microsoft.com/office/drawing/2014/main" id="{714B3389-6161-4094-9617-8D3C182BA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7605" y="304871"/>
            <a:ext cx="4147354" cy="3228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63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heartofeducation.edu/content/uploads/2019/02/Photo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482" y="140218"/>
            <a:ext cx="4776356" cy="3582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6499" y="5383203"/>
            <a:ext cx="1122218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Segoe Print" panose="02000600000000000000" pitchFamily="2" charset="0"/>
              </a:rPr>
              <a:t>Erik Johansson is a photographer who depicts surreal imagery. With the camera as his main tool, he strives to capture the impossible. None of the finished photos he creates use computer-generated imagery; they are all a combination of photos he has taken himself. Because it takes a great deal of time to create one photo, he might only complete six to eight finished pieces a year.</a:t>
            </a:r>
          </a:p>
        </p:txBody>
      </p:sp>
      <p:pic>
        <p:nvPicPr>
          <p:cNvPr id="3" name="Picture 3" descr="A picture containing grass, outdoor, field&#10;&#10;Description automatically generated">
            <a:extLst>
              <a:ext uri="{FF2B5EF4-FFF2-40B4-BE49-F238E27FC236}">
                <a16:creationId xmlns:a16="http://schemas.microsoft.com/office/drawing/2014/main" id="{7ADC8090-18C1-443B-8375-0138E2473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54" y="142625"/>
            <a:ext cx="3881437" cy="2588418"/>
          </a:xfrm>
          <a:prstGeom prst="rect">
            <a:avLst/>
          </a:prstGeom>
        </p:spPr>
      </p:pic>
      <p:pic>
        <p:nvPicPr>
          <p:cNvPr id="4" name="Picture 4" descr="A picture containing grass, night&#10;&#10;Description automatically generated">
            <a:extLst>
              <a:ext uri="{FF2B5EF4-FFF2-40B4-BE49-F238E27FC236}">
                <a16:creationId xmlns:a16="http://schemas.microsoft.com/office/drawing/2014/main" id="{A3AD25C0-BBC6-4D7D-87F1-1A1246C949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5960" y="1657776"/>
            <a:ext cx="4769145" cy="3587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al Las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161" y="892753"/>
            <a:ext cx="6419923" cy="4150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7250" y="5937772"/>
            <a:ext cx="117618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Segoe Print" panose="02000600000000000000" pitchFamily="2" charset="0"/>
              </a:rPr>
              <a:t>Hal </a:t>
            </a:r>
            <a:r>
              <a:rPr lang="en-GB" b="1" dirty="0" err="1">
                <a:latin typeface="Segoe Print" panose="02000600000000000000" pitchFamily="2" charset="0"/>
              </a:rPr>
              <a:t>Lasko</a:t>
            </a:r>
            <a:r>
              <a:rPr lang="en-GB" b="1" dirty="0">
                <a:latin typeface="Segoe Print" panose="02000600000000000000" pitchFamily="2" charset="0"/>
              </a:rPr>
              <a:t> is known as “The Pixel Painter.” On his 85th birthday, he was given a PC loaded with Microsoft Paint. </a:t>
            </a:r>
            <a:r>
              <a:rPr lang="en-GB" b="1" dirty="0" err="1">
                <a:latin typeface="Segoe Print" panose="02000600000000000000" pitchFamily="2" charset="0"/>
              </a:rPr>
              <a:t>Lasko</a:t>
            </a:r>
            <a:r>
              <a:rPr lang="en-GB" b="1" dirty="0">
                <a:latin typeface="Segoe Print" panose="02000600000000000000" pitchFamily="2" charset="0"/>
              </a:rPr>
              <a:t> was a lifelong artist, however, in his older age, his vision began to fail. Creating on the computer allowed him to make art for the rest of his life.</a:t>
            </a:r>
          </a:p>
        </p:txBody>
      </p:sp>
      <p:pic>
        <p:nvPicPr>
          <p:cNvPr id="3" name="Picture 3" descr="A picture containing tree, forest, plant, wooded&#10;&#10;Description automatically generated">
            <a:extLst>
              <a:ext uri="{FF2B5EF4-FFF2-40B4-BE49-F238E27FC236}">
                <a16:creationId xmlns:a16="http://schemas.microsoft.com/office/drawing/2014/main" id="{7BBFDA5F-07F6-4E2D-934C-03717D39A6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360" y="101238"/>
            <a:ext cx="4207668" cy="2369629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DE855AA2-5E35-4319-BD5E-1F1C678E96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062" y="2780144"/>
            <a:ext cx="4814887" cy="270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99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24429" y="1073803"/>
            <a:ext cx="11761859" cy="64633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dirty="0">
                <a:latin typeface="Segoe Print"/>
                <a:ea typeface="+mn-lt"/>
                <a:cs typeface="+mn-lt"/>
              </a:rPr>
              <a:t>                                                            </a:t>
            </a:r>
            <a:r>
              <a:rPr lang="en-GB" sz="3600" dirty="0">
                <a:latin typeface="Segoe Print"/>
                <a:ea typeface="+mn-lt"/>
                <a:cs typeface="+mn-lt"/>
              </a:rPr>
              <a:t>Task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948422-5D76-4160-A645-A6BD10890814}"/>
              </a:ext>
            </a:extLst>
          </p:cNvPr>
          <p:cNvSpPr/>
          <p:nvPr/>
        </p:nvSpPr>
        <p:spPr>
          <a:xfrm>
            <a:off x="211352" y="2312053"/>
            <a:ext cx="11761859" cy="138499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dirty="0">
                <a:latin typeface="Segoe Print"/>
                <a:ea typeface="+mn-lt"/>
                <a:cs typeface="+mn-lt"/>
              </a:rPr>
              <a:t>Choose three or four pieces: </a:t>
            </a:r>
            <a:r>
              <a:rPr lang="en-GB" sz="2800" dirty="0" smtClean="0">
                <a:latin typeface="Segoe Print"/>
                <a:ea typeface="+mn-lt"/>
                <a:cs typeface="+mn-lt"/>
              </a:rPr>
              <a:t>write a </a:t>
            </a:r>
            <a:r>
              <a:rPr lang="en-GB" sz="2800" dirty="0" smtClean="0">
                <a:latin typeface="Segoe Print"/>
                <a:ea typeface="+mn-lt"/>
                <a:cs typeface="+mn-lt"/>
              </a:rPr>
              <a:t>paragraph, expressing your understanding of t</a:t>
            </a:r>
            <a:r>
              <a:rPr lang="en-GB" sz="2800" dirty="0" smtClean="0">
                <a:latin typeface="Segoe Print"/>
                <a:ea typeface="+mn-lt"/>
                <a:cs typeface="+mn-lt"/>
              </a:rPr>
              <a:t>echniques </a:t>
            </a:r>
            <a:r>
              <a:rPr lang="en-GB" sz="2800" dirty="0">
                <a:latin typeface="Segoe Print"/>
                <a:ea typeface="+mn-lt"/>
                <a:cs typeface="+mn-lt"/>
              </a:rPr>
              <a:t>used, thoughts about them or questions you may have.</a:t>
            </a:r>
            <a:endParaRPr lang="en-US" sz="2800" dirty="0">
              <a:latin typeface="Segoe Print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516310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818171-F17F-4164-ADCA-2F714BE0CC1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46D277C-4EA4-4CBA-8105-DA305BBD673A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6837809-34EF-4B67-A788-A96BCC962C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139</TotalTime>
  <Words>353</Words>
  <Application>Microsoft Office PowerPoint</Application>
  <PresentationFormat>Widescreen</PresentationFormat>
  <Paragraphs>18</Paragraphs>
  <Slides>10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Century Gothic</vt:lpstr>
      <vt:lpstr>Maiandra GD</vt:lpstr>
      <vt:lpstr>Segoe Print</vt:lpstr>
      <vt:lpstr>Segoe UI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97</cp:revision>
  <dcterms:created xsi:type="dcterms:W3CDTF">2021-12-17T13:42:43Z</dcterms:created>
  <dcterms:modified xsi:type="dcterms:W3CDTF">2022-01-14T13:16:18Z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