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9" r:id="rId2"/>
    <p:sldId id="340" r:id="rId3"/>
    <p:sldId id="341" r:id="rId4"/>
    <p:sldId id="342" r:id="rId5"/>
    <p:sldId id="343" r:id="rId6"/>
    <p:sldId id="344" r:id="rId7"/>
    <p:sldId id="350" r:id="rId8"/>
    <p:sldId id="351" r:id="rId9"/>
    <p:sldId id="352" r:id="rId10"/>
    <p:sldId id="353" r:id="rId11"/>
    <p:sldId id="354" r:id="rId12"/>
    <p:sldId id="355" r:id="rId13"/>
    <p:sldId id="356" r:id="rId14"/>
    <p:sldId id="357" r:id="rId15"/>
    <p:sldId id="358" r:id="rId16"/>
    <p:sldId id="359" r:id="rId17"/>
    <p:sldId id="360" r:id="rId18"/>
    <p:sldId id="361" r:id="rId19"/>
    <p:sldId id="362" r:id="rId20"/>
    <p:sldId id="363" r:id="rId21"/>
    <p:sldId id="345" r:id="rId22"/>
    <p:sldId id="364" r:id="rId23"/>
    <p:sldId id="365" r:id="rId24"/>
    <p:sldId id="366" r:id="rId25"/>
    <p:sldId id="367" r:id="rId26"/>
    <p:sldId id="369" r:id="rId27"/>
    <p:sldId id="370" r:id="rId28"/>
    <p:sldId id="347"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FB7D5-EB4A-4D82-8274-7ED67201C9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0F1309-786F-422F-8CE2-AA02C9D2C1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A3FA9B-DF22-4ED3-A1DD-C5F194468E80}"/>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5" name="Footer Placeholder 4">
            <a:extLst>
              <a:ext uri="{FF2B5EF4-FFF2-40B4-BE49-F238E27FC236}">
                <a16:creationId xmlns:a16="http://schemas.microsoft.com/office/drawing/2014/main" id="{7177918A-40E9-4799-8837-F978FAA9A2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EA7D6D-19B9-41A1-806F-8A42BE985418}"/>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2318346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0E172-AE1C-4264-B364-D3C00EB3E9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C1B2D-85C6-4025-9369-B7AF1DC72B4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FC28A5-1C7E-44B5-9F3A-0D81FB4EE431}"/>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5" name="Footer Placeholder 4">
            <a:extLst>
              <a:ext uri="{FF2B5EF4-FFF2-40B4-BE49-F238E27FC236}">
                <a16:creationId xmlns:a16="http://schemas.microsoft.com/office/drawing/2014/main" id="{ADC0DC86-076D-4028-9153-67C321A0A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A1AE41-7B46-4C57-8769-04D4C32E4051}"/>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1749477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D200A-9DCF-4F79-AE91-005E2B78D1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82416C3-9D9E-420A-9AFE-D2A9E2BA71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4CA00A-1297-4AA5-BEFF-B1A5EED35809}"/>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5" name="Footer Placeholder 4">
            <a:extLst>
              <a:ext uri="{FF2B5EF4-FFF2-40B4-BE49-F238E27FC236}">
                <a16:creationId xmlns:a16="http://schemas.microsoft.com/office/drawing/2014/main" id="{91BF131A-80C1-4C3A-A1E1-918E2379E6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5D4356-B07E-4974-AFCE-F6B7699EEFBD}"/>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1976047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93566-A439-4339-9475-A5AC995DA5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E3ECF7-A987-4965-B768-471C031E9D8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C5B392F-45DD-47A7-9F33-51E1B821F0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E3B10F-04EE-4D5F-B553-E49416CB819F}"/>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6" name="Footer Placeholder 5">
            <a:extLst>
              <a:ext uri="{FF2B5EF4-FFF2-40B4-BE49-F238E27FC236}">
                <a16:creationId xmlns:a16="http://schemas.microsoft.com/office/drawing/2014/main" id="{A7063855-CC7F-4CBF-B185-D4EE0C0D2A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B8B78D-1470-4290-88A5-C6D00FE7FE0B}"/>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2088320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CD82B-610E-48C2-97D2-E21F060D3B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F4559A-8BD6-4622-97E1-A767E049C0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699F39-FCD3-4EE7-B4AA-871923DA9C2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FAA3EA-4EDD-4E10-AEEF-1C241DF918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BD78E1B-330B-40C6-BCFC-CDE00FCDCB2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E63B59-CD65-49A4-93AD-EDC20CB995E3}"/>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8" name="Footer Placeholder 7">
            <a:extLst>
              <a:ext uri="{FF2B5EF4-FFF2-40B4-BE49-F238E27FC236}">
                <a16:creationId xmlns:a16="http://schemas.microsoft.com/office/drawing/2014/main" id="{6DAAFC40-50D9-43E9-BC32-9ECEF5D609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79A89F-5FBD-4562-A6B0-0C33EBE49DDB}"/>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2651842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88A48-48EA-4BB5-90A4-D2079B64BFE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E87E61C-3CBB-4C32-AA19-F9CC6BBBE374}"/>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4" name="Footer Placeholder 3">
            <a:extLst>
              <a:ext uri="{FF2B5EF4-FFF2-40B4-BE49-F238E27FC236}">
                <a16:creationId xmlns:a16="http://schemas.microsoft.com/office/drawing/2014/main" id="{55082494-057D-445B-9711-FA184636731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6755AC-025A-4989-9AAD-DE4E00CE1194}"/>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857408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E99EE4-A057-4604-8351-8700164DF012}"/>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3" name="Footer Placeholder 2">
            <a:extLst>
              <a:ext uri="{FF2B5EF4-FFF2-40B4-BE49-F238E27FC236}">
                <a16:creationId xmlns:a16="http://schemas.microsoft.com/office/drawing/2014/main" id="{AB1D092D-BE54-460D-9CE6-772EF1DA363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844D5C-462F-4796-9057-A3F632A9907A}"/>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585557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B507D-8561-4CFC-8B57-FE98856ED9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5EB3FD-6FA0-4218-A0EB-55B75B0071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111DB3-A531-4F30-B3DB-784D35883E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93B92CB-102B-458B-9DC0-64B340E289FA}"/>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6" name="Footer Placeholder 5">
            <a:extLst>
              <a:ext uri="{FF2B5EF4-FFF2-40B4-BE49-F238E27FC236}">
                <a16:creationId xmlns:a16="http://schemas.microsoft.com/office/drawing/2014/main" id="{12C4EED8-F590-4D8D-AC5A-460AFC4326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65BFA8-1456-488E-96AB-769ABB559361}"/>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480592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04DDD-4E9F-4322-92ED-645418247E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959FD4C-BC85-485C-8FB2-91F961D4A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BA14F9-9FEE-4E7A-BD79-7402A949C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4DA100-F91D-4AE0-B7A8-32478CA430C6}"/>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6" name="Footer Placeholder 5">
            <a:extLst>
              <a:ext uri="{FF2B5EF4-FFF2-40B4-BE49-F238E27FC236}">
                <a16:creationId xmlns:a16="http://schemas.microsoft.com/office/drawing/2014/main" id="{82C0F1C8-A57C-4770-B22E-BC8CB3C32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409419-2450-47FF-9EAD-D32789A0B1E7}"/>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215130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F0795-9C55-49EE-B59E-72FD35A919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E60CE2-950D-4295-8B88-0C52CBF4D6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695302-9C57-437A-BFDA-5C5DEBA9984A}"/>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5" name="Footer Placeholder 4">
            <a:extLst>
              <a:ext uri="{FF2B5EF4-FFF2-40B4-BE49-F238E27FC236}">
                <a16:creationId xmlns:a16="http://schemas.microsoft.com/office/drawing/2014/main" id="{D01A3186-2415-4E96-8C46-2AEC51E910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AC7883-C94F-4E26-9EB4-8BEFF4E2A8D3}"/>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29849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E0BEAD-701A-4E82-88A5-023C2F7BFC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306625-1400-4B54-BCC7-6CE85186CDC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09CD07-C10F-40F5-BEA9-BB3117AB5EED}"/>
              </a:ext>
            </a:extLst>
          </p:cNvPr>
          <p:cNvSpPr>
            <a:spLocks noGrp="1"/>
          </p:cNvSpPr>
          <p:nvPr>
            <p:ph type="dt" sz="half" idx="10"/>
          </p:nvPr>
        </p:nvSpPr>
        <p:spPr/>
        <p:txBody>
          <a:bodyPr/>
          <a:lstStyle/>
          <a:p>
            <a:fld id="{0887A23B-2291-4EE9-8513-E7B5B2E7B87F}" type="datetimeFigureOut">
              <a:rPr lang="en-GB" smtClean="0"/>
              <a:t>20/11/2020</a:t>
            </a:fld>
            <a:endParaRPr lang="en-GB"/>
          </a:p>
        </p:txBody>
      </p:sp>
      <p:sp>
        <p:nvSpPr>
          <p:cNvPr id="5" name="Footer Placeholder 4">
            <a:extLst>
              <a:ext uri="{FF2B5EF4-FFF2-40B4-BE49-F238E27FC236}">
                <a16:creationId xmlns:a16="http://schemas.microsoft.com/office/drawing/2014/main" id="{90F78229-CF0B-42D5-B6CA-156887DA13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D36688-E984-43E9-B77B-5CE5F931B2CE}"/>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196698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BACB6D-3BAE-4589-8F79-188BE16A2F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922E47-54EA-4285-B251-C19573F07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C82909-7001-4EDF-84CF-3F09369026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87A23B-2291-4EE9-8513-E7B5B2E7B87F}" type="datetimeFigureOut">
              <a:rPr lang="en-GB" smtClean="0"/>
              <a:t>20/11/2020</a:t>
            </a:fld>
            <a:endParaRPr lang="en-GB"/>
          </a:p>
        </p:txBody>
      </p:sp>
      <p:sp>
        <p:nvSpPr>
          <p:cNvPr id="5" name="Footer Placeholder 4">
            <a:extLst>
              <a:ext uri="{FF2B5EF4-FFF2-40B4-BE49-F238E27FC236}">
                <a16:creationId xmlns:a16="http://schemas.microsoft.com/office/drawing/2014/main" id="{DE4DF89C-2F92-40A4-B5CA-CD5F6E5DBF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6BD2D11-EE7C-475A-913F-9CE4102AC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8B02C-483A-4A92-A05E-602598331DDB}" type="slidenum">
              <a:rPr lang="en-GB" smtClean="0"/>
              <a:t>‹#›</a:t>
            </a:fld>
            <a:endParaRPr lang="en-GB"/>
          </a:p>
        </p:txBody>
      </p:sp>
    </p:spTree>
    <p:extLst>
      <p:ext uri="{BB962C8B-B14F-4D97-AF65-F5344CB8AC3E}">
        <p14:creationId xmlns:p14="http://schemas.microsoft.com/office/powerpoint/2010/main" val="925683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e54m6XOpRgU"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16.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13.xml"/><Relationship Id="rId10" Type="http://schemas.openxmlformats.org/officeDocument/2006/relationships/slide" Target="slide19.xml"/><Relationship Id="rId4" Type="http://schemas.openxmlformats.org/officeDocument/2006/relationships/slide" Target="slide9.xml"/><Relationship Id="rId9" Type="http://schemas.openxmlformats.org/officeDocument/2006/relationships/slide" Target="slide20.xml"/><Relationship Id="rId14" Type="http://schemas.openxmlformats.org/officeDocument/2006/relationships/slide" Target="slide15.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bbc.co.uk/bitesize/clips/zmj8q6f" TargetMode="External"/><Relationship Id="rId2" Type="http://schemas.openxmlformats.org/officeDocument/2006/relationships/hyperlink" Target="https://www.bbc.co.uk/bitesize/clips/ztfnvcw"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5760" y="2468880"/>
            <a:ext cx="11375135" cy="2554545"/>
          </a:xfrm>
          <a:prstGeom prst="rect">
            <a:avLst/>
          </a:prstGeom>
          <a:noFill/>
        </p:spPr>
        <p:txBody>
          <a:bodyPr wrap="square" rtlCol="0">
            <a:spAutoFit/>
          </a:bodyPr>
          <a:lstStyle/>
          <a:p>
            <a:pPr algn="ctr"/>
            <a:r>
              <a:rPr lang="en-US" sz="4000" b="1" dirty="0">
                <a:latin typeface="Comic Sans MS" charset="0"/>
                <a:ea typeface="Comic Sans MS" charset="0"/>
                <a:cs typeface="Comic Sans MS" charset="0"/>
              </a:rPr>
              <a:t>LO: </a:t>
            </a:r>
            <a:r>
              <a:rPr lang="en-GB" sz="4000" dirty="0">
                <a:latin typeface="Comic Sans MS" charset="0"/>
                <a:ea typeface="Comic Sans MS" charset="0"/>
                <a:cs typeface="Comic Sans MS" charset="0"/>
              </a:rPr>
              <a:t>To identify that humans and some animals have skeletons for support, protection and movement. </a:t>
            </a:r>
          </a:p>
          <a:p>
            <a:pPr algn="ctr"/>
            <a:r>
              <a:rPr lang="en-US" sz="4000" b="1" dirty="0">
                <a:latin typeface="Comic Sans MS" charset="0"/>
                <a:ea typeface="Comic Sans MS" charset="0"/>
                <a:cs typeface="Comic Sans MS" charset="0"/>
              </a:rPr>
              <a:t>C: </a:t>
            </a:r>
            <a:r>
              <a:rPr lang="en-US" sz="4000" dirty="0">
                <a:latin typeface="Comic Sans MS" charset="0"/>
                <a:ea typeface="Comic Sans MS" charset="0"/>
                <a:cs typeface="Comic Sans MS" charset="0"/>
              </a:rPr>
              <a:t>Animals including humans</a:t>
            </a:r>
          </a:p>
        </p:txBody>
      </p:sp>
      <p:sp>
        <p:nvSpPr>
          <p:cNvPr id="5" name="Title 4">
            <a:extLst>
              <a:ext uri="{FF2B5EF4-FFF2-40B4-BE49-F238E27FC236}">
                <a16:creationId xmlns:a16="http://schemas.microsoft.com/office/drawing/2014/main" id="{B235BA08-E0BA-4F05-A502-9B170E1C0C3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002773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52412" y="1457325"/>
            <a:ext cx="8877301" cy="3943350"/>
          </a:xfrm>
        </p:spPr>
        <p:txBody>
          <a:bodyPr>
            <a:normAutofit/>
          </a:bodyPr>
          <a:lstStyle/>
          <a:p>
            <a:r>
              <a:rPr lang="en-GB" sz="3600" dirty="0">
                <a:latin typeface="Comic Sans MS" panose="030F0702030302020204" pitchFamily="66" charset="0"/>
              </a:rPr>
              <a:t>If you were going to create a new class member, what body parts would you need? </a:t>
            </a:r>
          </a:p>
          <a:p>
            <a:r>
              <a:rPr lang="en-GB" sz="3600" dirty="0">
                <a:latin typeface="Comic Sans MS" panose="030F0702030302020204" pitchFamily="66" charset="0"/>
              </a:rPr>
              <a:t>Where on the body would the body parts go?</a:t>
            </a:r>
          </a:p>
        </p:txBody>
      </p:sp>
      <p:pic>
        <p:nvPicPr>
          <p:cNvPr id="2050" name="Picture 2" descr="Image result for outline of a child"/>
          <p:cNvPicPr>
            <a:picLocks noChangeAspect="1" noChangeArrowheads="1"/>
          </p:cNvPicPr>
          <p:nvPr/>
        </p:nvPicPr>
        <p:blipFill rotWithShape="1">
          <a:blip r:embed="rId2">
            <a:extLst>
              <a:ext uri="{28A0092B-C50C-407E-A947-70E740481C1C}">
                <a14:useLocalDpi xmlns:a14="http://schemas.microsoft.com/office/drawing/2010/main" val="0"/>
              </a:ext>
            </a:extLst>
          </a:blip>
          <a:srcRect l="21157" t="2999" r="21357" b="3101"/>
          <a:stretch/>
        </p:blipFill>
        <p:spPr bwMode="auto">
          <a:xfrm>
            <a:off x="9386888" y="-1376"/>
            <a:ext cx="2805112" cy="685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549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What is a skeleton?</a:t>
            </a:r>
          </a:p>
        </p:txBody>
      </p:sp>
      <p:sp>
        <p:nvSpPr>
          <p:cNvPr id="3" name="Content Placeholder 2"/>
          <p:cNvSpPr>
            <a:spLocks noGrp="1"/>
          </p:cNvSpPr>
          <p:nvPr>
            <p:ph idx="1"/>
          </p:nvPr>
        </p:nvSpPr>
        <p:spPr>
          <a:xfrm>
            <a:off x="838200" y="1825624"/>
            <a:ext cx="8763000" cy="4689475"/>
          </a:xfrm>
        </p:spPr>
        <p:txBody>
          <a:bodyPr>
            <a:normAutofit lnSpcReduction="10000"/>
          </a:bodyPr>
          <a:lstStyle/>
          <a:p>
            <a:r>
              <a:rPr lang="en-GB" dirty="0">
                <a:latin typeface="Comic Sans MS" panose="030F0702030302020204" pitchFamily="66" charset="0"/>
              </a:rPr>
              <a:t>A skeleton is made up of many bones.</a:t>
            </a:r>
            <a:endParaRPr lang="en-GB" b="1" i="1" dirty="0">
              <a:latin typeface="Comic Sans MS" panose="030F0702030302020204" pitchFamily="66" charset="0"/>
            </a:endParaRPr>
          </a:p>
          <a:p>
            <a:r>
              <a:rPr lang="en-GB" b="1" i="1" dirty="0">
                <a:latin typeface="Comic Sans MS" panose="030F0702030302020204" pitchFamily="66" charset="0"/>
              </a:rPr>
              <a:t>Can you guess how many bones are in your body?</a:t>
            </a:r>
          </a:p>
          <a:p>
            <a:r>
              <a:rPr lang="en-GB" dirty="0">
                <a:latin typeface="Comic Sans MS" panose="030F0702030302020204" pitchFamily="66" charset="0"/>
              </a:rPr>
              <a:t>206!</a:t>
            </a:r>
          </a:p>
          <a:p>
            <a:endParaRPr lang="en-GB" dirty="0">
              <a:latin typeface="Comic Sans MS" panose="030F0702030302020204" pitchFamily="66" charset="0"/>
            </a:endParaRPr>
          </a:p>
          <a:p>
            <a:r>
              <a:rPr lang="en-GB" b="1" i="1" dirty="0">
                <a:latin typeface="Comic Sans MS" panose="030F0702030302020204" pitchFamily="66" charset="0"/>
              </a:rPr>
              <a:t>What are bones like?</a:t>
            </a:r>
          </a:p>
          <a:p>
            <a:r>
              <a:rPr lang="en-GB" dirty="0">
                <a:latin typeface="Comic Sans MS" panose="030F0702030302020204" pitchFamily="66" charset="0"/>
              </a:rPr>
              <a:t>Bones are strong, light and rigid (they don’t bend)</a:t>
            </a:r>
          </a:p>
          <a:p>
            <a:endParaRPr lang="en-GB" dirty="0">
              <a:latin typeface="Comic Sans MS" panose="030F0702030302020204" pitchFamily="66" charset="0"/>
            </a:endParaRPr>
          </a:p>
          <a:p>
            <a:r>
              <a:rPr lang="en-GB" dirty="0">
                <a:latin typeface="Comic Sans MS" panose="030F0702030302020204" pitchFamily="66" charset="0"/>
              </a:rPr>
              <a:t>Your skeleton is the rigid frame that holds your body up.</a:t>
            </a:r>
          </a:p>
        </p:txBody>
      </p:sp>
      <p:pic>
        <p:nvPicPr>
          <p:cNvPr id="4" name="Picture 3"/>
          <p:cNvPicPr>
            <a:picLocks noChangeAspect="1"/>
          </p:cNvPicPr>
          <p:nvPr/>
        </p:nvPicPr>
        <p:blipFill rotWithShape="1">
          <a:blip r:embed="rId2"/>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2193929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Why do we need a skeleton?</a:t>
            </a:r>
          </a:p>
        </p:txBody>
      </p:sp>
      <p:sp>
        <p:nvSpPr>
          <p:cNvPr id="3" name="Content Placeholder 2"/>
          <p:cNvSpPr>
            <a:spLocks noGrp="1"/>
          </p:cNvSpPr>
          <p:nvPr>
            <p:ph idx="1"/>
          </p:nvPr>
        </p:nvSpPr>
        <p:spPr>
          <a:xfrm>
            <a:off x="838200" y="2400299"/>
            <a:ext cx="8648700" cy="3776663"/>
          </a:xfrm>
        </p:spPr>
        <p:txBody>
          <a:bodyPr/>
          <a:lstStyle/>
          <a:p>
            <a:r>
              <a:rPr lang="en-GB" dirty="0">
                <a:latin typeface="Comic Sans MS" panose="030F0702030302020204" pitchFamily="66" charset="0"/>
              </a:rPr>
              <a:t>If we didn’t have a skeleton, you would be like this glove puppet – just a soft heap on the floor.</a:t>
            </a:r>
          </a:p>
          <a:p>
            <a:r>
              <a:rPr lang="en-GB" dirty="0">
                <a:latin typeface="Comic Sans MS" panose="030F0702030302020204" pitchFamily="66" charset="0"/>
              </a:rPr>
              <a:t>But with something rigid inside, it can hold itself up!</a:t>
            </a:r>
          </a:p>
          <a:p>
            <a:r>
              <a:rPr lang="en-US" u="sng" dirty="0">
                <a:latin typeface="Comic Sans MS" panose="030F0702030302020204" pitchFamily="66" charset="0"/>
                <a:hlinkClick r:id="rId2"/>
              </a:rPr>
              <a:t>https://www.youtube.com/watch?v=e54m6XOpRgU</a:t>
            </a:r>
            <a:endParaRPr lang="en-GB" dirty="0">
              <a:latin typeface="Comic Sans MS" panose="030F0702030302020204" pitchFamily="66" charset="0"/>
            </a:endParaRP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5" name="Picture 4"/>
          <p:cNvPicPr>
            <a:picLocks noChangeAspect="1"/>
          </p:cNvPicPr>
          <p:nvPr/>
        </p:nvPicPr>
        <p:blipFill rotWithShape="1">
          <a:blip r:embed="rId3"/>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4025161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991600" cy="1325563"/>
          </a:xfrm>
        </p:spPr>
        <p:txBody>
          <a:bodyPr>
            <a:noAutofit/>
          </a:bodyPr>
          <a:lstStyle/>
          <a:p>
            <a:pPr algn="ctr"/>
            <a:r>
              <a:rPr lang="en-GB" sz="3600" b="1" dirty="0">
                <a:latin typeface="Comic Sans MS" panose="030F0702030302020204" pitchFamily="66" charset="0"/>
              </a:rPr>
              <a:t>What else does our skeleton allow us to do?</a:t>
            </a:r>
          </a:p>
        </p:txBody>
      </p:sp>
      <p:sp>
        <p:nvSpPr>
          <p:cNvPr id="3" name="Content Placeholder 2"/>
          <p:cNvSpPr>
            <a:spLocks noGrp="1"/>
          </p:cNvSpPr>
          <p:nvPr>
            <p:ph idx="1"/>
          </p:nvPr>
        </p:nvSpPr>
        <p:spPr>
          <a:xfrm>
            <a:off x="838200" y="2486025"/>
            <a:ext cx="8991600" cy="3690938"/>
          </a:xfrm>
        </p:spPr>
        <p:txBody>
          <a:bodyPr/>
          <a:lstStyle/>
          <a:p>
            <a:r>
              <a:rPr lang="en-GB" dirty="0">
                <a:latin typeface="Comic Sans MS" panose="030F0702030302020204" pitchFamily="66" charset="0"/>
              </a:rPr>
              <a:t>Not only does our skeleton give us a shape, it always allows us to move.</a:t>
            </a:r>
          </a:p>
          <a:p>
            <a:r>
              <a:rPr lang="en-GB" dirty="0">
                <a:latin typeface="Comic Sans MS" panose="030F0702030302020204" pitchFamily="66" charset="0"/>
              </a:rPr>
              <a:t>Our skeleton is made up of many separate bones so that we can bend.</a:t>
            </a:r>
          </a:p>
          <a:p>
            <a:r>
              <a:rPr lang="en-GB" dirty="0">
                <a:latin typeface="Comic Sans MS" panose="030F0702030302020204" pitchFamily="66" charset="0"/>
              </a:rPr>
              <a:t>Imagine life with a back bone which was rigid rather than our backbone which is made up of many smaller joints which are held together but allow us to touch our toes!</a:t>
            </a:r>
          </a:p>
        </p:txBody>
      </p:sp>
      <p:pic>
        <p:nvPicPr>
          <p:cNvPr id="4" name="Picture 3"/>
          <p:cNvPicPr>
            <a:picLocks noChangeAspect="1"/>
          </p:cNvPicPr>
          <p:nvPr/>
        </p:nvPicPr>
        <p:blipFill rotWithShape="1">
          <a:blip r:embed="rId2"/>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644219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991600" cy="1325563"/>
          </a:xfrm>
        </p:spPr>
        <p:txBody>
          <a:bodyPr>
            <a:normAutofit/>
          </a:bodyPr>
          <a:lstStyle/>
          <a:p>
            <a:pPr algn="ctr"/>
            <a:r>
              <a:rPr lang="en-GB" sz="4000" dirty="0">
                <a:latin typeface="Comic Sans MS" panose="030F0702030302020204" pitchFamily="66" charset="0"/>
              </a:rPr>
              <a:t>What else does our skeleton allow us to do?</a:t>
            </a:r>
          </a:p>
        </p:txBody>
      </p:sp>
      <p:sp>
        <p:nvSpPr>
          <p:cNvPr id="3" name="Content Placeholder 2"/>
          <p:cNvSpPr>
            <a:spLocks noGrp="1"/>
          </p:cNvSpPr>
          <p:nvPr>
            <p:ph idx="1"/>
          </p:nvPr>
        </p:nvSpPr>
        <p:spPr>
          <a:xfrm>
            <a:off x="838200" y="2095841"/>
            <a:ext cx="8991600" cy="4351338"/>
          </a:xfrm>
        </p:spPr>
        <p:txBody>
          <a:bodyPr/>
          <a:lstStyle/>
          <a:p>
            <a:r>
              <a:rPr lang="en-GB" dirty="0">
                <a:latin typeface="Comic Sans MS" panose="030F0702030302020204" pitchFamily="66" charset="0"/>
              </a:rPr>
              <a:t>Skeletons also protect our bodies.</a:t>
            </a:r>
          </a:p>
          <a:p>
            <a:r>
              <a:rPr lang="en-GB" dirty="0">
                <a:latin typeface="Comic Sans MS" panose="030F0702030302020204" pitchFamily="66" charset="0"/>
              </a:rPr>
              <a:t>Look at our paper pupil – look at the soft organs it has.</a:t>
            </a:r>
          </a:p>
          <a:p>
            <a:r>
              <a:rPr lang="en-GB" dirty="0">
                <a:latin typeface="Comic Sans MS" panose="030F0702030302020204" pitchFamily="66" charset="0"/>
              </a:rPr>
              <a:t>These vital organs need to be protected!</a:t>
            </a:r>
          </a:p>
          <a:p>
            <a:r>
              <a:rPr lang="en-GB" dirty="0">
                <a:latin typeface="Comic Sans MS" panose="030F0702030302020204" pitchFamily="66" charset="0"/>
              </a:rPr>
              <a:t>Your skull protects your brain with a covering of hard bone.</a:t>
            </a:r>
          </a:p>
          <a:p>
            <a:r>
              <a:rPr lang="en-GB" dirty="0">
                <a:latin typeface="Comic Sans MS" panose="030F0702030302020204" pitchFamily="66" charset="0"/>
              </a:rPr>
              <a:t>Feel your rib cage  - this protects your lungs and heart but has enough flexibility to rise and fall as we breathe.</a:t>
            </a:r>
          </a:p>
          <a:p>
            <a:endParaRPr lang="en-GB" dirty="0">
              <a:latin typeface="Comic Sans MS" panose="030F0702030302020204" pitchFamily="66" charset="0"/>
            </a:endParaRPr>
          </a:p>
        </p:txBody>
      </p:sp>
      <p:pic>
        <p:nvPicPr>
          <p:cNvPr id="4" name="Picture 3"/>
          <p:cNvPicPr>
            <a:picLocks noChangeAspect="1"/>
          </p:cNvPicPr>
          <p:nvPr/>
        </p:nvPicPr>
        <p:blipFill rotWithShape="1">
          <a:blip r:embed="rId2"/>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3294168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rotWithShape="1">
          <a:blip r:embed="rId2"/>
          <a:srcRect l="42789" t="23828" r="43924" b="7617"/>
          <a:stretch/>
        </p:blipFill>
        <p:spPr>
          <a:xfrm>
            <a:off x="5306238" y="1500187"/>
            <a:ext cx="1732736" cy="5026365"/>
          </a:xfrm>
          <a:prstGeom prst="rect">
            <a:avLst/>
          </a:prstGeom>
        </p:spPr>
      </p:pic>
      <p:sp>
        <p:nvSpPr>
          <p:cNvPr id="4099" name="WordArt 3"/>
          <p:cNvSpPr>
            <a:spLocks noChangeArrowheads="1" noChangeShapeType="1" noTextEdit="1"/>
          </p:cNvSpPr>
          <p:nvPr/>
        </p:nvSpPr>
        <p:spPr bwMode="auto">
          <a:xfrm>
            <a:off x="1897857" y="228600"/>
            <a:ext cx="8396287" cy="990600"/>
          </a:xfrm>
          <a:prstGeom prst="rect">
            <a:avLst/>
          </a:prstGeom>
        </p:spPr>
        <p:txBody>
          <a:bodyPr wrap="none" fromWordArt="1">
            <a:prstTxWarp prst="textPlain">
              <a:avLst>
                <a:gd name="adj" fmla="val 50000"/>
              </a:avLst>
            </a:prstTxWarp>
          </a:bodyPr>
          <a:lstStyle/>
          <a:p>
            <a:pPr algn="ctr"/>
            <a:r>
              <a:rPr lang="en-GB" sz="3200" kern="10" dirty="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Can you name the parts of the body?</a:t>
            </a:r>
          </a:p>
        </p:txBody>
      </p:sp>
      <p:sp>
        <p:nvSpPr>
          <p:cNvPr id="4100" name="AutoShape 4"/>
          <p:cNvSpPr>
            <a:spLocks noChangeArrowheads="1"/>
          </p:cNvSpPr>
          <p:nvPr/>
        </p:nvSpPr>
        <p:spPr bwMode="auto">
          <a:xfrm>
            <a:off x="4267200" y="1752600"/>
            <a:ext cx="1676400" cy="152400"/>
          </a:xfrm>
          <a:prstGeom prst="rightArrow">
            <a:avLst>
              <a:gd name="adj1" fmla="val 50000"/>
              <a:gd name="adj2" fmla="val 27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1" name="AutoShape 5"/>
          <p:cNvSpPr>
            <a:spLocks noChangeArrowheads="1"/>
          </p:cNvSpPr>
          <p:nvPr/>
        </p:nvSpPr>
        <p:spPr bwMode="auto">
          <a:xfrm>
            <a:off x="3200400" y="2286000"/>
            <a:ext cx="2362200" cy="152400"/>
          </a:xfrm>
          <a:prstGeom prst="rightArrow">
            <a:avLst>
              <a:gd name="adj1" fmla="val 50000"/>
              <a:gd name="adj2" fmla="val 387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2" name="AutoShape 6"/>
          <p:cNvSpPr>
            <a:spLocks noChangeArrowheads="1"/>
          </p:cNvSpPr>
          <p:nvPr/>
        </p:nvSpPr>
        <p:spPr bwMode="auto">
          <a:xfrm>
            <a:off x="4572000" y="2819400"/>
            <a:ext cx="1219200" cy="152400"/>
          </a:xfrm>
          <a:prstGeom prst="rightArrow">
            <a:avLst>
              <a:gd name="adj1" fmla="val 50000"/>
              <a:gd name="adj2" fmla="val 20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3" name="AutoShape 7"/>
          <p:cNvSpPr>
            <a:spLocks noChangeArrowheads="1"/>
          </p:cNvSpPr>
          <p:nvPr/>
        </p:nvSpPr>
        <p:spPr bwMode="auto">
          <a:xfrm>
            <a:off x="4114800" y="4038600"/>
            <a:ext cx="1066800" cy="152400"/>
          </a:xfrm>
          <a:prstGeom prst="rightArrow">
            <a:avLst>
              <a:gd name="adj1" fmla="val 50000"/>
              <a:gd name="adj2" fmla="val 17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4" name="AutoShape 8"/>
          <p:cNvSpPr>
            <a:spLocks noChangeArrowheads="1"/>
          </p:cNvSpPr>
          <p:nvPr/>
        </p:nvSpPr>
        <p:spPr bwMode="auto">
          <a:xfrm>
            <a:off x="3886200" y="6248400"/>
            <a:ext cx="1524000" cy="152400"/>
          </a:xfrm>
          <a:prstGeom prst="rightArrow">
            <a:avLst>
              <a:gd name="adj1" fmla="val 50000"/>
              <a:gd name="adj2" fmla="val 25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5" name="AutoShape 9"/>
          <p:cNvSpPr>
            <a:spLocks noChangeArrowheads="1"/>
          </p:cNvSpPr>
          <p:nvPr/>
        </p:nvSpPr>
        <p:spPr bwMode="auto">
          <a:xfrm rot="20799291">
            <a:off x="3882266" y="5200517"/>
            <a:ext cx="1920062" cy="128205"/>
          </a:xfrm>
          <a:prstGeom prst="rightArrow">
            <a:avLst>
              <a:gd name="adj1" fmla="val 50000"/>
              <a:gd name="adj2" fmla="val 262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6" name="AutoShape 10"/>
          <p:cNvSpPr>
            <a:spLocks noChangeArrowheads="1"/>
          </p:cNvSpPr>
          <p:nvPr/>
        </p:nvSpPr>
        <p:spPr bwMode="auto">
          <a:xfrm>
            <a:off x="2895600" y="3352800"/>
            <a:ext cx="3124200" cy="152400"/>
          </a:xfrm>
          <a:prstGeom prst="rightArrow">
            <a:avLst>
              <a:gd name="adj1" fmla="val 50000"/>
              <a:gd name="adj2" fmla="val 512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7" name="AutoShape 11"/>
          <p:cNvSpPr>
            <a:spLocks noChangeArrowheads="1"/>
          </p:cNvSpPr>
          <p:nvPr/>
        </p:nvSpPr>
        <p:spPr bwMode="auto">
          <a:xfrm>
            <a:off x="6705600" y="2819400"/>
            <a:ext cx="2133600" cy="152400"/>
          </a:xfrm>
          <a:prstGeom prst="leftArrow">
            <a:avLst>
              <a:gd name="adj1" fmla="val 50000"/>
              <a:gd name="adj2" fmla="val 350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8" name="AutoShape 12"/>
          <p:cNvSpPr>
            <a:spLocks noChangeArrowheads="1"/>
          </p:cNvSpPr>
          <p:nvPr/>
        </p:nvSpPr>
        <p:spPr bwMode="auto">
          <a:xfrm>
            <a:off x="6781800" y="3352800"/>
            <a:ext cx="1219200" cy="152400"/>
          </a:xfrm>
          <a:prstGeom prst="leftArrow">
            <a:avLst>
              <a:gd name="adj1" fmla="val 50000"/>
              <a:gd name="adj2" fmla="val 200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9" name="AutoShape 13"/>
          <p:cNvSpPr>
            <a:spLocks noChangeArrowheads="1"/>
          </p:cNvSpPr>
          <p:nvPr/>
        </p:nvSpPr>
        <p:spPr bwMode="auto">
          <a:xfrm>
            <a:off x="6553200" y="4724400"/>
            <a:ext cx="1371600" cy="152400"/>
          </a:xfrm>
          <a:prstGeom prst="leftArrow">
            <a:avLst>
              <a:gd name="adj1" fmla="val 50000"/>
              <a:gd name="adj2" fmla="val 225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10" name="AutoShape 14"/>
          <p:cNvSpPr>
            <a:spLocks noChangeArrowheads="1"/>
          </p:cNvSpPr>
          <p:nvPr/>
        </p:nvSpPr>
        <p:spPr bwMode="auto">
          <a:xfrm>
            <a:off x="6553200" y="2362200"/>
            <a:ext cx="838200" cy="152400"/>
          </a:xfrm>
          <a:prstGeom prst="leftArrow">
            <a:avLst>
              <a:gd name="adj1" fmla="val 50000"/>
              <a:gd name="adj2" fmla="val 137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11" name="AutoShape 15"/>
          <p:cNvSpPr>
            <a:spLocks noChangeArrowheads="1"/>
          </p:cNvSpPr>
          <p:nvPr/>
        </p:nvSpPr>
        <p:spPr bwMode="auto">
          <a:xfrm>
            <a:off x="6400800" y="3733800"/>
            <a:ext cx="1143000" cy="152400"/>
          </a:xfrm>
          <a:prstGeom prst="leftArrow">
            <a:avLst>
              <a:gd name="adj1" fmla="val 50000"/>
              <a:gd name="adj2" fmla="val 187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12" name="AutoShape 18"/>
          <p:cNvSpPr>
            <a:spLocks noChangeArrowheads="1"/>
          </p:cNvSpPr>
          <p:nvPr/>
        </p:nvSpPr>
        <p:spPr bwMode="auto">
          <a:xfrm>
            <a:off x="6705600" y="5638800"/>
            <a:ext cx="1066800" cy="152400"/>
          </a:xfrm>
          <a:prstGeom prst="leftArrow">
            <a:avLst>
              <a:gd name="adj1" fmla="val 50000"/>
              <a:gd name="adj2" fmla="val 175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091" name="Text Box 19">
            <a:hlinkClick r:id="" action="ppaction://hlinkshowjump?jump=nextslide"/>
            <a:hlinkHover r:id="rId3" action="ppaction://hlinksldjump"/>
          </p:cNvPr>
          <p:cNvSpPr txBox="1">
            <a:spLocks noChangeArrowheads="1"/>
          </p:cNvSpPr>
          <p:nvPr/>
        </p:nvSpPr>
        <p:spPr bwMode="auto">
          <a:xfrm>
            <a:off x="3124200" y="1524000"/>
            <a:ext cx="9906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Skull</a:t>
            </a:r>
          </a:p>
        </p:txBody>
      </p:sp>
      <p:sp>
        <p:nvSpPr>
          <p:cNvPr id="3094" name="Text Box 22">
            <a:hlinkHover r:id="rId4" action="ppaction://hlinksldjump"/>
          </p:cNvPr>
          <p:cNvSpPr txBox="1">
            <a:spLocks noChangeArrowheads="1"/>
          </p:cNvSpPr>
          <p:nvPr/>
        </p:nvSpPr>
        <p:spPr bwMode="auto">
          <a:xfrm>
            <a:off x="1752600" y="2133600"/>
            <a:ext cx="1295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Clavicle</a:t>
            </a:r>
          </a:p>
        </p:txBody>
      </p:sp>
      <p:sp>
        <p:nvSpPr>
          <p:cNvPr id="3095" name="Text Box 23">
            <a:hlinkHover r:id="rId5" action="ppaction://hlinksldjump"/>
          </p:cNvPr>
          <p:cNvSpPr txBox="1">
            <a:spLocks noChangeArrowheads="1"/>
          </p:cNvSpPr>
          <p:nvPr/>
        </p:nvSpPr>
        <p:spPr bwMode="auto">
          <a:xfrm>
            <a:off x="3200400" y="2667000"/>
            <a:ext cx="1295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Ribcage</a:t>
            </a:r>
          </a:p>
        </p:txBody>
      </p:sp>
      <p:sp>
        <p:nvSpPr>
          <p:cNvPr id="3096" name="Text Box 24">
            <a:hlinkHover r:id="rId6" action="ppaction://hlinksldjump"/>
          </p:cNvPr>
          <p:cNvSpPr txBox="1">
            <a:spLocks noChangeArrowheads="1"/>
          </p:cNvSpPr>
          <p:nvPr/>
        </p:nvSpPr>
        <p:spPr bwMode="auto">
          <a:xfrm>
            <a:off x="1752600" y="3200400"/>
            <a:ext cx="1066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Spine</a:t>
            </a:r>
          </a:p>
        </p:txBody>
      </p:sp>
      <p:sp>
        <p:nvSpPr>
          <p:cNvPr id="3097" name="Text Box 25">
            <a:hlinkHover r:id="rId7" action="ppaction://hlinksldjump"/>
          </p:cNvPr>
          <p:cNvSpPr txBox="1">
            <a:spLocks noChangeArrowheads="1"/>
          </p:cNvSpPr>
          <p:nvPr/>
        </p:nvSpPr>
        <p:spPr bwMode="auto">
          <a:xfrm>
            <a:off x="2671763" y="3962400"/>
            <a:ext cx="1331914" cy="46166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dirty="0"/>
              <a:t>Carpels</a:t>
            </a:r>
          </a:p>
        </p:txBody>
      </p:sp>
      <p:sp>
        <p:nvSpPr>
          <p:cNvPr id="3098" name="Text Box 26">
            <a:hlinkHover r:id="rId8" action="ppaction://hlinksldjump"/>
          </p:cNvPr>
          <p:cNvSpPr txBox="1">
            <a:spLocks noChangeArrowheads="1"/>
          </p:cNvSpPr>
          <p:nvPr/>
        </p:nvSpPr>
        <p:spPr bwMode="auto">
          <a:xfrm>
            <a:off x="2133600" y="6096000"/>
            <a:ext cx="1676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Tarsels</a:t>
            </a:r>
          </a:p>
        </p:txBody>
      </p:sp>
      <p:sp>
        <p:nvSpPr>
          <p:cNvPr id="3100" name="Text Box 28">
            <a:hlinkHover r:id="rId9" action="ppaction://hlinksldjump"/>
          </p:cNvPr>
          <p:cNvSpPr txBox="1">
            <a:spLocks noChangeArrowheads="1"/>
          </p:cNvSpPr>
          <p:nvPr/>
        </p:nvSpPr>
        <p:spPr bwMode="auto">
          <a:xfrm>
            <a:off x="7848600" y="5486400"/>
            <a:ext cx="25146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Tibia and Fibula</a:t>
            </a:r>
          </a:p>
        </p:txBody>
      </p:sp>
      <p:sp>
        <p:nvSpPr>
          <p:cNvPr id="3101" name="Text Box 29">
            <a:hlinkHover r:id="rId10" action="ppaction://hlinksldjump"/>
          </p:cNvPr>
          <p:cNvSpPr txBox="1">
            <a:spLocks noChangeArrowheads="1"/>
          </p:cNvSpPr>
          <p:nvPr/>
        </p:nvSpPr>
        <p:spPr bwMode="auto">
          <a:xfrm>
            <a:off x="8001000" y="4572000"/>
            <a:ext cx="12192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Femur</a:t>
            </a:r>
          </a:p>
        </p:txBody>
      </p:sp>
      <p:sp>
        <p:nvSpPr>
          <p:cNvPr id="3102" name="Text Box 30">
            <a:hlinkHover r:id="rId11" action="ppaction://hlinksldjump"/>
          </p:cNvPr>
          <p:cNvSpPr txBox="1">
            <a:spLocks noChangeArrowheads="1"/>
          </p:cNvSpPr>
          <p:nvPr/>
        </p:nvSpPr>
        <p:spPr bwMode="auto">
          <a:xfrm>
            <a:off x="8077200" y="3200400"/>
            <a:ext cx="2209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Radius &amp; Ulna</a:t>
            </a:r>
          </a:p>
        </p:txBody>
      </p:sp>
      <p:sp>
        <p:nvSpPr>
          <p:cNvPr id="3103" name="Text Box 31">
            <a:hlinkHover r:id="rId12" action="ppaction://hlinksldjump"/>
          </p:cNvPr>
          <p:cNvSpPr txBox="1">
            <a:spLocks noChangeArrowheads="1"/>
          </p:cNvSpPr>
          <p:nvPr/>
        </p:nvSpPr>
        <p:spPr bwMode="auto">
          <a:xfrm>
            <a:off x="7620000" y="3733800"/>
            <a:ext cx="1066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Pelvis</a:t>
            </a:r>
          </a:p>
        </p:txBody>
      </p:sp>
      <p:sp>
        <p:nvSpPr>
          <p:cNvPr id="3104" name="Text Box 32">
            <a:hlinkHover r:id="rId13" action="ppaction://hlinksldjump"/>
          </p:cNvPr>
          <p:cNvSpPr txBox="1">
            <a:spLocks noChangeArrowheads="1"/>
          </p:cNvSpPr>
          <p:nvPr/>
        </p:nvSpPr>
        <p:spPr bwMode="auto">
          <a:xfrm>
            <a:off x="8991600" y="2590800"/>
            <a:ext cx="1447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Humerus</a:t>
            </a:r>
          </a:p>
        </p:txBody>
      </p:sp>
      <p:sp>
        <p:nvSpPr>
          <p:cNvPr id="3105" name="Text Box 33">
            <a:hlinkHover r:id="rId14" action="ppaction://hlinksldjump"/>
          </p:cNvPr>
          <p:cNvSpPr txBox="1">
            <a:spLocks noChangeArrowheads="1"/>
          </p:cNvSpPr>
          <p:nvPr/>
        </p:nvSpPr>
        <p:spPr bwMode="auto">
          <a:xfrm>
            <a:off x="7467600" y="2133600"/>
            <a:ext cx="1295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Scapula</a:t>
            </a:r>
          </a:p>
        </p:txBody>
      </p:sp>
      <p:sp>
        <p:nvSpPr>
          <p:cNvPr id="3107" name="Text Box 35">
            <a:hlinkHover r:id="rId15" action="ppaction://hlinksldjump"/>
          </p:cNvPr>
          <p:cNvSpPr txBox="1">
            <a:spLocks noChangeArrowheads="1"/>
          </p:cNvSpPr>
          <p:nvPr/>
        </p:nvSpPr>
        <p:spPr bwMode="auto">
          <a:xfrm>
            <a:off x="2671762" y="5248275"/>
            <a:ext cx="1138237"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dirty="0"/>
              <a:t>Patella</a:t>
            </a:r>
          </a:p>
        </p:txBody>
      </p:sp>
    </p:spTree>
    <p:extLst>
      <p:ext uri="{BB962C8B-B14F-4D97-AF65-F5344CB8AC3E}">
        <p14:creationId xmlns:p14="http://schemas.microsoft.com/office/powerpoint/2010/main" val="22447436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91"/>
                                        </p:tgtEl>
                                        <p:attrNameLst>
                                          <p:attrName>style.visibility</p:attrName>
                                        </p:attrNameLst>
                                      </p:cBhvr>
                                      <p:to>
                                        <p:strVal val="visible"/>
                                      </p:to>
                                    </p:set>
                                    <p:animEffect transition="in" filter="dissolve">
                                      <p:cBhvr>
                                        <p:cTn id="7" dur="500"/>
                                        <p:tgtEl>
                                          <p:spTgt spid="30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94"/>
                                        </p:tgtEl>
                                        <p:attrNameLst>
                                          <p:attrName>style.visibility</p:attrName>
                                        </p:attrNameLst>
                                      </p:cBhvr>
                                      <p:to>
                                        <p:strVal val="visible"/>
                                      </p:to>
                                    </p:set>
                                    <p:animEffect transition="in" filter="dissolve">
                                      <p:cBhvr>
                                        <p:cTn id="12" dur="500"/>
                                        <p:tgtEl>
                                          <p:spTgt spid="30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095"/>
                                        </p:tgtEl>
                                        <p:attrNameLst>
                                          <p:attrName>style.visibility</p:attrName>
                                        </p:attrNameLst>
                                      </p:cBhvr>
                                      <p:to>
                                        <p:strVal val="visible"/>
                                      </p:to>
                                    </p:set>
                                    <p:animEffect transition="in" filter="dissolve">
                                      <p:cBhvr>
                                        <p:cTn id="17" dur="500"/>
                                        <p:tgtEl>
                                          <p:spTgt spid="309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096"/>
                                        </p:tgtEl>
                                        <p:attrNameLst>
                                          <p:attrName>style.visibility</p:attrName>
                                        </p:attrNameLst>
                                      </p:cBhvr>
                                      <p:to>
                                        <p:strVal val="visible"/>
                                      </p:to>
                                    </p:set>
                                    <p:animEffect transition="in" filter="dissolve">
                                      <p:cBhvr>
                                        <p:cTn id="22" dur="500"/>
                                        <p:tgtEl>
                                          <p:spTgt spid="30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097"/>
                                        </p:tgtEl>
                                        <p:attrNameLst>
                                          <p:attrName>style.visibility</p:attrName>
                                        </p:attrNameLst>
                                      </p:cBhvr>
                                      <p:to>
                                        <p:strVal val="visible"/>
                                      </p:to>
                                    </p:set>
                                    <p:animEffect transition="in" filter="dissolve">
                                      <p:cBhvr>
                                        <p:cTn id="27" dur="500"/>
                                        <p:tgtEl>
                                          <p:spTgt spid="309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107"/>
                                        </p:tgtEl>
                                        <p:attrNameLst>
                                          <p:attrName>style.visibility</p:attrName>
                                        </p:attrNameLst>
                                      </p:cBhvr>
                                      <p:to>
                                        <p:strVal val="visible"/>
                                      </p:to>
                                    </p:set>
                                    <p:animEffect transition="in" filter="dissolve">
                                      <p:cBhvr>
                                        <p:cTn id="32" dur="500"/>
                                        <p:tgtEl>
                                          <p:spTgt spid="310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098"/>
                                        </p:tgtEl>
                                        <p:attrNameLst>
                                          <p:attrName>style.visibility</p:attrName>
                                        </p:attrNameLst>
                                      </p:cBhvr>
                                      <p:to>
                                        <p:strVal val="visible"/>
                                      </p:to>
                                    </p:set>
                                    <p:animEffect transition="in" filter="dissolve">
                                      <p:cBhvr>
                                        <p:cTn id="37" dur="500"/>
                                        <p:tgtEl>
                                          <p:spTgt spid="309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105"/>
                                        </p:tgtEl>
                                        <p:attrNameLst>
                                          <p:attrName>style.visibility</p:attrName>
                                        </p:attrNameLst>
                                      </p:cBhvr>
                                      <p:to>
                                        <p:strVal val="visible"/>
                                      </p:to>
                                    </p:set>
                                    <p:animEffect transition="in" filter="dissolve">
                                      <p:cBhvr>
                                        <p:cTn id="42" dur="500"/>
                                        <p:tgtEl>
                                          <p:spTgt spid="310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104"/>
                                        </p:tgtEl>
                                        <p:attrNameLst>
                                          <p:attrName>style.visibility</p:attrName>
                                        </p:attrNameLst>
                                      </p:cBhvr>
                                      <p:to>
                                        <p:strVal val="visible"/>
                                      </p:to>
                                    </p:set>
                                    <p:animEffect transition="in" filter="dissolve">
                                      <p:cBhvr>
                                        <p:cTn id="47" dur="500"/>
                                        <p:tgtEl>
                                          <p:spTgt spid="31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102"/>
                                        </p:tgtEl>
                                        <p:attrNameLst>
                                          <p:attrName>style.visibility</p:attrName>
                                        </p:attrNameLst>
                                      </p:cBhvr>
                                      <p:to>
                                        <p:strVal val="visible"/>
                                      </p:to>
                                    </p:set>
                                    <p:animEffect transition="in" filter="dissolve">
                                      <p:cBhvr>
                                        <p:cTn id="52" dur="500"/>
                                        <p:tgtEl>
                                          <p:spTgt spid="310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103"/>
                                        </p:tgtEl>
                                        <p:attrNameLst>
                                          <p:attrName>style.visibility</p:attrName>
                                        </p:attrNameLst>
                                      </p:cBhvr>
                                      <p:to>
                                        <p:strVal val="visible"/>
                                      </p:to>
                                    </p:set>
                                    <p:animEffect transition="in" filter="dissolve">
                                      <p:cBhvr>
                                        <p:cTn id="57" dur="500"/>
                                        <p:tgtEl>
                                          <p:spTgt spid="310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3101"/>
                                        </p:tgtEl>
                                        <p:attrNameLst>
                                          <p:attrName>style.visibility</p:attrName>
                                        </p:attrNameLst>
                                      </p:cBhvr>
                                      <p:to>
                                        <p:strVal val="visible"/>
                                      </p:to>
                                    </p:set>
                                    <p:animEffect transition="in" filter="dissolve">
                                      <p:cBhvr>
                                        <p:cTn id="62" dur="500"/>
                                        <p:tgtEl>
                                          <p:spTgt spid="3101"/>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3100"/>
                                        </p:tgtEl>
                                        <p:attrNameLst>
                                          <p:attrName>style.visibility</p:attrName>
                                        </p:attrNameLst>
                                      </p:cBhvr>
                                      <p:to>
                                        <p:strVal val="visible"/>
                                      </p:to>
                                    </p:set>
                                    <p:animEffect transition="in" filter="dissolve">
                                      <p:cBhvr>
                                        <p:cTn id="67" dur="500"/>
                                        <p:tgtEl>
                                          <p:spTgt spid="3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1" grpId="0" animBg="1" autoUpdateAnimBg="0"/>
      <p:bldP spid="3094" grpId="0" animBg="1" autoUpdateAnimBg="0"/>
      <p:bldP spid="3095" grpId="0" animBg="1" autoUpdateAnimBg="0"/>
      <p:bldP spid="3096" grpId="0" animBg="1" autoUpdateAnimBg="0"/>
      <p:bldP spid="3097" grpId="0" animBg="1" autoUpdateAnimBg="0"/>
      <p:bldP spid="3098" grpId="0" animBg="1" autoUpdateAnimBg="0"/>
      <p:bldP spid="3100" grpId="0" animBg="1" autoUpdateAnimBg="0"/>
      <p:bldP spid="3101" grpId="0" animBg="1" autoUpdateAnimBg="0"/>
      <p:bldP spid="3102" grpId="0" animBg="1" autoUpdateAnimBg="0"/>
      <p:bldP spid="3103" grpId="0" animBg="1" autoUpdateAnimBg="0"/>
      <p:bldP spid="3104" grpId="0" animBg="1" autoUpdateAnimBg="0"/>
      <p:bldP spid="3105" grpId="0" animBg="1" autoUpdateAnimBg="0"/>
      <p:bldP spid="310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a:srcRect l="42789" t="23828" r="43924" b="7617"/>
          <a:stretch/>
        </p:blipFill>
        <p:spPr>
          <a:xfrm>
            <a:off x="5420538" y="1500187"/>
            <a:ext cx="1732736" cy="5026365"/>
          </a:xfrm>
          <a:prstGeom prst="rect">
            <a:avLst/>
          </a:prstGeom>
        </p:spPr>
      </p:pic>
      <p:sp>
        <p:nvSpPr>
          <p:cNvPr id="5123" name="AutoShape 4"/>
          <p:cNvSpPr>
            <a:spLocks noChangeArrowheads="1"/>
          </p:cNvSpPr>
          <p:nvPr/>
        </p:nvSpPr>
        <p:spPr bwMode="auto">
          <a:xfrm>
            <a:off x="4267200" y="1752600"/>
            <a:ext cx="1676400" cy="152400"/>
          </a:xfrm>
          <a:prstGeom prst="rightArrow">
            <a:avLst>
              <a:gd name="adj1" fmla="val 50000"/>
              <a:gd name="adj2" fmla="val 27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5124" name="WordArt 5"/>
          <p:cNvSpPr>
            <a:spLocks noChangeArrowheads="1" noChangeShapeType="1" noTextEdit="1"/>
          </p:cNvSpPr>
          <p:nvPr/>
        </p:nvSpPr>
        <p:spPr bwMode="auto">
          <a:xfrm>
            <a:off x="3200400" y="228600"/>
            <a:ext cx="54102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skull</a:t>
            </a:r>
          </a:p>
        </p:txBody>
      </p:sp>
      <p:sp>
        <p:nvSpPr>
          <p:cNvPr id="5125" name="Text Box 6"/>
          <p:cNvSpPr txBox="1">
            <a:spLocks noChangeArrowheads="1"/>
          </p:cNvSpPr>
          <p:nvPr/>
        </p:nvSpPr>
        <p:spPr bwMode="auto">
          <a:xfrm>
            <a:off x="1085850" y="1676400"/>
            <a:ext cx="3105150" cy="2569934"/>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Skull</a:t>
            </a:r>
          </a:p>
          <a:p>
            <a:pPr eaLnBrk="1" hangingPunct="1">
              <a:spcBef>
                <a:spcPct val="50000"/>
              </a:spcBef>
            </a:pPr>
            <a:r>
              <a:rPr lang="en-GB" altLang="en-US" b="1" dirty="0"/>
              <a:t>There are 29 bones altogether in the skull and jaw. Together, they protect the brain, eyes and ears.</a:t>
            </a:r>
          </a:p>
        </p:txBody>
      </p:sp>
      <p:pic>
        <p:nvPicPr>
          <p:cNvPr id="15362" name="Picture 2" descr="Image result for human sk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2225" y="1828800"/>
            <a:ext cx="42862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651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2789" t="23828" r="43924" b="7617"/>
          <a:stretch/>
        </p:blipFill>
        <p:spPr>
          <a:xfrm>
            <a:off x="5237461" y="1500187"/>
            <a:ext cx="1732736" cy="5026365"/>
          </a:xfrm>
          <a:prstGeom prst="rect">
            <a:avLst/>
          </a:prstGeom>
        </p:spPr>
      </p:pic>
      <p:sp>
        <p:nvSpPr>
          <p:cNvPr id="6148" name="WordArt 8"/>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clavicle</a:t>
            </a:r>
          </a:p>
        </p:txBody>
      </p:sp>
      <p:sp>
        <p:nvSpPr>
          <p:cNvPr id="6149" name="Text Box 10"/>
          <p:cNvSpPr txBox="1">
            <a:spLocks noChangeArrowheads="1"/>
          </p:cNvSpPr>
          <p:nvPr/>
        </p:nvSpPr>
        <p:spPr bwMode="auto">
          <a:xfrm>
            <a:off x="1014413" y="1600200"/>
            <a:ext cx="3252787"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Clavicle</a:t>
            </a:r>
          </a:p>
          <a:p>
            <a:pPr eaLnBrk="1" hangingPunct="1">
              <a:spcBef>
                <a:spcPct val="50000"/>
              </a:spcBef>
            </a:pPr>
            <a:r>
              <a:rPr lang="en-GB" altLang="en-US" b="1" dirty="0"/>
              <a:t>This is the collar bone, and joins the sternum (part of the chest) to the shoulder. They support the arms and transfer force from arms into the central skeleton.</a:t>
            </a:r>
          </a:p>
        </p:txBody>
      </p:sp>
      <p:sp>
        <p:nvSpPr>
          <p:cNvPr id="6150" name="AutoShape 11"/>
          <p:cNvSpPr>
            <a:spLocks noChangeArrowheads="1"/>
          </p:cNvSpPr>
          <p:nvPr/>
        </p:nvSpPr>
        <p:spPr bwMode="auto">
          <a:xfrm>
            <a:off x="4343400" y="2286000"/>
            <a:ext cx="1219200" cy="152400"/>
          </a:xfrm>
          <a:prstGeom prst="rightArrow">
            <a:avLst>
              <a:gd name="adj1" fmla="val 50000"/>
              <a:gd name="adj2" fmla="val 20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4338" name="Picture 2" descr="Image result for human clavic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597" y="1988344"/>
            <a:ext cx="3072327" cy="420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251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2789" t="23828" r="43924" b="7617"/>
          <a:stretch/>
        </p:blipFill>
        <p:spPr>
          <a:xfrm>
            <a:off x="5306238" y="1500187"/>
            <a:ext cx="1732736" cy="5026365"/>
          </a:xfrm>
          <a:prstGeom prst="rect">
            <a:avLst/>
          </a:prstGeom>
        </p:spPr>
      </p:pic>
      <p:sp>
        <p:nvSpPr>
          <p:cNvPr id="7171" name="Text Box 3"/>
          <p:cNvSpPr txBox="1">
            <a:spLocks noChangeArrowheads="1"/>
          </p:cNvSpPr>
          <p:nvPr/>
        </p:nvSpPr>
        <p:spPr bwMode="auto">
          <a:xfrm>
            <a:off x="1981200" y="1600200"/>
            <a:ext cx="2286000" cy="43957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a:t>Ribcage</a:t>
            </a:r>
          </a:p>
          <a:p>
            <a:pPr eaLnBrk="1" hangingPunct="1">
              <a:spcBef>
                <a:spcPct val="50000"/>
              </a:spcBef>
            </a:pPr>
            <a:r>
              <a:rPr lang="en-GB" altLang="en-US" b="1"/>
              <a:t>This protects the heart and lungs and other upper organs. There are 24 curved bones, and the sternum runs down the middle.</a:t>
            </a:r>
          </a:p>
        </p:txBody>
      </p:sp>
      <p:sp>
        <p:nvSpPr>
          <p:cNvPr id="7172" name="Rectangle 4"/>
          <p:cNvSpPr>
            <a:spLocks noChangeArrowheads="1"/>
          </p:cNvSpPr>
          <p:nvPr/>
        </p:nvSpPr>
        <p:spPr bwMode="auto">
          <a:xfrm>
            <a:off x="4784725" y="265747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4" name="WordArt 7"/>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ribcage</a:t>
            </a:r>
          </a:p>
        </p:txBody>
      </p:sp>
      <p:sp>
        <p:nvSpPr>
          <p:cNvPr id="7175" name="AutoShape 8"/>
          <p:cNvSpPr>
            <a:spLocks noChangeArrowheads="1"/>
          </p:cNvSpPr>
          <p:nvPr/>
        </p:nvSpPr>
        <p:spPr bwMode="auto">
          <a:xfrm>
            <a:off x="4267200" y="2819400"/>
            <a:ext cx="1524000" cy="152400"/>
          </a:xfrm>
          <a:prstGeom prst="rightArrow">
            <a:avLst>
              <a:gd name="adj1" fmla="val 50000"/>
              <a:gd name="adj2" fmla="val 25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3314" name="Picture 2" descr="Image result for ribcage"/>
          <p:cNvPicPr>
            <a:picLocks noChangeAspect="1" noChangeArrowheads="1"/>
          </p:cNvPicPr>
          <p:nvPr/>
        </p:nvPicPr>
        <p:blipFill rotWithShape="1">
          <a:blip r:embed="rId3">
            <a:extLst>
              <a:ext uri="{28A0092B-C50C-407E-A947-70E740481C1C}">
                <a14:useLocalDpi xmlns:a14="http://schemas.microsoft.com/office/drawing/2010/main" val="0"/>
              </a:ext>
            </a:extLst>
          </a:blip>
          <a:srcRect b="6786"/>
          <a:stretch/>
        </p:blipFill>
        <p:spPr bwMode="auto">
          <a:xfrm>
            <a:off x="7556500" y="1986137"/>
            <a:ext cx="3609976" cy="3814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028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2789" t="23828" r="43924" b="7617"/>
          <a:stretch/>
        </p:blipFill>
        <p:spPr>
          <a:xfrm>
            <a:off x="5306238" y="1500187"/>
            <a:ext cx="1732736" cy="5026365"/>
          </a:xfrm>
          <a:prstGeom prst="rect">
            <a:avLst/>
          </a:prstGeom>
        </p:spPr>
      </p:pic>
      <p:sp>
        <p:nvSpPr>
          <p:cNvPr id="8195" name="Text Box 3"/>
          <p:cNvSpPr txBox="1">
            <a:spLocks noChangeArrowheads="1"/>
          </p:cNvSpPr>
          <p:nvPr/>
        </p:nvSpPr>
        <p:spPr bwMode="auto">
          <a:xfrm>
            <a:off x="1000125" y="1600201"/>
            <a:ext cx="3495675" cy="409342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Spine</a:t>
            </a:r>
          </a:p>
          <a:p>
            <a:pPr eaLnBrk="1" hangingPunct="1">
              <a:spcBef>
                <a:spcPct val="50000"/>
              </a:spcBef>
            </a:pPr>
            <a:r>
              <a:rPr lang="en-GB" altLang="en-US" sz="2200" b="1" dirty="0"/>
              <a:t>It is made up of  24 individual small bones (called vertebrae). Your spine supports your head and body. Each of the bones are linked by small joints which can move a little. Lots of small movements add up and let your spine bend a lot.</a:t>
            </a:r>
            <a:endParaRPr lang="en-GB" altLang="en-US" b="1" dirty="0"/>
          </a:p>
        </p:txBody>
      </p:sp>
      <p:sp>
        <p:nvSpPr>
          <p:cNvPr id="8197"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spine</a:t>
            </a:r>
          </a:p>
        </p:txBody>
      </p:sp>
      <p:sp>
        <p:nvSpPr>
          <p:cNvPr id="8198" name="AutoShape 7"/>
          <p:cNvSpPr>
            <a:spLocks noChangeArrowheads="1"/>
          </p:cNvSpPr>
          <p:nvPr/>
        </p:nvSpPr>
        <p:spPr bwMode="auto">
          <a:xfrm>
            <a:off x="4572000" y="3352800"/>
            <a:ext cx="1447800" cy="152400"/>
          </a:xfrm>
          <a:prstGeom prst="rightArrow">
            <a:avLst>
              <a:gd name="adj1" fmla="val 50000"/>
              <a:gd name="adj2" fmla="val 237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2292" name="Picture 4" descr="Image result for human sp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6285" y="1880260"/>
            <a:ext cx="3057978" cy="4184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692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42789" t="23828" r="43924" b="7617"/>
          <a:stretch/>
        </p:blipFill>
        <p:spPr>
          <a:xfrm>
            <a:off x="5181600" y="1487317"/>
            <a:ext cx="1732736" cy="5026365"/>
          </a:xfrm>
          <a:prstGeom prst="rect">
            <a:avLst/>
          </a:prstGeom>
        </p:spPr>
      </p:pic>
      <p:sp>
        <p:nvSpPr>
          <p:cNvPr id="9219" name="Text Box 3"/>
          <p:cNvSpPr txBox="1">
            <a:spLocks noChangeArrowheads="1"/>
          </p:cNvSpPr>
          <p:nvPr/>
        </p:nvSpPr>
        <p:spPr bwMode="auto">
          <a:xfrm>
            <a:off x="1457325" y="2057400"/>
            <a:ext cx="2809875" cy="330859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Hand bones</a:t>
            </a:r>
          </a:p>
          <a:p>
            <a:pPr eaLnBrk="1" hangingPunct="1">
              <a:spcBef>
                <a:spcPct val="50000"/>
              </a:spcBef>
            </a:pPr>
            <a:r>
              <a:rPr lang="en-GB" altLang="en-US" b="1" dirty="0"/>
              <a:t>There are lots of bones in your hands. There are bones in your wrist (carpals), palms (metacarpals) and fingers (phalanges).</a:t>
            </a:r>
          </a:p>
        </p:txBody>
      </p:sp>
      <p:sp>
        <p:nvSpPr>
          <p:cNvPr id="9221"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hand bones</a:t>
            </a:r>
          </a:p>
        </p:txBody>
      </p:sp>
      <p:sp>
        <p:nvSpPr>
          <p:cNvPr id="9222" name="AutoShape 7"/>
          <p:cNvSpPr>
            <a:spLocks noChangeArrowheads="1"/>
          </p:cNvSpPr>
          <p:nvPr/>
        </p:nvSpPr>
        <p:spPr bwMode="auto">
          <a:xfrm>
            <a:off x="4267200" y="4124323"/>
            <a:ext cx="914400" cy="276225"/>
          </a:xfrm>
          <a:prstGeom prst="rightArrow">
            <a:avLst>
              <a:gd name="adj1" fmla="val 50000"/>
              <a:gd name="adj2" fmla="val 15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1266" name="Picture 2" descr="Image result for human hand bones"/>
          <p:cNvPicPr>
            <a:picLocks noChangeAspect="1" noChangeArrowheads="1"/>
          </p:cNvPicPr>
          <p:nvPr/>
        </p:nvPicPr>
        <p:blipFill rotWithShape="1">
          <a:blip r:embed="rId3">
            <a:extLst>
              <a:ext uri="{28A0092B-C50C-407E-A947-70E740481C1C}">
                <a14:useLocalDpi xmlns:a14="http://schemas.microsoft.com/office/drawing/2010/main" val="0"/>
              </a:ext>
            </a:extLst>
          </a:blip>
          <a:srcRect t="19034" b="9064"/>
          <a:stretch/>
        </p:blipFill>
        <p:spPr bwMode="auto">
          <a:xfrm>
            <a:off x="7333453" y="2314575"/>
            <a:ext cx="4448972" cy="3186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967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0243" name="Text Box 3"/>
          <p:cNvSpPr txBox="1">
            <a:spLocks noChangeArrowheads="1"/>
          </p:cNvSpPr>
          <p:nvPr/>
        </p:nvSpPr>
        <p:spPr bwMode="auto">
          <a:xfrm>
            <a:off x="1333500" y="2705100"/>
            <a:ext cx="3009900" cy="330859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Patella</a:t>
            </a:r>
          </a:p>
          <a:p>
            <a:pPr eaLnBrk="1" hangingPunct="1">
              <a:spcBef>
                <a:spcPct val="50000"/>
              </a:spcBef>
            </a:pPr>
            <a:r>
              <a:rPr lang="en-GB" altLang="en-US" b="1" dirty="0"/>
              <a:t>This is the bone in your kneecap. It is triangular shaped bone at the front of your knee joint. This protects the knee joint.</a:t>
            </a:r>
          </a:p>
        </p:txBody>
      </p:sp>
      <p:sp>
        <p:nvSpPr>
          <p:cNvPr id="10245"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Patella</a:t>
            </a:r>
          </a:p>
        </p:txBody>
      </p:sp>
      <p:sp>
        <p:nvSpPr>
          <p:cNvPr id="10246" name="AutoShape 7"/>
          <p:cNvSpPr>
            <a:spLocks noChangeArrowheads="1"/>
          </p:cNvSpPr>
          <p:nvPr/>
        </p:nvSpPr>
        <p:spPr bwMode="auto">
          <a:xfrm>
            <a:off x="4343400" y="4953000"/>
            <a:ext cx="1295400" cy="152400"/>
          </a:xfrm>
          <a:prstGeom prst="rightArrow">
            <a:avLst>
              <a:gd name="adj1" fmla="val 50000"/>
              <a:gd name="adj2" fmla="val 212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2" name="Picture 2" descr="Image result for human patella"/>
          <p:cNvPicPr>
            <a:picLocks noChangeAspect="1" noChangeArrowheads="1"/>
          </p:cNvPicPr>
          <p:nvPr/>
        </p:nvPicPr>
        <p:blipFill rotWithShape="1">
          <a:blip r:embed="rId3">
            <a:extLst>
              <a:ext uri="{28A0092B-C50C-407E-A947-70E740481C1C}">
                <a14:useLocalDpi xmlns:a14="http://schemas.microsoft.com/office/drawing/2010/main" val="0"/>
              </a:ext>
            </a:extLst>
          </a:blip>
          <a:srcRect l="31140" r="29243"/>
          <a:stretch/>
        </p:blipFill>
        <p:spPr bwMode="auto">
          <a:xfrm>
            <a:off x="8648700" y="2094707"/>
            <a:ext cx="1843088" cy="395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067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3"/>
          <p:cNvSpPr txBox="1">
            <a:spLocks noChangeArrowheads="1"/>
          </p:cNvSpPr>
          <p:nvPr/>
        </p:nvSpPr>
        <p:spPr bwMode="auto">
          <a:xfrm>
            <a:off x="1971680" y="2894324"/>
            <a:ext cx="2286000"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Foot bones</a:t>
            </a:r>
          </a:p>
          <a:p>
            <a:pPr eaLnBrk="1" hangingPunct="1">
              <a:spcBef>
                <a:spcPct val="50000"/>
              </a:spcBef>
            </a:pPr>
            <a:r>
              <a:rPr lang="en-GB" altLang="en-US" b="1" dirty="0"/>
              <a:t>There are 26 bones in your foot. They can make an arch shape to support your body when you stand up.</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1269"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Foot bones</a:t>
            </a:r>
          </a:p>
        </p:txBody>
      </p:sp>
      <p:sp>
        <p:nvSpPr>
          <p:cNvPr id="11270" name="AutoShape 7"/>
          <p:cNvSpPr>
            <a:spLocks noChangeArrowheads="1"/>
          </p:cNvSpPr>
          <p:nvPr/>
        </p:nvSpPr>
        <p:spPr bwMode="auto">
          <a:xfrm>
            <a:off x="4267200" y="6172200"/>
            <a:ext cx="1143000" cy="228600"/>
          </a:xfrm>
          <a:prstGeom prst="rightArrow">
            <a:avLst>
              <a:gd name="adj1" fmla="val 50000"/>
              <a:gd name="adj2" fmla="val 12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9218" name="Picture 2" descr="Image result for foot bone"/>
          <p:cNvPicPr>
            <a:picLocks noChangeAspect="1" noChangeArrowheads="1"/>
          </p:cNvPicPr>
          <p:nvPr/>
        </p:nvPicPr>
        <p:blipFill rotWithShape="1">
          <a:blip r:embed="rId3">
            <a:extLst>
              <a:ext uri="{28A0092B-C50C-407E-A947-70E740481C1C}">
                <a14:useLocalDpi xmlns:a14="http://schemas.microsoft.com/office/drawing/2010/main" val="0"/>
              </a:ext>
            </a:extLst>
          </a:blip>
          <a:srcRect t="4910" b="7589"/>
          <a:stretch/>
        </p:blipFill>
        <p:spPr bwMode="auto">
          <a:xfrm>
            <a:off x="7075814" y="2894324"/>
            <a:ext cx="4944736" cy="2643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692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7620000" y="1752601"/>
            <a:ext cx="3138488"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a:t>Scapula</a:t>
            </a:r>
          </a:p>
          <a:p>
            <a:pPr eaLnBrk="1" hangingPunct="1">
              <a:spcBef>
                <a:spcPct val="50000"/>
              </a:spcBef>
            </a:pPr>
            <a:r>
              <a:rPr lang="en-GB" altLang="en-US" b="1"/>
              <a:t>This is also known as the shoulder blade. It is a flat triangular bone that lies over the back of upper ribs. Helps with the movement of the arm and shoulder.</a:t>
            </a:r>
          </a:p>
        </p:txBody>
      </p:sp>
      <p:sp>
        <p:nvSpPr>
          <p:cNvPr id="12293" name="WordArt 6"/>
          <p:cNvSpPr>
            <a:spLocks noChangeArrowheads="1" noChangeShapeType="1" noTextEdit="1"/>
          </p:cNvSpPr>
          <p:nvPr/>
        </p:nvSpPr>
        <p:spPr bwMode="auto">
          <a:xfrm>
            <a:off x="29718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Scapula</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2294" name="AutoShape 7"/>
          <p:cNvSpPr>
            <a:spLocks noChangeArrowheads="1"/>
          </p:cNvSpPr>
          <p:nvPr/>
        </p:nvSpPr>
        <p:spPr bwMode="auto">
          <a:xfrm>
            <a:off x="6553200" y="2362200"/>
            <a:ext cx="990600" cy="152400"/>
          </a:xfrm>
          <a:prstGeom prst="leftArrow">
            <a:avLst>
              <a:gd name="adj1" fmla="val 50000"/>
              <a:gd name="adj2" fmla="val 162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8194" name="Picture 2" descr="Image result for human scapu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4105" y="2514600"/>
            <a:ext cx="3279775" cy="327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5055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3"/>
          <p:cNvSpPr txBox="1">
            <a:spLocks noChangeArrowheads="1"/>
          </p:cNvSpPr>
          <p:nvPr/>
        </p:nvSpPr>
        <p:spPr bwMode="auto">
          <a:xfrm>
            <a:off x="7696200" y="1828800"/>
            <a:ext cx="2776538" cy="293926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err="1"/>
              <a:t>Humerus</a:t>
            </a:r>
            <a:endParaRPr lang="en-GB" altLang="en-US" sz="2900" b="1" u="sng" dirty="0"/>
          </a:p>
          <a:p>
            <a:pPr eaLnBrk="1" hangingPunct="1">
              <a:spcBef>
                <a:spcPct val="50000"/>
              </a:spcBef>
            </a:pPr>
            <a:r>
              <a:rPr lang="en-GB" altLang="en-US" b="1" dirty="0"/>
              <a:t>This is the bone in your upper arm. It is a long bone and goes between your shoulder and elbow joints.</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3317" name="WordArt 6"/>
          <p:cNvSpPr>
            <a:spLocks noChangeArrowheads="1" noChangeShapeType="1" noTextEdit="1"/>
          </p:cNvSpPr>
          <p:nvPr/>
        </p:nvSpPr>
        <p:spPr bwMode="auto">
          <a:xfrm>
            <a:off x="3581400" y="3048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Humerus</a:t>
            </a:r>
          </a:p>
        </p:txBody>
      </p:sp>
      <p:sp>
        <p:nvSpPr>
          <p:cNvPr id="13318" name="AutoShape 7"/>
          <p:cNvSpPr>
            <a:spLocks noChangeArrowheads="1"/>
          </p:cNvSpPr>
          <p:nvPr/>
        </p:nvSpPr>
        <p:spPr bwMode="auto">
          <a:xfrm>
            <a:off x="6572250" y="2743200"/>
            <a:ext cx="1047750" cy="228600"/>
          </a:xfrm>
          <a:prstGeom prst="leftArrow">
            <a:avLst>
              <a:gd name="adj1" fmla="val 50000"/>
              <a:gd name="adj2" fmla="val 100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7170" name="Picture 2" descr="Image result for human humerus"/>
          <p:cNvPicPr>
            <a:picLocks noChangeAspect="1" noChangeArrowheads="1"/>
          </p:cNvPicPr>
          <p:nvPr/>
        </p:nvPicPr>
        <p:blipFill rotWithShape="1">
          <a:blip r:embed="rId3">
            <a:extLst>
              <a:ext uri="{28A0092B-C50C-407E-A947-70E740481C1C}">
                <a14:useLocalDpi xmlns:a14="http://schemas.microsoft.com/office/drawing/2010/main" val="0"/>
              </a:ext>
            </a:extLst>
          </a:blip>
          <a:srcRect l="11307" r="10646"/>
          <a:stretch/>
        </p:blipFill>
        <p:spPr bwMode="auto">
          <a:xfrm>
            <a:off x="693152" y="1928812"/>
            <a:ext cx="3514726" cy="4503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742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7696200" y="1676400"/>
            <a:ext cx="3233738" cy="330859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Radius and Ulna</a:t>
            </a:r>
          </a:p>
          <a:p>
            <a:pPr eaLnBrk="1" hangingPunct="1">
              <a:spcBef>
                <a:spcPct val="50000"/>
              </a:spcBef>
            </a:pPr>
            <a:r>
              <a:rPr lang="en-GB" altLang="en-US" b="1" dirty="0"/>
              <a:t>These are the bones in your lower arm. The radius is on the thumb side of your arm. The two bones swivel over each other when you twist your wrist.</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4341" name="WordArt 6"/>
          <p:cNvSpPr>
            <a:spLocks noChangeArrowheads="1" noChangeShapeType="1" noTextEdit="1"/>
          </p:cNvSpPr>
          <p:nvPr/>
        </p:nvSpPr>
        <p:spPr bwMode="auto">
          <a:xfrm>
            <a:off x="35814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Radius and Ulna</a:t>
            </a:r>
          </a:p>
        </p:txBody>
      </p:sp>
      <p:sp>
        <p:nvSpPr>
          <p:cNvPr id="14342" name="AutoShape 7"/>
          <p:cNvSpPr>
            <a:spLocks noChangeArrowheads="1"/>
          </p:cNvSpPr>
          <p:nvPr/>
        </p:nvSpPr>
        <p:spPr bwMode="auto">
          <a:xfrm>
            <a:off x="6591300" y="3581400"/>
            <a:ext cx="1104900" cy="228600"/>
          </a:xfrm>
          <a:prstGeom prst="leftArrow">
            <a:avLst>
              <a:gd name="adj1" fmla="val 50000"/>
              <a:gd name="adj2" fmla="val 91667"/>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6146" name="Picture 2" descr="Image result for human radius and ul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8761" y="1558757"/>
            <a:ext cx="1734501" cy="5026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57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 Box 3"/>
          <p:cNvSpPr txBox="1">
            <a:spLocks noChangeArrowheads="1"/>
          </p:cNvSpPr>
          <p:nvPr/>
        </p:nvSpPr>
        <p:spPr bwMode="auto">
          <a:xfrm>
            <a:off x="7620000" y="1676400"/>
            <a:ext cx="2967038" cy="293926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Pelvis</a:t>
            </a:r>
          </a:p>
          <a:p>
            <a:pPr eaLnBrk="1" hangingPunct="1">
              <a:spcBef>
                <a:spcPct val="50000"/>
              </a:spcBef>
            </a:pPr>
            <a:r>
              <a:rPr lang="en-GB" altLang="en-US" b="1" dirty="0"/>
              <a:t>Your pelvis is shaped like a bowl. It holds all of the organs in the lower part of the body. It is a slightly moveable joint.</a:t>
            </a:r>
          </a:p>
        </p:txBody>
      </p:sp>
      <p:sp>
        <p:nvSpPr>
          <p:cNvPr id="15365" name="WordArt 6"/>
          <p:cNvSpPr>
            <a:spLocks noChangeArrowheads="1" noChangeShapeType="1" noTextEdit="1"/>
          </p:cNvSpPr>
          <p:nvPr/>
        </p:nvSpPr>
        <p:spPr bwMode="auto">
          <a:xfrm>
            <a:off x="3276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Pelvis</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5366" name="AutoShape 7"/>
          <p:cNvSpPr>
            <a:spLocks noChangeArrowheads="1"/>
          </p:cNvSpPr>
          <p:nvPr/>
        </p:nvSpPr>
        <p:spPr bwMode="auto">
          <a:xfrm>
            <a:off x="6400800" y="3733800"/>
            <a:ext cx="1143000" cy="152400"/>
          </a:xfrm>
          <a:prstGeom prst="leftArrow">
            <a:avLst>
              <a:gd name="adj1" fmla="val 50000"/>
              <a:gd name="adj2" fmla="val 187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5124" name="Picture 4" descr="Image result for human pelv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044" y="2258135"/>
            <a:ext cx="3627607" cy="3627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519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3"/>
          <p:cNvSpPr txBox="1">
            <a:spLocks noChangeArrowheads="1"/>
          </p:cNvSpPr>
          <p:nvPr/>
        </p:nvSpPr>
        <p:spPr bwMode="auto">
          <a:xfrm>
            <a:off x="7696200" y="3005137"/>
            <a:ext cx="3333750" cy="293926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Femur</a:t>
            </a:r>
          </a:p>
          <a:p>
            <a:pPr eaLnBrk="1" hangingPunct="1">
              <a:spcBef>
                <a:spcPct val="50000"/>
              </a:spcBef>
            </a:pPr>
            <a:r>
              <a:rPr lang="en-GB" altLang="en-US" b="1" dirty="0"/>
              <a:t>This is the thigh bone. It is the longest bone in the body and is one of the strongest. It helps to support your weight when you stand.</a:t>
            </a:r>
          </a:p>
        </p:txBody>
      </p:sp>
      <p:sp>
        <p:nvSpPr>
          <p:cNvPr id="16389" name="WordArt 6"/>
          <p:cNvSpPr>
            <a:spLocks noChangeArrowheads="1" noChangeShapeType="1" noTextEdit="1"/>
          </p:cNvSpPr>
          <p:nvPr/>
        </p:nvSpPr>
        <p:spPr bwMode="auto">
          <a:xfrm>
            <a:off x="3276600" y="3048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Femur</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6390" name="AutoShape 7"/>
          <p:cNvSpPr>
            <a:spLocks noChangeArrowheads="1"/>
          </p:cNvSpPr>
          <p:nvPr/>
        </p:nvSpPr>
        <p:spPr bwMode="auto">
          <a:xfrm>
            <a:off x="6286500" y="4648200"/>
            <a:ext cx="1333500" cy="228600"/>
          </a:xfrm>
          <a:prstGeom prst="leftArrow">
            <a:avLst>
              <a:gd name="adj1" fmla="val 50000"/>
              <a:gd name="adj2" fmla="val 116667"/>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3" name="Picture 2"/>
          <p:cNvPicPr>
            <a:picLocks noChangeAspect="1"/>
          </p:cNvPicPr>
          <p:nvPr/>
        </p:nvPicPr>
        <p:blipFill rotWithShape="1">
          <a:blip r:embed="rId3"/>
          <a:srcRect l="16768" r="16565"/>
          <a:stretch/>
        </p:blipFill>
        <p:spPr>
          <a:xfrm>
            <a:off x="1279142" y="2345531"/>
            <a:ext cx="2528887" cy="3793331"/>
          </a:xfrm>
          <a:prstGeom prst="rect">
            <a:avLst/>
          </a:prstGeom>
        </p:spPr>
      </p:pic>
    </p:spTree>
    <p:extLst>
      <p:ext uri="{BB962C8B-B14F-4D97-AF65-F5344CB8AC3E}">
        <p14:creationId xmlns:p14="http://schemas.microsoft.com/office/powerpoint/2010/main" val="2582311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7543800" y="2888143"/>
            <a:ext cx="4062413"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Tibia and Fibula</a:t>
            </a:r>
          </a:p>
          <a:p>
            <a:pPr eaLnBrk="1" hangingPunct="1">
              <a:spcBef>
                <a:spcPct val="50000"/>
              </a:spcBef>
            </a:pPr>
            <a:r>
              <a:rPr lang="en-GB" altLang="en-US" b="1" dirty="0"/>
              <a:t>These bones are both in your lower leg. The tibia is the thicker shin bone, and the fibula is the slimmer bone. They both hold the lower leg muscles in place. Doesn’t give much support/ strength to the leg.</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7413" name="WordArt 6"/>
          <p:cNvSpPr>
            <a:spLocks noChangeArrowheads="1" noChangeShapeType="1" noTextEdit="1"/>
          </p:cNvSpPr>
          <p:nvPr/>
        </p:nvSpPr>
        <p:spPr bwMode="auto">
          <a:xfrm>
            <a:off x="31242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Tibia and Fibula</a:t>
            </a:r>
          </a:p>
        </p:txBody>
      </p:sp>
      <p:sp>
        <p:nvSpPr>
          <p:cNvPr id="17414" name="AutoShape 7"/>
          <p:cNvSpPr>
            <a:spLocks noChangeArrowheads="1"/>
          </p:cNvSpPr>
          <p:nvPr/>
        </p:nvSpPr>
        <p:spPr bwMode="auto">
          <a:xfrm>
            <a:off x="6357938" y="5562600"/>
            <a:ext cx="1185862" cy="228600"/>
          </a:xfrm>
          <a:prstGeom prst="leftArrow">
            <a:avLst>
              <a:gd name="adj1" fmla="val 50000"/>
              <a:gd name="adj2" fmla="val 91667"/>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3074" name="Picture 2" descr="Image result for human tibia and fibula"/>
          <p:cNvPicPr>
            <a:picLocks noChangeAspect="1" noChangeArrowheads="1"/>
          </p:cNvPicPr>
          <p:nvPr/>
        </p:nvPicPr>
        <p:blipFill rotWithShape="1">
          <a:blip r:embed="rId3">
            <a:extLst>
              <a:ext uri="{28A0092B-C50C-407E-A947-70E740481C1C}">
                <a14:useLocalDpi xmlns:a14="http://schemas.microsoft.com/office/drawing/2010/main" val="0"/>
              </a:ext>
            </a:extLst>
          </a:blip>
          <a:srcRect r="51251"/>
          <a:stretch/>
        </p:blipFill>
        <p:spPr bwMode="auto">
          <a:xfrm>
            <a:off x="1503594" y="2214563"/>
            <a:ext cx="2082569" cy="3928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822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Do all animals have a skeleton inside?</a:t>
            </a:r>
          </a:p>
        </p:txBody>
      </p:sp>
      <p:sp>
        <p:nvSpPr>
          <p:cNvPr id="3" name="Content Placeholder 2"/>
          <p:cNvSpPr>
            <a:spLocks noGrp="1"/>
          </p:cNvSpPr>
          <p:nvPr>
            <p:ph idx="1"/>
          </p:nvPr>
        </p:nvSpPr>
        <p:spPr/>
        <p:txBody>
          <a:bodyPr>
            <a:normAutofit/>
          </a:bodyPr>
          <a:lstStyle/>
          <a:p>
            <a:r>
              <a:rPr lang="en-GB" dirty="0">
                <a:latin typeface="Comic Sans MS" panose="030F0702030302020204" pitchFamily="66" charset="0"/>
              </a:rPr>
              <a:t>No!</a:t>
            </a:r>
          </a:p>
          <a:p>
            <a:r>
              <a:rPr lang="en-GB" dirty="0">
                <a:latin typeface="Comic Sans MS" panose="030F0702030302020204" pitchFamily="66" charset="0"/>
              </a:rPr>
              <a:t>Many animals do not, like worms, jellyfish and flies.</a:t>
            </a:r>
          </a:p>
          <a:p>
            <a:r>
              <a:rPr lang="en-GB" dirty="0">
                <a:latin typeface="Comic Sans MS" panose="030F0702030302020204" pitchFamily="66" charset="0"/>
              </a:rPr>
              <a:t>All animals can be divided into 2 groups:</a:t>
            </a:r>
          </a:p>
          <a:p>
            <a:r>
              <a:rPr lang="en-GB" dirty="0">
                <a:latin typeface="Comic Sans MS" panose="030F0702030302020204" pitchFamily="66" charset="0"/>
              </a:rPr>
              <a:t>Vertebrates – animals with a backbone</a:t>
            </a:r>
          </a:p>
          <a:p>
            <a:r>
              <a:rPr lang="en-GB" dirty="0">
                <a:latin typeface="Comic Sans MS" panose="030F0702030302020204" pitchFamily="66" charset="0"/>
              </a:rPr>
              <a:t>Invertebrates – animals without a backbone</a:t>
            </a:r>
          </a:p>
          <a:p>
            <a:r>
              <a:rPr lang="en-US" u="sng" dirty="0">
                <a:latin typeface="Comic Sans MS" panose="030F0702030302020204" pitchFamily="66" charset="0"/>
                <a:hlinkClick r:id="rId2"/>
              </a:rPr>
              <a:t>https://www.bbc.co.uk/bitesize/clips/ztfnvcw</a:t>
            </a:r>
            <a:r>
              <a:rPr lang="en-US" dirty="0">
                <a:latin typeface="Comic Sans MS" panose="030F0702030302020204" pitchFamily="66" charset="0"/>
              </a:rPr>
              <a:t> </a:t>
            </a:r>
            <a:endParaRPr lang="en-GB" dirty="0">
              <a:latin typeface="Comic Sans MS" panose="030F0702030302020204" pitchFamily="66" charset="0"/>
            </a:endParaRPr>
          </a:p>
          <a:p>
            <a:r>
              <a:rPr lang="en-US" u="sng" dirty="0">
                <a:latin typeface="Comic Sans MS" panose="030F0702030302020204" pitchFamily="66" charset="0"/>
                <a:hlinkClick r:id="rId3"/>
              </a:rPr>
              <a:t>https://www.bbc.co.uk/bitesize/clips/zmj8q6f</a:t>
            </a:r>
            <a:endParaRPr lang="en-GB"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1955933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www.sparklebox.co.uk/wp-content/uploads/1-5259.jpg"/>
          <p:cNvPicPr>
            <a:picLocks noChangeAspect="1" noChangeArrowheads="1"/>
          </p:cNvPicPr>
          <p:nvPr/>
        </p:nvPicPr>
        <p:blipFill rotWithShape="1">
          <a:blip r:embed="rId2">
            <a:extLst>
              <a:ext uri="{28A0092B-C50C-407E-A947-70E740481C1C}">
                <a14:useLocalDpi xmlns:a14="http://schemas.microsoft.com/office/drawing/2010/main" val="0"/>
              </a:ext>
            </a:extLst>
          </a:blip>
          <a:srcRect l="3872" t="4837" r="3190" b="5497"/>
          <a:stretch/>
        </p:blipFill>
        <p:spPr bwMode="auto">
          <a:xfrm>
            <a:off x="0" y="0"/>
            <a:ext cx="6184489" cy="4213942"/>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s://www.sparklebox.co.uk/wp-content/uploads/1-5258.jpg"/>
          <p:cNvPicPr>
            <a:picLocks noChangeAspect="1" noChangeArrowheads="1"/>
          </p:cNvPicPr>
          <p:nvPr/>
        </p:nvPicPr>
        <p:blipFill rotWithShape="1">
          <a:blip r:embed="rId3">
            <a:extLst>
              <a:ext uri="{28A0092B-C50C-407E-A947-70E740481C1C}">
                <a14:useLocalDpi xmlns:a14="http://schemas.microsoft.com/office/drawing/2010/main" val="0"/>
              </a:ext>
            </a:extLst>
          </a:blip>
          <a:srcRect l="3567" t="4839" r="3493" b="5175"/>
          <a:stretch/>
        </p:blipFill>
        <p:spPr bwMode="auto">
          <a:xfrm>
            <a:off x="6007509" y="2628901"/>
            <a:ext cx="6184491" cy="4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055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4600" y="257694"/>
            <a:ext cx="7427889" cy="707886"/>
          </a:xfrm>
          <a:prstGeom prst="rect">
            <a:avLst/>
          </a:prstGeom>
          <a:noFill/>
        </p:spPr>
        <p:txBody>
          <a:bodyPr wrap="square" rtlCol="0">
            <a:spAutoFit/>
          </a:bodyPr>
          <a:lstStyle/>
          <a:p>
            <a:r>
              <a:rPr lang="en-GB" sz="4000" b="1" dirty="0">
                <a:latin typeface="Comic Sans MS" panose="030F0702030302020204" pitchFamily="66" charset="0"/>
              </a:rPr>
              <a:t>Vertebrate or Invertebrate?</a:t>
            </a:r>
          </a:p>
        </p:txBody>
      </p:sp>
      <p:sp>
        <p:nvSpPr>
          <p:cNvPr id="6" name="TextBox 5"/>
          <p:cNvSpPr txBox="1"/>
          <p:nvPr/>
        </p:nvSpPr>
        <p:spPr>
          <a:xfrm>
            <a:off x="314326" y="1312062"/>
            <a:ext cx="11415712" cy="1815882"/>
          </a:xfrm>
          <a:prstGeom prst="rect">
            <a:avLst/>
          </a:prstGeom>
          <a:noFill/>
        </p:spPr>
        <p:txBody>
          <a:bodyPr wrap="square" rtlCol="0">
            <a:spAutoFit/>
          </a:bodyPr>
          <a:lstStyle/>
          <a:p>
            <a:pPr marL="457200" indent="-457200" algn="ctr">
              <a:buFont typeface="Arial" panose="020B0604020202020204" pitchFamily="34" charset="0"/>
              <a:buChar char="•"/>
            </a:pPr>
            <a:r>
              <a:rPr lang="en-GB" sz="2800" dirty="0">
                <a:latin typeface="Comic Sans MS" panose="030F0702030302020204" pitchFamily="66" charset="0"/>
              </a:rPr>
              <a:t>Look at each animal picture and decide if you think it is a vertebrate (it has a backbone) or an invertebrate (it does not have a backbone). </a:t>
            </a:r>
          </a:p>
          <a:p>
            <a:pPr marL="457200" indent="-457200" algn="ctr">
              <a:buFont typeface="Arial" panose="020B0604020202020204" pitchFamily="34" charset="0"/>
              <a:buChar char="•"/>
            </a:pPr>
            <a:r>
              <a:rPr lang="en-GB" sz="2800" dirty="0">
                <a:latin typeface="Comic Sans MS" panose="030F0702030302020204" pitchFamily="66" charset="0"/>
              </a:rPr>
              <a:t>There are 12 animals altogether. </a:t>
            </a:r>
          </a:p>
        </p:txBody>
      </p:sp>
      <p:pic>
        <p:nvPicPr>
          <p:cNvPr id="8" name="Picture 2" descr="https://www.sparklebox.co.uk/wp-content/uploads/1-5259.jpg"/>
          <p:cNvPicPr>
            <a:picLocks noChangeAspect="1" noChangeArrowheads="1"/>
          </p:cNvPicPr>
          <p:nvPr/>
        </p:nvPicPr>
        <p:blipFill rotWithShape="1">
          <a:blip r:embed="rId2">
            <a:extLst>
              <a:ext uri="{28A0092B-C50C-407E-A947-70E740481C1C}">
                <a14:useLocalDpi xmlns:a14="http://schemas.microsoft.com/office/drawing/2010/main" val="0"/>
              </a:ext>
            </a:extLst>
          </a:blip>
          <a:srcRect l="3872" t="4837" r="3190" b="5497"/>
          <a:stretch/>
        </p:blipFill>
        <p:spPr bwMode="auto">
          <a:xfrm>
            <a:off x="0" y="4036628"/>
            <a:ext cx="4155665" cy="28315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s://www.sparklebox.co.uk/wp-content/uploads/1-5258.jpg"/>
          <p:cNvPicPr>
            <a:picLocks noChangeAspect="1" noChangeArrowheads="1"/>
          </p:cNvPicPr>
          <p:nvPr/>
        </p:nvPicPr>
        <p:blipFill rotWithShape="1">
          <a:blip r:embed="rId3">
            <a:extLst>
              <a:ext uri="{28A0092B-C50C-407E-A947-70E740481C1C}">
                <a14:useLocalDpi xmlns:a14="http://schemas.microsoft.com/office/drawing/2010/main" val="0"/>
              </a:ext>
            </a:extLst>
          </a:blip>
          <a:srcRect l="3567" t="4839" r="3493" b="5175"/>
          <a:stretch/>
        </p:blipFill>
        <p:spPr bwMode="auto">
          <a:xfrm>
            <a:off x="8036334" y="4026443"/>
            <a:ext cx="4155666" cy="2841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4482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772732" y="759244"/>
            <a:ext cx="10655727" cy="5180200"/>
            <a:chOff x="772732" y="759244"/>
            <a:chExt cx="10655727" cy="5180200"/>
          </a:xfrm>
        </p:grpSpPr>
        <p:pic>
          <p:nvPicPr>
            <p:cNvPr id="3" name="Picture 4" descr="http://www.tuxpaint.org/stamps/stamps/animals/birds/peacoc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3727" y="3702971"/>
              <a:ext cx="4393176" cy="20660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evilprincessscrazycreations.com/music/scrapbooks/assorted%20pieces/animals/Carena_American%20Old%20Wild%20West_4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4024" y="3813451"/>
              <a:ext cx="2734435" cy="1558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http://tucumcariah.com/images/brands/vet/custom_content/kitty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85244" y="3245477"/>
              <a:ext cx="1595951" cy="26939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2" descr="http://www.tuxpaint.org/stamps/stamps/animals/insects/Brown_slu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87056" y="759244"/>
              <a:ext cx="3441403" cy="20562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http://www.pets4homes.co.uk/images/invertebrates_her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14674" y="1261893"/>
              <a:ext cx="2667000" cy="134302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72732" y="759244"/>
              <a:ext cx="1882909" cy="461665"/>
            </a:xfrm>
            <a:prstGeom prst="rect">
              <a:avLst/>
            </a:prstGeom>
            <a:noFill/>
          </p:spPr>
          <p:txBody>
            <a:bodyPr wrap="square" rtlCol="0">
              <a:spAutoFit/>
            </a:bodyPr>
            <a:lstStyle/>
            <a:p>
              <a:r>
                <a:rPr lang="en-GB" sz="2400" dirty="0"/>
                <a:t>1.  Tarantula </a:t>
              </a:r>
            </a:p>
          </p:txBody>
        </p:sp>
        <p:sp>
          <p:nvSpPr>
            <p:cNvPr id="9" name="TextBox 8"/>
            <p:cNvSpPr txBox="1"/>
            <p:nvPr/>
          </p:nvSpPr>
          <p:spPr>
            <a:xfrm>
              <a:off x="4739425" y="759244"/>
              <a:ext cx="1107583" cy="461665"/>
            </a:xfrm>
            <a:prstGeom prst="rect">
              <a:avLst/>
            </a:prstGeom>
            <a:noFill/>
          </p:spPr>
          <p:txBody>
            <a:bodyPr wrap="square" rtlCol="0">
              <a:spAutoFit/>
            </a:bodyPr>
            <a:lstStyle/>
            <a:p>
              <a:r>
                <a:rPr lang="en-GB" sz="2400" dirty="0"/>
                <a:t>2.  Lion</a:t>
              </a:r>
            </a:p>
          </p:txBody>
        </p:sp>
        <p:sp>
          <p:nvSpPr>
            <p:cNvPr id="10" name="TextBox 9"/>
            <p:cNvSpPr txBox="1"/>
            <p:nvPr/>
          </p:nvSpPr>
          <p:spPr>
            <a:xfrm>
              <a:off x="8329258" y="1030073"/>
              <a:ext cx="1317252" cy="461665"/>
            </a:xfrm>
            <a:prstGeom prst="rect">
              <a:avLst/>
            </a:prstGeom>
            <a:noFill/>
          </p:spPr>
          <p:txBody>
            <a:bodyPr wrap="square" rtlCol="0">
              <a:spAutoFit/>
            </a:bodyPr>
            <a:lstStyle/>
            <a:p>
              <a:r>
                <a:rPr lang="en-GB" sz="2400" dirty="0"/>
                <a:t>3.  Slug</a:t>
              </a:r>
            </a:p>
          </p:txBody>
        </p:sp>
        <p:sp>
          <p:nvSpPr>
            <p:cNvPr id="11" name="TextBox 10"/>
            <p:cNvSpPr txBox="1"/>
            <p:nvPr/>
          </p:nvSpPr>
          <p:spPr>
            <a:xfrm>
              <a:off x="1106103" y="3325314"/>
              <a:ext cx="1184856" cy="461665"/>
            </a:xfrm>
            <a:prstGeom prst="rect">
              <a:avLst/>
            </a:prstGeom>
            <a:noFill/>
          </p:spPr>
          <p:txBody>
            <a:bodyPr wrap="square" rtlCol="0">
              <a:spAutoFit/>
            </a:bodyPr>
            <a:lstStyle/>
            <a:p>
              <a:r>
                <a:rPr lang="en-GB" sz="2400" dirty="0"/>
                <a:t>4. Cat</a:t>
              </a:r>
            </a:p>
          </p:txBody>
        </p:sp>
        <p:sp>
          <p:nvSpPr>
            <p:cNvPr id="12" name="TextBox 11"/>
            <p:cNvSpPr txBox="1"/>
            <p:nvPr/>
          </p:nvSpPr>
          <p:spPr>
            <a:xfrm>
              <a:off x="5293216" y="3702971"/>
              <a:ext cx="1790164" cy="461665"/>
            </a:xfrm>
            <a:prstGeom prst="rect">
              <a:avLst/>
            </a:prstGeom>
            <a:noFill/>
          </p:spPr>
          <p:txBody>
            <a:bodyPr wrap="square" rtlCol="0">
              <a:spAutoFit/>
            </a:bodyPr>
            <a:lstStyle/>
            <a:p>
              <a:r>
                <a:rPr lang="en-GB" sz="2400" dirty="0"/>
                <a:t>5. Peacock</a:t>
              </a:r>
            </a:p>
          </p:txBody>
        </p:sp>
        <p:sp>
          <p:nvSpPr>
            <p:cNvPr id="13" name="TextBox 12"/>
            <p:cNvSpPr txBox="1"/>
            <p:nvPr/>
          </p:nvSpPr>
          <p:spPr>
            <a:xfrm>
              <a:off x="8836967" y="3245478"/>
              <a:ext cx="1736588" cy="461665"/>
            </a:xfrm>
            <a:prstGeom prst="rect">
              <a:avLst/>
            </a:prstGeom>
            <a:noFill/>
          </p:spPr>
          <p:txBody>
            <a:bodyPr wrap="square" rtlCol="0">
              <a:spAutoFit/>
            </a:bodyPr>
            <a:lstStyle/>
            <a:p>
              <a:r>
                <a:rPr lang="en-GB" sz="2400" dirty="0"/>
                <a:t>6. Python</a:t>
              </a:r>
            </a:p>
          </p:txBody>
        </p:sp>
      </p:grpSp>
      <p:pic>
        <p:nvPicPr>
          <p:cNvPr id="14" name="Picture 8" descr="http://pngimg.com/upload/small/lion_PNG573.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84488" y="788913"/>
            <a:ext cx="2521974" cy="2511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391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0" descr="data:image/jpeg;base64,/9j/4AAQSkZJRgABAQAAAQABAAD/2wCEAAkGBxMSEhUTEhMWFRUXGBoaGBgXGB8gGhgYHxgXFhgdGxcZHSghGBslGxgYITEhJSorLi8uFx8zODMsNygtLisBCgoKDg0OFxAQFy0lHx0tLS0tLS0tLS0tLS0tLS0tLS0tLS0tLS0tLS0tLS0tLS0tLS0rLS0tLS0tLS0tLS0tLf/AABEIAJABXwMBIgACEQEDEQH/xAAcAAEAAgMBAQEAAAAAAAAAAAAABAUDBgcCAQj/xABAEAABAwIDBgMFBgQFBAMAAAABAAIRAyEEMUEFBhJRYXEigZETMqGx8AcjQlLB4RRi0fEVcoKSokNTwtIWJDP/xAAXAQEBAQEAAAAAAAAAAAAAAAAAAQID/8QAHhEBAQEBAQEAAwEBAAAAAAAAAAERAjEhEkFRYQP/2gAMAwEAAhEDEQA/ANT27vNjMTiqvHiavBxv4WNe5reGTwt4WkAiIF1Gw+2sZRJ4K9Rl8w92frB81bbX2Z7PGYhsXFSoB6yPhCri8F5BaHDUOsAR2Wb39bnK62V9qO0qNnVG1xyqMv6tgrbNk/bS3iDcXhiwH8dJ3FHXhdFuxK5bjajWsbLBxVDxyLANvYRopLsKX06dNrQHF0+VwCSeh+AU/Jbw/RGyd78FiQDSxDJOjjwu9HQrtpnJfljbeEOFqeyDw4j3i24Bm4kW9JUvYe9WKpOHsalRoGnEYPkbLUuzWLMfp1FyHYf2qVWwMQxtQfmHhd8BB9AuhbG3swuJgU6gDj+F1j5TY+SqLxERAREQEREBERAREQEREBERAREQEREBERAREQEREBERAREQEREBU28+8NPB0+J3iqOtTpjN7svRTNsbTZhqTqtQ2GQ1cdAOpXKcDtE4jEPx2IdAYYp6hmnEG/iI91oObjP4SpasjpW7YxJZx4l4Lz/02gQzWCQJ4oItp1Vyqzdurx4dj+HgDpcGkyYJsXO/E45k9VZpEERFRyD7Qtl8OOe4C1RrXjvHCfiPitNq4Ey4jOc/rv8AFdh+0bAF1JldgvTJDv8AI6x9DHqucfw5eWgNmRdxyJtPoVy652unPWRp1WlUJbTeGOawnh4rOaOXUeqtcJTuSb5SchwjTnCuMVhOFxNS4bAJHyVVtDaTXHhZcm0fILNam1VYvEB9cDhEE5eseSt9k7vUqlqtThJ1bp9dVXUMMCWvMzxQbaa/NXe0cAKHDV4vC8Wk9pMck6uZImetV2lQdQrOpSHCm4gEaifrzU9rH0oM2IkGbdu8LIMN7epUrnxCbWgWsOwtP91YPpOq06Z4RDG8LQABF58yeZ5LrK51ebt7/wCIocLXO9oz8r5y6OmR8l0vYm+mGxAALvZv/K+IPZ2R+C4U/CmTAvzOvZZKFRzM5gaxmtI/SqLj27e/1WgAx49ozkTdo6O/RdG2LvVhsTAZUAefwOs7y5+SC7REQEREBERAREQEREBERAREQEREBERAREQEREBERARFpP2i7zexYcPSd948eIj8LTp3N/LuEGp/aDvD/FVTTpu+6pyAR+I5Od15DzUXYmAbwsNYONMO8NJvv1n5QBoNJPWNVr1hc35D9eytaO1Htgh3syYaHmxa02gH8PUi8WC5X1uO27MD/Zj2nCHatb7rOTRzgWnnKlrXdn7dw1NjaVN4LabA578msbqXE6k6ZknuvmF3pY6m/EOHs8MLUy736x1LW6DQanpC6bGcbGi0WhvZUruNS1HDMNzbifH4Q45dSMhrdTNibWq4+qSwuZh2TLhY1HaAHMAZ+QnNT8oY2rE0G1GOY4S1wII6EQVyPF7KfRrPoyZafD1BuCO9vNdgWrb87KL2CvT9+lnGZZMnzbn6p1F5rm+0tkue0Nc5zZeZF72tn5rDgd2xQourviQPADqZz6gcui2d2N8EnieCRB5EZ3VHtYuqhoIcGAnha7U9lz65s8dJ3vyouGwbQ1k2i/e2ZVRvKXVjTY0ENADTy1Jj4K9xL+DIS4gATp2HfUqq4vGJOq6Z8cv2zMwENa1gjIdD1VzgNlw254s7aDudVDwrpfc2sB+y3AYNoYHG4iA0ZecLMK1PauzYkj1A16KA3AiwItq51z6LbsdgeEN4hncAad1r+KpmXEXJ5/0W4yqMRs4gcTCYNhMBQQHMP6zl5racMwFwaRxOzLj7rc9D9WTFYMv4nA8Ymx/ZUZ93ftAr4eGVfvacx4vfi2Tv0K6PsbezC4kDgqcLvyvsfKbHyXFsVshzYIm2c6crKGQ5hvNrk8vNUfpJFxDYu+uJwwA4i5v5XyRHTULoGx9/8PVgVJpuy5j4XCitvRYcNi6dQSx7XDoZ/ssyAiIgIiICIsb6zQQC4SchN/RBkREQEREBERAREQEREBEVft7bNLB0XVqzoaMhq52jWjUlBG3o28zB0eM3e61NvN39BquJYvFPrvc5xlziS4k5k5/WQACk7S2/Uxjn16hhzpDGzZjACTA5RrqSqDEVCwMawCXAEzJAnLv21JWL9rUSsftBlIZXOXX/AC8hbNUbMRVrVAXaHwt0CkPovD+J5LnuIhuZ0gujIZeHRXVJjKbQ1rZ5u5u1Pbkl+RP2nbLpEUv/ALDy3Dh3EWNPjr1Bp/lGUmw0uVH2zvA/EPBd4WtsxjbNY3RrRpkoNeq6o4Nu5xgNAuToA1o+S6TuZ9m4bFbGiXZtpaDlxnU9BbnKxObWtUu6+7WJ2gWvqOdTwwy6xo1uvfLuuu7PwTKFNtOk0Na3ID59Ss7WgAACALADIBfV1nOM2i+ETYr6iqOa7ybOdhXlrLMfJYdBqWnqOfJVdSs1rQ6rcxm3SM+2q6ltXZrMRTNOoLG4IzaRkQdCuX7c2I9vtKbrkAgxq0ixHcLLSFtKsHEw3hHCJMglw0yyCr6GB4oPDL3e6OnM9AqdntMO4Ay5gtwk6HQHT5La93drUSRe4aQARc3mCPPRXn/U6+eIIYaRaXD3Znkt73e2lTr0xxODALwBdxE5f07KPi9mtqsJ4LEERyGfkSVq2K2fVwz2lriGxNuWt1bwzut6xWHhpqkRxRwAiXu5QNCfNUe09lll+HxETLj69gFcbubcbXLeMtBYDd5vPQfhAHzVjXYwtdULXVHGwLrACbROQ7XWVc99kTa5EXOQXvjIMNPEALNb7s9TqrzG4ISA4cRzLWZeZ+uyqsRhY1Df5W+968uyDyA08PE0TJIb1iL8/goeLwgfIsXTJ5NEj5BezTc3ThGpMSVmpUG+8DDRczm48vVWVFHX2X7zgSBlJ5/NRKmznNnMAa6k9ltbBxFvE2cyByFyMl7ZTYONou83M+guro1TBbQr0nDgcWuImJIIA/utu2N9otVlqw4xzNj5EBRm7PDiA0tJkA9uZPNRMbsZnjcJhsCeZmIHmRdPia6Zs7e7C1YHtAxx0fa/R2R9VegrgVbZ1WgeEwbXJvZXGwd76mGs33ZgtcCRPQTbyhF12ZQNp7Yo4cfevAP5Rdx/0i657jt9K1eWsqClzDRH/KZHkqgVJu65z4pmepOvnCx11Z5GpGy7V3wrViW0B7Fmrj77u35PiVc7tYQNAqGS534jcu7En45D4DSaZETIVxsza5ZYm318OmXQrnO/v1rPjozHgr0tRw+2SSOAnxGBaXOOZDGn3nc3GwGa2qhxcI4oB1AMx56rtLrNjIiIqgiKHiNq0Ge/Wptjm8T6SgmItax2/eBpT97xnkxpM+dh8VrmO+1RuWHw7nHQvMD0bPzQdIWLE4llNvFUe1jebiAPUrklXenauJ90tog/kbHxMlRKW7NfEHir1nGcy50/O6mjctu/abhqUtw4OIqZDhsyer4v5ArScbWrbQf7TEvlrZhjbMYIyA583G6mO3bw2H8VR5kz8uyq8dt0Bhp0m8LTnzPnr2RNQsa5hycJdoNGDRqqqOKYHkvBNoaci3kR10UXG40TNp+feFEZTdUIsmLFhs14BL73kDoL/wBSrXZ2Eq4mqKWHZxvP+1o5uOgC87obtVsdVLKQAY0/eVCPC0cv5ncm+q7ru5u/RwVL2dFufvPPvvPNx/TIaKZqqzc7cqlgRxuiriCIdUIyGrWD8LfidVtKItIIiICIiAqzbeyxWbLbVG+6eY/Keis0Qcj2pswPJDwGuuCNZtpp+y0jaOAdRfImOY+s13LejYntR7WkPvG5j84/9h+y0OuxjxDgsZjWom7G9r2w2tNRv5jmB1GvKV0HHtp4ikH+F0wGtBz5meUx6LmmI2IB4qRvy5q32Fi6lCOHJxHE05WM65K89XypeZ7Da2w6lB54CJzMDlf0UvY+8xeWU8SXGm0+LSTFpi8K6fXbV43sHeei1naOBY8XzK3ZGY2t8Vg99EhlNtoBEkeXdVDqAbIaIJ1Pa56qkpVnUbMJjurahtKnUgOPDFr5LHivjaAzYOJx1N7Wkk/oFEr0CSBmeWg7q1DgMzAHLIjyyWEUQ4ExDdTNz9fograLHCeEzFi48r5dei8tqRZotmXcz+ynupjhOjZ9enZeKlMHhmw0H18kGBjgRE8LQJ5E8p17r7/EmIHugTEZmbfXVZcRQFycuXVRXUHTEwYyGQGdyiLSoxjzLwCS0W0bbl+pVJidnNe7iBzEt4tTPwspbHkAgf6j9c159vJa7lYDuf7Jpimq7FeIIA+v3WEYeqJAvFj5raKRHDwE3z8p/dZjhxw1ABepEdhIPyCaY1B1OrccJOsx5Lw01nCQD06kZhbvhaMRwgGG5k5mBM9dVlw9MNpyW3Bdw2ykk5aEz8U2Dn7q1fOXWsTeR0nQX+K90sRimwA6oHHQOI81vAwZAktgTcGOcfXZOPh8LmybwddNOSSjTDtfGiwq1bZeI+JeBtDaDph9bKfed6G6vMZtEU/HAMeHKYuBPpqoGI24QCG2cbzGcGc1qGo7tl46oYc5x58RJi1s818G7NQQX1QAc4PxUPF7wVXEw8w61tIHNV+I2w88Uk2HCeoVxNbbT3Yo04NR/ESLRkfJWmGo4ZnCGNsRIPbque//ACCoIHGSALA3hSqW8ctAIMxA6KZRu79tspEEBvDBNtHX/RUeN3jqkgyBGU5axbt81QOxD3Xs0xEdFV4qqRaZ7qTkWmL2jMOe4vibHIdlS43ahfAzjL61UZ5LjFyr3djdWtiqoZTZJsTPusbPvOP6ZlW2NSKzZ+yqtZwsSXGwAlzugAuV0jd77Kqr3B2Kf7KnbwNP3juhOTB6nsuhbrbqUcE3w+OqR4qjhfs0fhb0HnKv1M/q6i7M2dSw9NtKiwU2NyaP11J6m6lIiqCIiAiIgIiICIiAtR3s3ema9EXze0a/zAc+YW3Ig5ADyUrD4q8G62feXdjiJrUB4s3MGvUdei0wi97H9Qoqzp4iAQLSSo9WTwzlKiteQLr2XzATTCu3xQFGdQzU3iEkxovLT0uoITa72Rwk+f8ARWOC2w0Ee0aTGgy9FFfT5LGymguzjqDjIcW8g4Rf4r0xwNxBjLhIn0VDUpg6Qsb6JAt/ZEbKWzciDl5XWEMg2F+vb5Kow+Iqt915A1urLC7Sdk5oPWLqK9U6IuF8dhhM+nRT6NSnAgweut1PdQbFlNMUDMORfUmMsgpDPDlkyx6zeVaswkgxrkFirYDJuTTn1hNEMGRw2lx4gdM5I+uazOqyZHuj3+cz9XXhmEJl34m5dfJS24bwg8MEyDOceWcyoPgEtvy9Rp3Wv4yvUaCIy16rZa1OMvh3uq3bFCOpi4+P13Vg0jFVS6ZFohVtWm4+WS2mvRB91tozjL6sq11GJPkukrONf/hnW6rGcCT6q+qsA009FiEWhXTFK7AQvjsLE2Vw6gf2KzDD+GTmpejFCWu/LkM1COGLzZX2KaL8lY7B3drYk/d03cPPIebjZc+u/wCOnPLxuZumcRUAaDwj33aNHeM+i7lsvZtLD0xTpNDWjlqeZOpUTd/ZZoU2sPC0Ae5THhB1JcbvPUq2WuZnqdXRERaZEREBERAREQEREBERAREQFTbZ3dpV5cPA/wDMMj3GvdXKIOX7S2RUoEte2xyIyPYqueyCCuu16DXtLXtDmnMEWWtbU3Qa69F3Cfyukt9cx8VmxdaMHmXL3TqeFSsds2pRdFRhb10PZ2RUJohpB6qK9uXumAjaUgEFZKeFcXQoPgaF99nzUqnhSPLJfS2CqjA2jayz4ejJXzjiea9MxvAJaL9VFSqWFDYJzmO11Hr4/wAUCYCjYrGkxJUR1RQXFPbLh8V7/wAZd6KiYbWWT2ggILcbUIjUSvtTac6wqbinJfHut2UMXI2zECJ7/Fe6+1G1HTlaFrFWqLFR61UD8VldMXdauXAgQAc/2UCpw8/6EKp/xODc5LwMZxGBkfgtJidWpWMKFUAGQ7hA91o53Xl9ThknPopq4z0yIknJV+Mx5mGjz/ZSMLs3E4k/cUn1OoFh3cbBbXu99nNeeOuW0z/ud5AWHqsW2+NySetV2ds4uh1S55f1/oukbr4XEFgDX1WsGWXDHTi/QK+2Xuzh6MEN43fmff0GQVytc/8AO+2p13L4x0afCILi7q7P4ALIiLq5iIiAiIgIiICIiAiIgIiICIiAiIgIiIPFWk1wIcA4HMESPQrW9p7n03SaJ9mT+E3b5atWzog5VtHZNbD++0iDZwu0jv8AoVjGPqAjIjQLq72giCAQcwclQ7S3SoVJ4Jpn+XL/AGn9IUxdaQ7a77ywdl5/xcugloEK02huliGGWgVB/Kbkf5Tr2lUFbCOY4tc0tJ0cCD6FTIMrsa0yS0glRazgRZxXw0zHULw+mbHQpisdV7pBmfNev4gyFHqsInmoTal+qzirU47haQM1GGMtKhmea88JhMRPrY+IMrDW2nEjooLqLlErYZyYqX/HWJXmpXsOagmg4LyWuhPxNSnniK+tqxkoN1cbC3exOKJFGmXAZuyaO7jZXB4ZiD2W+bn7kmsG1sSC2mbtZkXjQn8remZV3uvuBSw5FSuRVqDIR4GnOQD7x6n0W6KzlLWPD0G02hrGhrRYBogDyCyIi0yIiICIiAiIgIiICIiAiIgIiICIiAiIgIiICIiAiIgIiICx1qDXiHtDhyIn5rIiCmxG6+Fd/wBPhPNpI+Ex8FArbk0j7tR7e8H9FtCINDx24b82VWu6OBafUTKoMfuNigRwU55lrm/+RC62imLK4rid1cVSE1GOA5wCPMtJhYGbNf0Pmu4lVeN2DQqX4A0822nuAs3lfycjbs6oTwhhJ0i6sn7lYwgRS/5t/quiM2Jwf/m+B+Wo0Pb5TBHqrXDNIbDg0R+XL00VkLXKKX2eYt58QYwdXX/4gqxw32XOJ+9rtA/kaSfUkfJdLRXE1qezPs9wdIhzmmq4f9w2/wBogHzW0UaLWANY0NAyAED0CyIqgiIgIiICIiAiIgIiICIiAiIgIiI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0" name="Group 9"/>
          <p:cNvGrpSpPr/>
          <p:nvPr/>
        </p:nvGrpSpPr>
        <p:grpSpPr>
          <a:xfrm>
            <a:off x="1041949" y="489397"/>
            <a:ext cx="10265703" cy="6368603"/>
            <a:chOff x="990433" y="505921"/>
            <a:chExt cx="10265703" cy="6368603"/>
          </a:xfrm>
        </p:grpSpPr>
        <p:pic>
          <p:nvPicPr>
            <p:cNvPr id="2050" name="Picture 2" descr="http://res.cloudinary.com/dk-find-out/image/upload/q_80,w_960/DCTM_Penguin_UK_DK_AL511804_aaksk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433" y="505921"/>
              <a:ext cx="4029817" cy="27872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res.cloudinary.com/dk-find-out/image/upload/q_80,w_960/DCTM_Penguin_UK_DK_AL502808_sqrep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1123" y="4304421"/>
              <a:ext cx="2613382" cy="17095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img07.deviantart.net/75aa/i/2011/100/3/1/snail_png_by_dbszabo1-d3dn3cy.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88961" y="1329474"/>
              <a:ext cx="3167175" cy="114018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12" descr="data:image/jpeg;base64,/9j/4AAQSkZJRgABAQAAAQABAAD/2wCEAAkGBxMSEhUTEhMWFRUXGBoaGBgXGB8gGhgYHxgXFhgdGxcZHSghGBslGxgYITEhJSorLi8uFx8zODMsNygtLisBCgoKDg0OFxAQFy0lHx0tLS0tLS0tLS0tLS0tLS0tLS0tLS0tLS0tLS0tLS0tLS0tLS0rLS0tLS0tLS0tLS0tLf/AABEIAJABXwMBIgACEQEDEQH/xAAcAAEAAgMBAQEAAAAAAAAAAAAABAUDBgcCAQj/xABAEAABAwIDBgMFBgQFBAMAAAABAAIRAyEEMUEFBhJRYXEigZETMqGx8AcjQlLB4RRi0fEVcoKSokNTwtIWJDP/xAAXAQEBAQEAAAAAAAAAAAAAAAAAAQID/8QAHhEBAQEBAQEAAwEBAAAAAAAAAAERAjEhEkFRYQP/2gAMAwEAAhEDEQA/ANT27vNjMTiqvHiavBxv4WNe5reGTwt4WkAiIF1Gw+2sZRJ4K9Rl8w92frB81bbX2Z7PGYhsXFSoB6yPhCri8F5BaHDUOsAR2Wb39bnK62V9qO0qNnVG1xyqMv6tgrbNk/bS3iDcXhiwH8dJ3FHXhdFuxK5bjajWsbLBxVDxyLANvYRopLsKX06dNrQHF0+VwCSeh+AU/Jbw/RGyd78FiQDSxDJOjjwu9HQrtpnJfljbeEOFqeyDw4j3i24Bm4kW9JUvYe9WKpOHsalRoGnEYPkbLUuzWLMfp1FyHYf2qVWwMQxtQfmHhd8BB9AuhbG3swuJgU6gDj+F1j5TY+SqLxERAREQEREBERAREQEREBERAREQEREBERAREQEREBERAREQEREBU28+8NPB0+J3iqOtTpjN7svRTNsbTZhqTqtQ2GQ1cdAOpXKcDtE4jEPx2IdAYYp6hmnEG/iI91oObjP4SpasjpW7YxJZx4l4Lz/02gQzWCQJ4oItp1Vyqzdurx4dj+HgDpcGkyYJsXO/E45k9VZpEERFRyD7Qtl8OOe4C1RrXjvHCfiPitNq4Ey4jOc/rv8AFdh+0bAF1JldgvTJDv8AI6x9DHqucfw5eWgNmRdxyJtPoVy652unPWRp1WlUJbTeGOawnh4rOaOXUeqtcJTuSb5SchwjTnCuMVhOFxNS4bAJHyVVtDaTXHhZcm0fILNam1VYvEB9cDhEE5eseSt9k7vUqlqtThJ1bp9dVXUMMCWvMzxQbaa/NXe0cAKHDV4vC8Wk9pMck6uZImetV2lQdQrOpSHCm4gEaifrzU9rH0oM2IkGbdu8LIMN7epUrnxCbWgWsOwtP91YPpOq06Z4RDG8LQABF58yeZ5LrK51ebt7/wCIocLXO9oz8r5y6OmR8l0vYm+mGxAALvZv/K+IPZ2R+C4U/CmTAvzOvZZKFRzM5gaxmtI/SqLj27e/1WgAx49ozkTdo6O/RdG2LvVhsTAZUAefwOs7y5+SC7REQEREBERAREQEREBERAREQEREBERAREQEREBERARFpP2i7zexYcPSd948eIj8LTp3N/LuEGp/aDvD/FVTTpu+6pyAR+I5Od15DzUXYmAbwsNYONMO8NJvv1n5QBoNJPWNVr1hc35D9eytaO1Htgh3syYaHmxa02gH8PUi8WC5X1uO27MD/Zj2nCHatb7rOTRzgWnnKlrXdn7dw1NjaVN4LabA578msbqXE6k6ZknuvmF3pY6m/EOHs8MLUy736x1LW6DQanpC6bGcbGi0WhvZUruNS1HDMNzbifH4Q45dSMhrdTNibWq4+qSwuZh2TLhY1HaAHMAZ+QnNT8oY2rE0G1GOY4S1wII6EQVyPF7KfRrPoyZafD1BuCO9vNdgWrb87KL2CvT9+lnGZZMnzbn6p1F5rm+0tkue0Nc5zZeZF72tn5rDgd2xQourviQPADqZz6gcui2d2N8EnieCRB5EZ3VHtYuqhoIcGAnha7U9lz65s8dJ3vyouGwbQ1k2i/e2ZVRvKXVjTY0ENADTy1Jj4K9xL+DIS4gATp2HfUqq4vGJOq6Z8cv2zMwENa1gjIdD1VzgNlw254s7aDudVDwrpfc2sB+y3AYNoYHG4iA0ZecLMK1PauzYkj1A16KA3AiwItq51z6LbsdgeEN4hncAad1r+KpmXEXJ5/0W4yqMRs4gcTCYNhMBQQHMP6zl5racMwFwaRxOzLj7rc9D9WTFYMv4nA8Ymx/ZUZ93ftAr4eGVfvacx4vfi2Tv0K6PsbezC4kDgqcLvyvsfKbHyXFsVshzYIm2c6crKGQ5hvNrk8vNUfpJFxDYu+uJwwA4i5v5XyRHTULoGx9/8PVgVJpuy5j4XCitvRYcNi6dQSx7XDoZ/ssyAiIgIiICIsb6zQQC4SchN/RBkREQEREBERAREQEREBEVft7bNLB0XVqzoaMhq52jWjUlBG3o28zB0eM3e61NvN39BquJYvFPrvc5xlziS4k5k5/WQACk7S2/Uxjn16hhzpDGzZjACTA5RrqSqDEVCwMawCXAEzJAnLv21JWL9rUSsftBlIZXOXX/AC8hbNUbMRVrVAXaHwt0CkPovD+J5LnuIhuZ0gujIZeHRXVJjKbQ1rZ5u5u1Pbkl+RP2nbLpEUv/ALDy3Dh3EWNPjr1Bp/lGUmw0uVH2zvA/EPBd4WtsxjbNY3RrRpkoNeq6o4Nu5xgNAuToA1o+S6TuZ9m4bFbGiXZtpaDlxnU9BbnKxObWtUu6+7WJ2gWvqOdTwwy6xo1uvfLuuu7PwTKFNtOk0Na3ID59Ss7WgAACALADIBfV1nOM2i+ETYr6iqOa7ybOdhXlrLMfJYdBqWnqOfJVdSs1rQ6rcxm3SM+2q6ltXZrMRTNOoLG4IzaRkQdCuX7c2I9vtKbrkAgxq0ixHcLLSFtKsHEw3hHCJMglw0yyCr6GB4oPDL3e6OnM9AqdntMO4Ay5gtwk6HQHT5La93drUSRe4aQARc3mCPPRXn/U6+eIIYaRaXD3Znkt73e2lTr0xxODALwBdxE5f07KPi9mtqsJ4LEERyGfkSVq2K2fVwz2lriGxNuWt1bwzut6xWHhpqkRxRwAiXu5QNCfNUe09lll+HxETLj69gFcbubcbXLeMtBYDd5vPQfhAHzVjXYwtdULXVHGwLrACbROQ7XWVc99kTa5EXOQXvjIMNPEALNb7s9TqrzG4ISA4cRzLWZeZ+uyqsRhY1Df5W+968uyDyA08PE0TJIb1iL8/goeLwgfIsXTJ5NEj5BezTc3ThGpMSVmpUG+8DDRczm48vVWVFHX2X7zgSBlJ5/NRKmznNnMAa6k9ltbBxFvE2cyByFyMl7ZTYONou83M+guro1TBbQr0nDgcWuImJIIA/utu2N9otVlqw4xzNj5EBRm7PDiA0tJkA9uZPNRMbsZnjcJhsCeZmIHmRdPia6Zs7e7C1YHtAxx0fa/R2R9VegrgVbZ1WgeEwbXJvZXGwd76mGs33ZgtcCRPQTbyhF12ZQNp7Yo4cfevAP5Rdx/0i657jt9K1eWsqClzDRH/KZHkqgVJu65z4pmepOvnCx11Z5GpGy7V3wrViW0B7Fmrj77u35PiVc7tYQNAqGS534jcu7En45D4DSaZETIVxsza5ZYm318OmXQrnO/v1rPjozHgr0tRw+2SSOAnxGBaXOOZDGn3nc3GwGa2qhxcI4oB1AMx56rtLrNjIiIqgiKHiNq0Ge/Wptjm8T6SgmItax2/eBpT97xnkxpM+dh8VrmO+1RuWHw7nHQvMD0bPzQdIWLE4llNvFUe1jebiAPUrklXenauJ90tog/kbHxMlRKW7NfEHir1nGcy50/O6mjctu/abhqUtw4OIqZDhsyer4v5ArScbWrbQf7TEvlrZhjbMYIyA583G6mO3bw2H8VR5kz8uyq8dt0Bhp0m8LTnzPnr2RNQsa5hycJdoNGDRqqqOKYHkvBNoaci3kR10UXG40TNp+feFEZTdUIsmLFhs14BL73kDoL/wBSrXZ2Eq4mqKWHZxvP+1o5uOgC87obtVsdVLKQAY0/eVCPC0cv5ncm+q7ru5u/RwVL2dFufvPPvvPNx/TIaKZqqzc7cqlgRxuiriCIdUIyGrWD8LfidVtKItIIiICIiAqzbeyxWbLbVG+6eY/Keis0Qcj2pswPJDwGuuCNZtpp+y0jaOAdRfImOY+s13LejYntR7WkPvG5j84/9h+y0OuxjxDgsZjWom7G9r2w2tNRv5jmB1GvKV0HHtp4ikH+F0wGtBz5meUx6LmmI2IB4qRvy5q32Fi6lCOHJxHE05WM65K89XypeZ7Da2w6lB54CJzMDlf0UvY+8xeWU8SXGm0+LSTFpi8K6fXbV43sHeei1naOBY8XzK3ZGY2t8Vg99EhlNtoBEkeXdVDqAbIaIJ1Pa56qkpVnUbMJjurahtKnUgOPDFr5LHivjaAzYOJx1N7Wkk/oFEr0CSBmeWg7q1DgMzAHLIjyyWEUQ4ExDdTNz9fograLHCeEzFi48r5dei8tqRZotmXcz+ynupjhOjZ9enZeKlMHhmw0H18kGBjgRE8LQJ5E8p17r7/EmIHugTEZmbfXVZcRQFycuXVRXUHTEwYyGQGdyiLSoxjzLwCS0W0bbl+pVJidnNe7iBzEt4tTPwspbHkAgf6j9c159vJa7lYDuf7Jpimq7FeIIA+v3WEYeqJAvFj5raKRHDwE3z8p/dZjhxw1ABepEdhIPyCaY1B1OrccJOsx5Lw01nCQD06kZhbvhaMRwgGG5k5mBM9dVlw9MNpyW3Bdw2ykk5aEz8U2Dn7q1fOXWsTeR0nQX+K90sRimwA6oHHQOI81vAwZAktgTcGOcfXZOPh8LmybwddNOSSjTDtfGiwq1bZeI+JeBtDaDph9bKfed6G6vMZtEU/HAMeHKYuBPpqoGI24QCG2cbzGcGc1qGo7tl46oYc5x58RJi1s818G7NQQX1QAc4PxUPF7wVXEw8w61tIHNV+I2w88Uk2HCeoVxNbbT3Yo04NR/ESLRkfJWmGo4ZnCGNsRIPbque//ACCoIHGSALA3hSqW8ctAIMxA6KZRu79tspEEBvDBNtHX/RUeN3jqkgyBGU5axbt81QOxD3Xs0xEdFV4qqRaZ7qTkWmL2jMOe4vibHIdlS43ahfAzjL61UZ5LjFyr3djdWtiqoZTZJsTPusbPvOP6ZlW2NSKzZ+yqtZwsSXGwAlzugAuV0jd77Kqr3B2Kf7KnbwNP3juhOTB6nsuhbrbqUcE3w+OqR4qjhfs0fhb0HnKv1M/q6i7M2dSw9NtKiwU2NyaP11J6m6lIiqCIiAiIgIiICIiAtR3s3ema9EXze0a/zAc+YW3Ig5ADyUrD4q8G62feXdjiJrUB4s3MGvUdei0wi97H9Qoqzp4iAQLSSo9WTwzlKiteQLr2XzATTCu3xQFGdQzU3iEkxovLT0uoITa72Rwk+f8ARWOC2w0Ee0aTGgy9FFfT5LGymguzjqDjIcW8g4Rf4r0xwNxBjLhIn0VDUpg6Qsb6JAt/ZEbKWzciDl5XWEMg2F+vb5Kow+Iqt915A1urLC7Sdk5oPWLqK9U6IuF8dhhM+nRT6NSnAgweut1PdQbFlNMUDMORfUmMsgpDPDlkyx6zeVaswkgxrkFirYDJuTTn1hNEMGRw2lx4gdM5I+uazOqyZHuj3+cz9XXhmEJl34m5dfJS24bwg8MEyDOceWcyoPgEtvy9Rp3Wv4yvUaCIy16rZa1OMvh3uq3bFCOpi4+P13Vg0jFVS6ZFohVtWm4+WS2mvRB91tozjL6sq11GJPkukrONf/hnW6rGcCT6q+qsA009FiEWhXTFK7AQvjsLE2Vw6gf2KzDD+GTmpejFCWu/LkM1COGLzZX2KaL8lY7B3drYk/d03cPPIebjZc+u/wCOnPLxuZumcRUAaDwj33aNHeM+i7lsvZtLD0xTpNDWjlqeZOpUTd/ZZoU2sPC0Ae5THhB1JcbvPUq2WuZnqdXRERaZEREBERAREQEREBERAREQFTbZ3dpV5cPA/wDMMj3GvdXKIOX7S2RUoEte2xyIyPYqueyCCuu16DXtLXtDmnMEWWtbU3Qa69F3Cfyukt9cx8VmxdaMHmXL3TqeFSsds2pRdFRhb10PZ2RUJohpB6qK9uXumAjaUgEFZKeFcXQoPgaF99nzUqnhSPLJfS2CqjA2jayz4ejJXzjiea9MxvAJaL9VFSqWFDYJzmO11Hr4/wAUCYCjYrGkxJUR1RQXFPbLh8V7/wAZd6KiYbWWT2ggILcbUIjUSvtTac6wqbinJfHut2UMXI2zECJ7/Fe6+1G1HTlaFrFWqLFR61UD8VldMXdauXAgQAc/2UCpw8/6EKp/xODc5LwMZxGBkfgtJidWpWMKFUAGQ7hA91o53Xl9ThknPopq4z0yIknJV+Mx5mGjz/ZSMLs3E4k/cUn1OoFh3cbBbXu99nNeeOuW0z/ud5AWHqsW2+NySetV2ds4uh1S55f1/oukbr4XEFgDX1WsGWXDHTi/QK+2Xuzh6MEN43fmff0GQVytc/8AO+2p13L4x0afCILi7q7P4ALIiLq5iIiAiIgIiICIiAiIgIiICIiAiIgIiIPFWk1wIcA4HMESPQrW9p7n03SaJ9mT+E3b5atWzog5VtHZNbD++0iDZwu0jv8AoVjGPqAjIjQLq72giCAQcwclQ7S3SoVJ4Jpn+XL/AGn9IUxdaQ7a77ywdl5/xcugloEK02huliGGWgVB/Kbkf5Tr2lUFbCOY4tc0tJ0cCD6FTIMrsa0yS0glRazgRZxXw0zHULw+mbHQpisdV7pBmfNev4gyFHqsInmoTal+qzirU47haQM1GGMtKhmea88JhMRPrY+IMrDW2nEjooLqLlErYZyYqX/HWJXmpXsOagmg4LyWuhPxNSnniK+tqxkoN1cbC3exOKJFGmXAZuyaO7jZXB4ZiD2W+bn7kmsG1sSC2mbtZkXjQn8remZV3uvuBSw5FSuRVqDIR4GnOQD7x6n0W6KzlLWPD0G02hrGhrRYBogDyCyIi0yIiICIiAiIgIiICIiAiIgIiICIiAiIgIiICIiAiIgIiICx1qDXiHtDhyIn5rIiCmxG6+Fd/wBPhPNpI+Ex8FArbk0j7tR7e8H9FtCINDx24b82VWu6OBafUTKoMfuNigRwU55lrm/+RC62imLK4rid1cVSE1GOA5wCPMtJhYGbNf0Pmu4lVeN2DQqX4A0822nuAs3lfycjbs6oTwhhJ0i6sn7lYwgRS/5t/quiM2Jwf/m+B+Wo0Pb5TBHqrXDNIbDg0R+XL00VkLXKKX2eYt58QYwdXX/4gqxw32XOJ+9rtA/kaSfUkfJdLRXE1qezPs9wdIhzmmq4f9w2/wBogHzW0UaLWANY0NAyAED0CyIqgiIgIiICIiAiIgIiICIiAiIgIiIP/9k="/>
            <p:cNvSpPr>
              <a:spLocks noChangeAspect="1" noChangeArrowheads="1"/>
            </p:cNvSpPr>
            <p:nvPr/>
          </p:nvSpPr>
          <p:spPr bwMode="auto">
            <a:xfrm>
              <a:off x="10460239" y="656972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4" name="Picture 16" descr="http://zoomed.eu/wp-content/uploads/2012/07/LogoReptil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0736" y="3658049"/>
              <a:ext cx="2728500" cy="31887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51064" y="870759"/>
              <a:ext cx="2454544" cy="461665"/>
            </a:xfrm>
            <a:prstGeom prst="rect">
              <a:avLst/>
            </a:prstGeom>
            <a:noFill/>
          </p:spPr>
          <p:txBody>
            <a:bodyPr wrap="square" rtlCol="0">
              <a:spAutoFit/>
            </a:bodyPr>
            <a:lstStyle/>
            <a:p>
              <a:r>
                <a:rPr lang="en-GB" sz="2400" dirty="0"/>
                <a:t>7.  Lobster</a:t>
              </a:r>
            </a:p>
          </p:txBody>
        </p:sp>
        <p:sp>
          <p:nvSpPr>
            <p:cNvPr id="6" name="TextBox 5"/>
            <p:cNvSpPr txBox="1"/>
            <p:nvPr/>
          </p:nvSpPr>
          <p:spPr>
            <a:xfrm>
              <a:off x="9832384" y="870759"/>
              <a:ext cx="1144949" cy="461665"/>
            </a:xfrm>
            <a:prstGeom prst="rect">
              <a:avLst/>
            </a:prstGeom>
            <a:noFill/>
          </p:spPr>
          <p:txBody>
            <a:bodyPr wrap="square" rtlCol="0">
              <a:spAutoFit/>
            </a:bodyPr>
            <a:lstStyle/>
            <a:p>
              <a:r>
                <a:rPr lang="en-GB" sz="2400" dirty="0"/>
                <a:t>9. Snail</a:t>
              </a:r>
            </a:p>
          </p:txBody>
        </p:sp>
        <p:sp>
          <p:nvSpPr>
            <p:cNvPr id="7" name="TextBox 6"/>
            <p:cNvSpPr txBox="1"/>
            <p:nvPr/>
          </p:nvSpPr>
          <p:spPr>
            <a:xfrm>
              <a:off x="1288475" y="3711358"/>
              <a:ext cx="1596511" cy="830997"/>
            </a:xfrm>
            <a:prstGeom prst="rect">
              <a:avLst/>
            </a:prstGeom>
            <a:noFill/>
          </p:spPr>
          <p:txBody>
            <a:bodyPr wrap="square" rtlCol="0">
              <a:spAutoFit/>
            </a:bodyPr>
            <a:lstStyle/>
            <a:p>
              <a:r>
                <a:rPr lang="en-GB" sz="2400" dirty="0"/>
                <a:t>10. Chameleon</a:t>
              </a:r>
            </a:p>
          </p:txBody>
        </p:sp>
        <p:sp>
          <p:nvSpPr>
            <p:cNvPr id="8" name="TextBox 7"/>
            <p:cNvSpPr txBox="1"/>
            <p:nvPr/>
          </p:nvSpPr>
          <p:spPr>
            <a:xfrm>
              <a:off x="4883633" y="3909672"/>
              <a:ext cx="1839139" cy="461665"/>
            </a:xfrm>
            <a:prstGeom prst="rect">
              <a:avLst/>
            </a:prstGeom>
            <a:noFill/>
          </p:spPr>
          <p:txBody>
            <a:bodyPr wrap="square" rtlCol="0">
              <a:spAutoFit/>
            </a:bodyPr>
            <a:lstStyle/>
            <a:p>
              <a:r>
                <a:rPr lang="en-GB" sz="2400" dirty="0"/>
                <a:t>11. Octopus</a:t>
              </a:r>
            </a:p>
          </p:txBody>
        </p:sp>
        <p:sp>
          <p:nvSpPr>
            <p:cNvPr id="5" name="TextBox 4"/>
            <p:cNvSpPr txBox="1"/>
            <p:nvPr/>
          </p:nvSpPr>
          <p:spPr>
            <a:xfrm>
              <a:off x="6086277" y="741502"/>
              <a:ext cx="1354792" cy="461665"/>
            </a:xfrm>
            <a:prstGeom prst="rect">
              <a:avLst/>
            </a:prstGeom>
            <a:noFill/>
          </p:spPr>
          <p:txBody>
            <a:bodyPr wrap="square" rtlCol="0">
              <a:spAutoFit/>
            </a:bodyPr>
            <a:lstStyle/>
            <a:p>
              <a:r>
                <a:rPr lang="en-GB" sz="2400" dirty="0"/>
                <a:t>8.  Toad</a:t>
              </a:r>
            </a:p>
          </p:txBody>
        </p:sp>
      </p:grpSp>
      <p:sp>
        <p:nvSpPr>
          <p:cNvPr id="11" name="TextBox 10"/>
          <p:cNvSpPr txBox="1"/>
          <p:nvPr/>
        </p:nvSpPr>
        <p:spPr>
          <a:xfrm>
            <a:off x="8572456" y="4110333"/>
            <a:ext cx="1906073" cy="461665"/>
          </a:xfrm>
          <a:prstGeom prst="rect">
            <a:avLst/>
          </a:prstGeom>
          <a:noFill/>
        </p:spPr>
        <p:txBody>
          <a:bodyPr wrap="square" rtlCol="0">
            <a:spAutoFit/>
          </a:bodyPr>
          <a:lstStyle/>
          <a:p>
            <a:r>
              <a:rPr lang="en-GB" sz="2400" dirty="0"/>
              <a:t>12.  Mackerel </a:t>
            </a:r>
          </a:p>
        </p:txBody>
      </p:sp>
      <p:pic>
        <p:nvPicPr>
          <p:cNvPr id="2070" name="Picture 22" descr="http://www.hoglezoo.org/wp-content/themes/hoglezoo/images/Conservation/Amphibians/Northern-leopard-fro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22639" y="1384018"/>
            <a:ext cx="238125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oceantrawlers.com/wp-content/uploads/2014/04/atlantic-mackerel.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23511" y="4761939"/>
            <a:ext cx="3192932" cy="947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606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pngimg.com/upload/small/lion_PNG57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95283" y="457239"/>
            <a:ext cx="2671379" cy="2660248"/>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673691" y="748299"/>
            <a:ext cx="10655727" cy="5180200"/>
            <a:chOff x="772732" y="759244"/>
            <a:chExt cx="10655727" cy="5180200"/>
          </a:xfrm>
        </p:grpSpPr>
        <p:pic>
          <p:nvPicPr>
            <p:cNvPr id="1028" name="Picture 4" descr="http://www.tuxpaint.org/stamps/stamps/animals/birds/peacock.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5091" y="3727706"/>
              <a:ext cx="4393176" cy="20660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evilprincessscrazycreations.com/music/scrapbooks/assorted%20pieces/animals/Carena_American%20Old%20Wild%20West_4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94024" y="3813451"/>
              <a:ext cx="2734435" cy="155801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tucumcariah.com/images/brands/vet/custom_content/kitty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39931" y="3245477"/>
              <a:ext cx="1595951" cy="269396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tuxpaint.org/stamps/stamps/animals/insects/Brown_slu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87056" y="759244"/>
              <a:ext cx="3441403" cy="205623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pets4homes.co.uk/images/invertebrates_her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14674" y="1261893"/>
              <a:ext cx="2667000" cy="13430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2732" y="759245"/>
              <a:ext cx="1882909" cy="461665"/>
            </a:xfrm>
            <a:prstGeom prst="rect">
              <a:avLst/>
            </a:prstGeom>
            <a:noFill/>
          </p:spPr>
          <p:txBody>
            <a:bodyPr wrap="square" rtlCol="0">
              <a:spAutoFit/>
            </a:bodyPr>
            <a:lstStyle/>
            <a:p>
              <a:r>
                <a:rPr lang="en-GB" sz="2400" dirty="0"/>
                <a:t>1. Tarantula </a:t>
              </a:r>
            </a:p>
          </p:txBody>
        </p:sp>
        <p:sp>
          <p:nvSpPr>
            <p:cNvPr id="3" name="TextBox 2"/>
            <p:cNvSpPr txBox="1"/>
            <p:nvPr/>
          </p:nvSpPr>
          <p:spPr>
            <a:xfrm>
              <a:off x="4739425" y="759244"/>
              <a:ext cx="1107583" cy="461665"/>
            </a:xfrm>
            <a:prstGeom prst="rect">
              <a:avLst/>
            </a:prstGeom>
            <a:noFill/>
          </p:spPr>
          <p:txBody>
            <a:bodyPr wrap="square" rtlCol="0">
              <a:spAutoFit/>
            </a:bodyPr>
            <a:lstStyle/>
            <a:p>
              <a:r>
                <a:rPr lang="en-GB" sz="2400" dirty="0"/>
                <a:t>2.  Lion</a:t>
              </a:r>
            </a:p>
          </p:txBody>
        </p:sp>
        <p:sp>
          <p:nvSpPr>
            <p:cNvPr id="4" name="TextBox 3"/>
            <p:cNvSpPr txBox="1"/>
            <p:nvPr/>
          </p:nvSpPr>
          <p:spPr>
            <a:xfrm>
              <a:off x="8329257" y="1030073"/>
              <a:ext cx="1278381" cy="461665"/>
            </a:xfrm>
            <a:prstGeom prst="rect">
              <a:avLst/>
            </a:prstGeom>
            <a:noFill/>
          </p:spPr>
          <p:txBody>
            <a:bodyPr wrap="square" rtlCol="0">
              <a:spAutoFit/>
            </a:bodyPr>
            <a:lstStyle/>
            <a:p>
              <a:r>
                <a:rPr lang="en-GB" sz="2400" dirty="0"/>
                <a:t>3.  Slug</a:t>
              </a:r>
            </a:p>
          </p:txBody>
        </p:sp>
        <p:sp>
          <p:nvSpPr>
            <p:cNvPr id="5" name="TextBox 4"/>
            <p:cNvSpPr txBox="1"/>
            <p:nvPr/>
          </p:nvSpPr>
          <p:spPr>
            <a:xfrm>
              <a:off x="940915" y="3053094"/>
              <a:ext cx="1184856" cy="461665"/>
            </a:xfrm>
            <a:prstGeom prst="rect">
              <a:avLst/>
            </a:prstGeom>
            <a:noFill/>
          </p:spPr>
          <p:txBody>
            <a:bodyPr wrap="square" rtlCol="0">
              <a:spAutoFit/>
            </a:bodyPr>
            <a:lstStyle/>
            <a:p>
              <a:r>
                <a:rPr lang="en-GB" sz="2400" dirty="0"/>
                <a:t>4.  Cat</a:t>
              </a:r>
            </a:p>
          </p:txBody>
        </p:sp>
        <p:sp>
          <p:nvSpPr>
            <p:cNvPr id="6" name="TextBox 5"/>
            <p:cNvSpPr txBox="1"/>
            <p:nvPr/>
          </p:nvSpPr>
          <p:spPr>
            <a:xfrm>
              <a:off x="5293216" y="3702971"/>
              <a:ext cx="1764407" cy="461665"/>
            </a:xfrm>
            <a:prstGeom prst="rect">
              <a:avLst/>
            </a:prstGeom>
            <a:noFill/>
          </p:spPr>
          <p:txBody>
            <a:bodyPr wrap="square" rtlCol="0">
              <a:spAutoFit/>
            </a:bodyPr>
            <a:lstStyle/>
            <a:p>
              <a:r>
                <a:rPr lang="en-GB" sz="2400" dirty="0"/>
                <a:t>5. Peacock</a:t>
              </a:r>
            </a:p>
          </p:txBody>
        </p:sp>
        <p:sp>
          <p:nvSpPr>
            <p:cNvPr id="7" name="TextBox 6"/>
            <p:cNvSpPr txBox="1"/>
            <p:nvPr/>
          </p:nvSpPr>
          <p:spPr>
            <a:xfrm>
              <a:off x="8836967" y="3245478"/>
              <a:ext cx="1388858" cy="457494"/>
            </a:xfrm>
            <a:prstGeom prst="rect">
              <a:avLst/>
            </a:prstGeom>
            <a:noFill/>
          </p:spPr>
          <p:txBody>
            <a:bodyPr wrap="square" rtlCol="0">
              <a:spAutoFit/>
            </a:bodyPr>
            <a:lstStyle/>
            <a:p>
              <a:r>
                <a:rPr lang="en-GB" sz="2400" dirty="0"/>
                <a:t>6. python</a:t>
              </a:r>
            </a:p>
          </p:txBody>
        </p:sp>
      </p:grpSp>
      <p:sp>
        <p:nvSpPr>
          <p:cNvPr id="9" name="TextBox 8"/>
          <p:cNvSpPr txBox="1"/>
          <p:nvPr/>
        </p:nvSpPr>
        <p:spPr>
          <a:xfrm>
            <a:off x="302663" y="2404124"/>
            <a:ext cx="1880315" cy="461665"/>
          </a:xfrm>
          <a:prstGeom prst="rect">
            <a:avLst/>
          </a:prstGeom>
          <a:solidFill>
            <a:srgbClr val="FFFF00"/>
          </a:solidFill>
        </p:spPr>
        <p:txBody>
          <a:bodyPr wrap="square" rtlCol="0">
            <a:spAutoFit/>
          </a:bodyPr>
          <a:lstStyle/>
          <a:p>
            <a:r>
              <a:rPr lang="en-GB" sz="2400" dirty="0"/>
              <a:t>Invertebrate</a:t>
            </a:r>
          </a:p>
        </p:txBody>
      </p:sp>
      <p:sp>
        <p:nvSpPr>
          <p:cNvPr id="10" name="TextBox 9"/>
          <p:cNvSpPr txBox="1"/>
          <p:nvPr/>
        </p:nvSpPr>
        <p:spPr>
          <a:xfrm>
            <a:off x="4402124" y="2742762"/>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18" name="TextBox 17"/>
          <p:cNvSpPr txBox="1"/>
          <p:nvPr/>
        </p:nvSpPr>
        <p:spPr>
          <a:xfrm>
            <a:off x="8869406" y="5170541"/>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19" name="TextBox 18"/>
          <p:cNvSpPr txBox="1"/>
          <p:nvPr/>
        </p:nvSpPr>
        <p:spPr>
          <a:xfrm>
            <a:off x="572020" y="5366244"/>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0" name="TextBox 19"/>
          <p:cNvSpPr txBox="1"/>
          <p:nvPr/>
        </p:nvSpPr>
        <p:spPr>
          <a:xfrm>
            <a:off x="5374481" y="5286085"/>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1" name="TextBox 20"/>
          <p:cNvSpPr txBox="1"/>
          <p:nvPr/>
        </p:nvSpPr>
        <p:spPr>
          <a:xfrm>
            <a:off x="9022042" y="2324534"/>
            <a:ext cx="1880315" cy="461665"/>
          </a:xfrm>
          <a:prstGeom prst="rect">
            <a:avLst/>
          </a:prstGeom>
          <a:solidFill>
            <a:srgbClr val="FFFF00"/>
          </a:solidFill>
        </p:spPr>
        <p:txBody>
          <a:bodyPr wrap="square" rtlCol="0">
            <a:spAutoFit/>
          </a:bodyPr>
          <a:lstStyle/>
          <a:p>
            <a:r>
              <a:rPr lang="en-GB" sz="2400" dirty="0"/>
              <a:t>Invertebrate</a:t>
            </a:r>
          </a:p>
        </p:txBody>
      </p:sp>
      <p:sp>
        <p:nvSpPr>
          <p:cNvPr id="11" name="TextBox 10"/>
          <p:cNvSpPr txBox="1"/>
          <p:nvPr/>
        </p:nvSpPr>
        <p:spPr>
          <a:xfrm>
            <a:off x="-864" y="28614"/>
            <a:ext cx="12192863" cy="507831"/>
          </a:xfrm>
          <a:prstGeom prst="rect">
            <a:avLst/>
          </a:prstGeom>
          <a:noFill/>
        </p:spPr>
        <p:txBody>
          <a:bodyPr wrap="square" rtlCol="0">
            <a:spAutoFit/>
          </a:bodyPr>
          <a:lstStyle/>
          <a:p>
            <a:pPr algn="ctr"/>
            <a:r>
              <a:rPr lang="en-GB" sz="2700" b="1" dirty="0">
                <a:latin typeface="Comic Sans MS" panose="030F0702030302020204" pitchFamily="66" charset="0"/>
              </a:rPr>
              <a:t>Let’s see how well you know your vertebrates from your invertebrates!</a:t>
            </a:r>
            <a:endParaRPr lang="en-GB" sz="2700" b="1" dirty="0"/>
          </a:p>
        </p:txBody>
      </p:sp>
    </p:spTree>
    <p:extLst>
      <p:ext uri="{BB962C8B-B14F-4D97-AF65-F5344CB8AC3E}">
        <p14:creationId xmlns:p14="http://schemas.microsoft.com/office/powerpoint/2010/main" val="3069000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8" grpId="0" animBg="1"/>
      <p:bldP spid="19" grpId="0" animBg="1"/>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983561" y="444851"/>
            <a:ext cx="10265703" cy="6368603"/>
            <a:chOff x="990433" y="505921"/>
            <a:chExt cx="10265703" cy="6368603"/>
          </a:xfrm>
        </p:grpSpPr>
        <p:pic>
          <p:nvPicPr>
            <p:cNvPr id="3" name="Picture 2" descr="http://res.cloudinary.com/dk-find-out/image/upload/q_80,w_960/DCTM_Penguin_UK_DK_AL511804_aaksk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433" y="505921"/>
              <a:ext cx="4029817" cy="27872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res.cloudinary.com/dk-find-out/image/upload/q_80,w_960/DCTM_Penguin_UK_DK_AL502808_sqrep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1123" y="4304421"/>
              <a:ext cx="2613382" cy="17095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img07.deviantart.net/75aa/i/2011/100/3/1/snail_png_by_dbszabo1-d3dn3cy.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88961" y="1329474"/>
              <a:ext cx="3167175" cy="114018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2" descr="data:image/jpeg;base64,/9j/4AAQSkZJRgABAQAAAQABAAD/2wCEAAkGBxMSEhUTEhMWFRUXGBoaGBgXGB8gGhgYHxgXFhgdGxcZHSghGBslGxgYITEhJSorLi8uFx8zODMsNygtLisBCgoKDg0OFxAQFy0lHx0tLS0tLS0tLS0tLS0tLS0tLS0tLS0tLS0tLS0tLS0tLS0tLS0rLS0tLS0tLS0tLS0tLf/AABEIAJABXwMBIgACEQEDEQH/xAAcAAEAAgMBAQEAAAAAAAAAAAAABAUDBgcCAQj/xABAEAABAwIDBgMFBgQFBAMAAAABAAIRAyEEMUEFBhJRYXEigZETMqGx8AcjQlLB4RRi0fEVcoKSokNTwtIWJDP/xAAXAQEBAQEAAAAAAAAAAAAAAAAAAQID/8QAHhEBAQEBAQEAAwEBAAAAAAAAAAERAjEhEkFRYQP/2gAMAwEAAhEDEQA/ANT27vNjMTiqvHiavBxv4WNe5reGTwt4WkAiIF1Gw+2sZRJ4K9Rl8w92frB81bbX2Z7PGYhsXFSoB6yPhCri8F5BaHDUOsAR2Wb39bnK62V9qO0qNnVG1xyqMv6tgrbNk/bS3iDcXhiwH8dJ3FHXhdFuxK5bjajWsbLBxVDxyLANvYRopLsKX06dNrQHF0+VwCSeh+AU/Jbw/RGyd78FiQDSxDJOjjwu9HQrtpnJfljbeEOFqeyDw4j3i24Bm4kW9JUvYe9WKpOHsalRoGnEYPkbLUuzWLMfp1FyHYf2qVWwMQxtQfmHhd8BB9AuhbG3swuJgU6gDj+F1j5TY+SqLxERAREQEREBERAREQEREBERAREQEREBERAREQEREBERAREQEREBU28+8NPB0+J3iqOtTpjN7svRTNsbTZhqTqtQ2GQ1cdAOpXKcDtE4jEPx2IdAYYp6hmnEG/iI91oObjP4SpasjpW7YxJZx4l4Lz/02gQzWCQJ4oItp1Vyqzdurx4dj+HgDpcGkyYJsXO/E45k9VZpEERFRyD7Qtl8OOe4C1RrXjvHCfiPitNq4Ey4jOc/rv8AFdh+0bAF1JldgvTJDv8AI6x9DHqucfw5eWgNmRdxyJtPoVy652unPWRp1WlUJbTeGOawnh4rOaOXUeqtcJTuSb5SchwjTnCuMVhOFxNS4bAJHyVVtDaTXHhZcm0fILNam1VYvEB9cDhEE5eseSt9k7vUqlqtThJ1bp9dVXUMMCWvMzxQbaa/NXe0cAKHDV4vC8Wk9pMck6uZImetV2lQdQrOpSHCm4gEaifrzU9rH0oM2IkGbdu8LIMN7epUrnxCbWgWsOwtP91YPpOq06Z4RDG8LQABF58yeZ5LrK51ebt7/wCIocLXO9oz8r5y6OmR8l0vYm+mGxAALvZv/K+IPZ2R+C4U/CmTAvzOvZZKFRzM5gaxmtI/SqLj27e/1WgAx49ozkTdo6O/RdG2LvVhsTAZUAefwOs7y5+SC7REQEREBERAREQEREBERAREQEREBERAREQEREBERARFpP2i7zexYcPSd948eIj8LTp3N/LuEGp/aDvD/FVTTpu+6pyAR+I5Od15DzUXYmAbwsNYONMO8NJvv1n5QBoNJPWNVr1hc35D9eytaO1Htgh3syYaHmxa02gH8PUi8WC5X1uO27MD/Zj2nCHatb7rOTRzgWnnKlrXdn7dw1NjaVN4LabA578msbqXE6k6ZknuvmF3pY6m/EOHs8MLUy736x1LW6DQanpC6bGcbGi0WhvZUruNS1HDMNzbifH4Q45dSMhrdTNibWq4+qSwuZh2TLhY1HaAHMAZ+QnNT8oY2rE0G1GOY4S1wII6EQVyPF7KfRrPoyZafD1BuCO9vNdgWrb87KL2CvT9+lnGZZMnzbn6p1F5rm+0tkue0Nc5zZeZF72tn5rDgd2xQourviQPADqZz6gcui2d2N8EnieCRB5EZ3VHtYuqhoIcGAnha7U9lz65s8dJ3vyouGwbQ1k2i/e2ZVRvKXVjTY0ENADTy1Jj4K9xL+DIS4gATp2HfUqq4vGJOq6Z8cv2zMwENa1gjIdD1VzgNlw254s7aDudVDwrpfc2sB+y3AYNoYHG4iA0ZecLMK1PauzYkj1A16KA3AiwItq51z6LbsdgeEN4hncAad1r+KpmXEXJ5/0W4yqMRs4gcTCYNhMBQQHMP6zl5racMwFwaRxOzLj7rc9D9WTFYMv4nA8Ymx/ZUZ93ftAr4eGVfvacx4vfi2Tv0K6PsbezC4kDgqcLvyvsfKbHyXFsVshzYIm2c6crKGQ5hvNrk8vNUfpJFxDYu+uJwwA4i5v5XyRHTULoGx9/8PVgVJpuy5j4XCitvRYcNi6dQSx7XDoZ/ssyAiIgIiICIsb6zQQC4SchN/RBkREQEREBERAREQEREBEVft7bNLB0XVqzoaMhq52jWjUlBG3o28zB0eM3e61NvN39BquJYvFPrvc5xlziS4k5k5/WQACk7S2/Uxjn16hhzpDGzZjACTA5RrqSqDEVCwMawCXAEzJAnLv21JWL9rUSsftBlIZXOXX/AC8hbNUbMRVrVAXaHwt0CkPovD+J5LnuIhuZ0gujIZeHRXVJjKbQ1rZ5u5u1Pbkl+RP2nbLpEUv/ALDy3Dh3EWNPjr1Bp/lGUmw0uVH2zvA/EPBd4WtsxjbNY3RrRpkoNeq6o4Nu5xgNAuToA1o+S6TuZ9m4bFbGiXZtpaDlxnU9BbnKxObWtUu6+7WJ2gWvqOdTwwy6xo1uvfLuuu7PwTKFNtOk0Na3ID59Ss7WgAACALADIBfV1nOM2i+ETYr6iqOa7ybOdhXlrLMfJYdBqWnqOfJVdSs1rQ6rcxm3SM+2q6ltXZrMRTNOoLG4IzaRkQdCuX7c2I9vtKbrkAgxq0ixHcLLSFtKsHEw3hHCJMglw0yyCr6GB4oPDL3e6OnM9AqdntMO4Ay5gtwk6HQHT5La93drUSRe4aQARc3mCPPRXn/U6+eIIYaRaXD3Znkt73e2lTr0xxODALwBdxE5f07KPi9mtqsJ4LEERyGfkSVq2K2fVwz2lriGxNuWt1bwzut6xWHhpqkRxRwAiXu5QNCfNUe09lll+HxETLj69gFcbubcbXLeMtBYDd5vPQfhAHzVjXYwtdULXVHGwLrACbROQ7XWVc99kTa5EXOQXvjIMNPEALNb7s9TqrzG4ISA4cRzLWZeZ+uyqsRhY1Df5W+968uyDyA08PE0TJIb1iL8/goeLwgfIsXTJ5NEj5BezTc3ThGpMSVmpUG+8DDRczm48vVWVFHX2X7zgSBlJ5/NRKmznNnMAa6k9ltbBxFvE2cyByFyMl7ZTYONou83M+guro1TBbQr0nDgcWuImJIIA/utu2N9otVlqw4xzNj5EBRm7PDiA0tJkA9uZPNRMbsZnjcJhsCeZmIHmRdPia6Zs7e7C1YHtAxx0fa/R2R9VegrgVbZ1WgeEwbXJvZXGwd76mGs33ZgtcCRPQTbyhF12ZQNp7Yo4cfevAP5Rdx/0i657jt9K1eWsqClzDRH/KZHkqgVJu65z4pmepOvnCx11Z5GpGy7V3wrViW0B7Fmrj77u35PiVc7tYQNAqGS534jcu7En45D4DSaZETIVxsza5ZYm318OmXQrnO/v1rPjozHgr0tRw+2SSOAnxGBaXOOZDGn3nc3GwGa2qhxcI4oB1AMx56rtLrNjIiIqgiKHiNq0Ge/Wptjm8T6SgmItax2/eBpT97xnkxpM+dh8VrmO+1RuWHw7nHQvMD0bPzQdIWLE4llNvFUe1jebiAPUrklXenauJ90tog/kbHxMlRKW7NfEHir1nGcy50/O6mjctu/abhqUtw4OIqZDhsyer4v5ArScbWrbQf7TEvlrZhjbMYIyA583G6mO3bw2H8VR5kz8uyq8dt0Bhp0m8LTnzPnr2RNQsa5hycJdoNGDRqqqOKYHkvBNoaci3kR10UXG40TNp+feFEZTdUIsmLFhs14BL73kDoL/wBSrXZ2Eq4mqKWHZxvP+1o5uOgC87obtVsdVLKQAY0/eVCPC0cv5ncm+q7ru5u/RwVL2dFufvPPvvPNx/TIaKZqqzc7cqlgRxuiriCIdUIyGrWD8LfidVtKItIIiICIiAqzbeyxWbLbVG+6eY/Keis0Qcj2pswPJDwGuuCNZtpp+y0jaOAdRfImOY+s13LejYntR7WkPvG5j84/9h+y0OuxjxDgsZjWom7G9r2w2tNRv5jmB1GvKV0HHtp4ikH+F0wGtBz5meUx6LmmI2IB4qRvy5q32Fi6lCOHJxHE05WM65K89XypeZ7Da2w6lB54CJzMDlf0UvY+8xeWU8SXGm0+LSTFpi8K6fXbV43sHeei1naOBY8XzK3ZGY2t8Vg99EhlNtoBEkeXdVDqAbIaIJ1Pa56qkpVnUbMJjurahtKnUgOPDFr5LHivjaAzYOJx1N7Wkk/oFEr0CSBmeWg7q1DgMzAHLIjyyWEUQ4ExDdTNz9fograLHCeEzFi48r5dei8tqRZotmXcz+ynupjhOjZ9enZeKlMHhmw0H18kGBjgRE8LQJ5E8p17r7/EmIHugTEZmbfXVZcRQFycuXVRXUHTEwYyGQGdyiLSoxjzLwCS0W0bbl+pVJidnNe7iBzEt4tTPwspbHkAgf6j9c159vJa7lYDuf7Jpimq7FeIIA+v3WEYeqJAvFj5raKRHDwE3z8p/dZjhxw1ABepEdhIPyCaY1B1OrccJOsx5Lw01nCQD06kZhbvhaMRwgGG5k5mBM9dVlw9MNpyW3Bdw2ykk5aEz8U2Dn7q1fOXWsTeR0nQX+K90sRimwA6oHHQOI81vAwZAktgTcGOcfXZOPh8LmybwddNOSSjTDtfGiwq1bZeI+JeBtDaDph9bKfed6G6vMZtEU/HAMeHKYuBPpqoGI24QCG2cbzGcGc1qGo7tl46oYc5x58RJi1s818G7NQQX1QAc4PxUPF7wVXEw8w61tIHNV+I2w88Uk2HCeoVxNbbT3Yo04NR/ESLRkfJWmGo4ZnCGNsRIPbque//ACCoIHGSALA3hSqW8ctAIMxA6KZRu79tspEEBvDBNtHX/RUeN3jqkgyBGU5axbt81QOxD3Xs0xEdFV4qqRaZ7qTkWmL2jMOe4vibHIdlS43ahfAzjL61UZ5LjFyr3djdWtiqoZTZJsTPusbPvOP6ZlW2NSKzZ+yqtZwsSXGwAlzugAuV0jd77Kqr3B2Kf7KnbwNP3juhOTB6nsuhbrbqUcE3w+OqR4qjhfs0fhb0HnKv1M/q6i7M2dSw9NtKiwU2NyaP11J6m6lIiqCIiAiIgIiICIiAtR3s3ema9EXze0a/zAc+YW3Ig5ADyUrD4q8G62feXdjiJrUB4s3MGvUdei0wi97H9Qoqzp4iAQLSSo9WTwzlKiteQLr2XzATTCu3xQFGdQzU3iEkxovLT0uoITa72Rwk+f8ARWOC2w0Ee0aTGgy9FFfT5LGymguzjqDjIcW8g4Rf4r0xwNxBjLhIn0VDUpg6Qsb6JAt/ZEbKWzciDl5XWEMg2F+vb5Kow+Iqt915A1urLC7Sdk5oPWLqK9U6IuF8dhhM+nRT6NSnAgweut1PdQbFlNMUDMORfUmMsgpDPDlkyx6zeVaswkgxrkFirYDJuTTn1hNEMGRw2lx4gdM5I+uazOqyZHuj3+cz9XXhmEJl34m5dfJS24bwg8MEyDOceWcyoPgEtvy9Rp3Wv4yvUaCIy16rZa1OMvh3uq3bFCOpi4+P13Vg0jFVS6ZFohVtWm4+WS2mvRB91tozjL6sq11GJPkukrONf/hnW6rGcCT6q+qsA009FiEWhXTFK7AQvjsLE2Vw6gf2KzDD+GTmpejFCWu/LkM1COGLzZX2KaL8lY7B3drYk/d03cPPIebjZc+u/wCOnPLxuZumcRUAaDwj33aNHeM+i7lsvZtLD0xTpNDWjlqeZOpUTd/ZZoU2sPC0Ae5THhB1JcbvPUq2WuZnqdXRERaZEREBERAREQEREBERAREQFTbZ3dpV5cPA/wDMMj3GvdXKIOX7S2RUoEte2xyIyPYqueyCCuu16DXtLXtDmnMEWWtbU3Qa69F3Cfyukt9cx8VmxdaMHmXL3TqeFSsds2pRdFRhb10PZ2RUJohpB6qK9uXumAjaUgEFZKeFcXQoPgaF99nzUqnhSPLJfS2CqjA2jayz4ejJXzjiea9MxvAJaL9VFSqWFDYJzmO11Hr4/wAUCYCjYrGkxJUR1RQXFPbLh8V7/wAZd6KiYbWWT2ggILcbUIjUSvtTac6wqbinJfHut2UMXI2zECJ7/Fe6+1G1HTlaFrFWqLFR61UD8VldMXdauXAgQAc/2UCpw8/6EKp/xODc5LwMZxGBkfgtJidWpWMKFUAGQ7hA91o53Xl9ThknPopq4z0yIknJV+Mx5mGjz/ZSMLs3E4k/cUn1OoFh3cbBbXu99nNeeOuW0z/ud5AWHqsW2+NySetV2ds4uh1S55f1/oukbr4XEFgDX1WsGWXDHTi/QK+2Xuzh6MEN43fmff0GQVytc/8AO+2p13L4x0afCILi7q7P4ALIiLq5iIiAiIgIiICIiAiIgIiICIiAiIgIiIPFWk1wIcA4HMESPQrW9p7n03SaJ9mT+E3b5atWzog5VtHZNbD++0iDZwu0jv8AoVjGPqAjIjQLq72giCAQcwclQ7S3SoVJ4Jpn+XL/AGn9IUxdaQ7a77ywdl5/xcugloEK02huliGGWgVB/Kbkf5Tr2lUFbCOY4tc0tJ0cCD6FTIMrsa0yS0glRazgRZxXw0zHULw+mbHQpisdV7pBmfNev4gyFHqsInmoTal+qzirU47haQM1GGMtKhmea88JhMRPrY+IMrDW2nEjooLqLlErYZyYqX/HWJXmpXsOagmg4LyWuhPxNSnniK+tqxkoN1cbC3exOKJFGmXAZuyaO7jZXB4ZiD2W+bn7kmsG1sSC2mbtZkXjQn8remZV3uvuBSw5FSuRVqDIR4GnOQD7x6n0W6KzlLWPD0G02hrGhrRYBogDyCyIi0yIiICIiAiIgIiICIiAiIgIiICIiAiIgIiICIiAiIgIiICx1qDXiHtDhyIn5rIiCmxG6+Fd/wBPhPNpI+Ex8FArbk0j7tR7e8H9FtCINDx24b82VWu6OBafUTKoMfuNigRwU55lrm/+RC62imLK4rid1cVSE1GOA5wCPMtJhYGbNf0Pmu4lVeN2DQqX4A0822nuAs3lfycjbs6oTwhhJ0i6sn7lYwgRS/5t/quiM2Jwf/m+B+Wo0Pb5TBHqrXDNIbDg0R+XL00VkLXKKX2eYt58QYwdXX/4gqxw32XOJ+9rtA/kaSfUkfJdLRXE1qezPs9wdIhzmmq4f9w2/wBogHzW0UaLWANY0NAyAED0CyIqgiIgIiICIiAiIgIiICIiAiIgIiIP/9k="/>
            <p:cNvSpPr>
              <a:spLocks noChangeAspect="1" noChangeArrowheads="1"/>
            </p:cNvSpPr>
            <p:nvPr/>
          </p:nvSpPr>
          <p:spPr bwMode="auto">
            <a:xfrm>
              <a:off x="10460239" y="656972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16" descr="http://zoomed.eu/wp-content/uploads/2012/07/LogoReptil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0736" y="3658049"/>
              <a:ext cx="2728500" cy="318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451064" y="870759"/>
              <a:ext cx="2454544" cy="461665"/>
            </a:xfrm>
            <a:prstGeom prst="rect">
              <a:avLst/>
            </a:prstGeom>
            <a:noFill/>
          </p:spPr>
          <p:txBody>
            <a:bodyPr wrap="square" rtlCol="0">
              <a:spAutoFit/>
            </a:bodyPr>
            <a:lstStyle/>
            <a:p>
              <a:r>
                <a:rPr lang="en-GB" sz="2400" dirty="0"/>
                <a:t>7.  Lobster</a:t>
              </a:r>
            </a:p>
          </p:txBody>
        </p:sp>
        <p:sp>
          <p:nvSpPr>
            <p:cNvPr id="11" name="TextBox 10"/>
            <p:cNvSpPr txBox="1"/>
            <p:nvPr/>
          </p:nvSpPr>
          <p:spPr>
            <a:xfrm>
              <a:off x="4528781" y="757392"/>
              <a:ext cx="1354792" cy="461665"/>
            </a:xfrm>
            <a:prstGeom prst="rect">
              <a:avLst/>
            </a:prstGeom>
            <a:noFill/>
          </p:spPr>
          <p:txBody>
            <a:bodyPr wrap="square" rtlCol="0">
              <a:spAutoFit/>
            </a:bodyPr>
            <a:lstStyle/>
            <a:p>
              <a:r>
                <a:rPr lang="en-GB" sz="2400" dirty="0"/>
                <a:t>8.  Toad</a:t>
              </a:r>
            </a:p>
          </p:txBody>
        </p:sp>
        <p:sp>
          <p:nvSpPr>
            <p:cNvPr id="12" name="TextBox 11"/>
            <p:cNvSpPr txBox="1"/>
            <p:nvPr/>
          </p:nvSpPr>
          <p:spPr>
            <a:xfrm>
              <a:off x="9832384" y="870759"/>
              <a:ext cx="1144949" cy="461665"/>
            </a:xfrm>
            <a:prstGeom prst="rect">
              <a:avLst/>
            </a:prstGeom>
            <a:noFill/>
          </p:spPr>
          <p:txBody>
            <a:bodyPr wrap="square" rtlCol="0">
              <a:spAutoFit/>
            </a:bodyPr>
            <a:lstStyle/>
            <a:p>
              <a:r>
                <a:rPr lang="en-GB" sz="2400" dirty="0"/>
                <a:t>9.  Snail</a:t>
              </a:r>
            </a:p>
          </p:txBody>
        </p:sp>
        <p:sp>
          <p:nvSpPr>
            <p:cNvPr id="13" name="TextBox 12"/>
            <p:cNvSpPr txBox="1"/>
            <p:nvPr/>
          </p:nvSpPr>
          <p:spPr>
            <a:xfrm>
              <a:off x="1133901" y="3813478"/>
              <a:ext cx="1596511" cy="830997"/>
            </a:xfrm>
            <a:prstGeom prst="rect">
              <a:avLst/>
            </a:prstGeom>
            <a:noFill/>
          </p:spPr>
          <p:txBody>
            <a:bodyPr wrap="square" rtlCol="0">
              <a:spAutoFit/>
            </a:bodyPr>
            <a:lstStyle/>
            <a:p>
              <a:r>
                <a:rPr lang="en-GB" sz="2400" dirty="0"/>
                <a:t>10. Chameleon</a:t>
              </a:r>
            </a:p>
          </p:txBody>
        </p:sp>
        <p:sp>
          <p:nvSpPr>
            <p:cNvPr id="14" name="TextBox 13"/>
            <p:cNvSpPr txBox="1"/>
            <p:nvPr/>
          </p:nvSpPr>
          <p:spPr>
            <a:xfrm>
              <a:off x="4883633" y="3909673"/>
              <a:ext cx="1858890" cy="461665"/>
            </a:xfrm>
            <a:prstGeom prst="rect">
              <a:avLst/>
            </a:prstGeom>
            <a:noFill/>
          </p:spPr>
          <p:txBody>
            <a:bodyPr wrap="square" rtlCol="0">
              <a:spAutoFit/>
            </a:bodyPr>
            <a:lstStyle/>
            <a:p>
              <a:r>
                <a:rPr lang="en-GB" sz="2400" dirty="0"/>
                <a:t>11.  Octopus</a:t>
              </a:r>
            </a:p>
          </p:txBody>
        </p:sp>
        <p:sp>
          <p:nvSpPr>
            <p:cNvPr id="15" name="TextBox 14"/>
            <p:cNvSpPr txBox="1"/>
            <p:nvPr/>
          </p:nvSpPr>
          <p:spPr>
            <a:xfrm>
              <a:off x="8757632" y="3884074"/>
              <a:ext cx="2014277" cy="461665"/>
            </a:xfrm>
            <a:prstGeom prst="rect">
              <a:avLst/>
            </a:prstGeom>
            <a:noFill/>
          </p:spPr>
          <p:txBody>
            <a:bodyPr wrap="square" rtlCol="0">
              <a:spAutoFit/>
            </a:bodyPr>
            <a:lstStyle/>
            <a:p>
              <a:r>
                <a:rPr lang="en-GB" sz="2400" dirty="0"/>
                <a:t>12. Mackerel</a:t>
              </a:r>
            </a:p>
          </p:txBody>
        </p:sp>
      </p:grpSp>
      <p:sp>
        <p:nvSpPr>
          <p:cNvPr id="16" name="TextBox 15"/>
          <p:cNvSpPr txBox="1"/>
          <p:nvPr/>
        </p:nvSpPr>
        <p:spPr>
          <a:xfrm>
            <a:off x="1127029" y="2794654"/>
            <a:ext cx="1757957" cy="461665"/>
          </a:xfrm>
          <a:prstGeom prst="rect">
            <a:avLst/>
          </a:prstGeom>
          <a:solidFill>
            <a:srgbClr val="FFFF00"/>
          </a:solidFill>
        </p:spPr>
        <p:txBody>
          <a:bodyPr wrap="square" rtlCol="0">
            <a:spAutoFit/>
          </a:bodyPr>
          <a:lstStyle/>
          <a:p>
            <a:r>
              <a:rPr lang="en-GB" sz="2400" dirty="0"/>
              <a:t>Invertebrate</a:t>
            </a:r>
          </a:p>
        </p:txBody>
      </p:sp>
      <p:sp>
        <p:nvSpPr>
          <p:cNvPr id="17" name="TextBox 16"/>
          <p:cNvSpPr txBox="1"/>
          <p:nvPr/>
        </p:nvSpPr>
        <p:spPr>
          <a:xfrm>
            <a:off x="5486400" y="5845579"/>
            <a:ext cx="1777283" cy="461665"/>
          </a:xfrm>
          <a:prstGeom prst="rect">
            <a:avLst/>
          </a:prstGeom>
          <a:solidFill>
            <a:srgbClr val="FFFF00"/>
          </a:solidFill>
        </p:spPr>
        <p:txBody>
          <a:bodyPr wrap="square" rtlCol="0">
            <a:spAutoFit/>
          </a:bodyPr>
          <a:lstStyle/>
          <a:p>
            <a:r>
              <a:rPr lang="en-GB" sz="2400" dirty="0"/>
              <a:t>Invertebrate</a:t>
            </a:r>
          </a:p>
        </p:txBody>
      </p:sp>
      <p:sp>
        <p:nvSpPr>
          <p:cNvPr id="18" name="TextBox 17"/>
          <p:cNvSpPr txBox="1"/>
          <p:nvPr/>
        </p:nvSpPr>
        <p:spPr>
          <a:xfrm>
            <a:off x="8885354" y="2480333"/>
            <a:ext cx="1880315" cy="461665"/>
          </a:xfrm>
          <a:prstGeom prst="rect">
            <a:avLst/>
          </a:prstGeom>
          <a:solidFill>
            <a:srgbClr val="FFFF00"/>
          </a:solidFill>
        </p:spPr>
        <p:txBody>
          <a:bodyPr wrap="square" rtlCol="0">
            <a:spAutoFit/>
          </a:bodyPr>
          <a:lstStyle/>
          <a:p>
            <a:r>
              <a:rPr lang="en-GB" sz="2400" dirty="0"/>
              <a:t>Invertebrate</a:t>
            </a:r>
          </a:p>
        </p:txBody>
      </p:sp>
      <p:sp>
        <p:nvSpPr>
          <p:cNvPr id="19" name="TextBox 18"/>
          <p:cNvSpPr txBox="1"/>
          <p:nvPr/>
        </p:nvSpPr>
        <p:spPr>
          <a:xfrm>
            <a:off x="5427373" y="2759373"/>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0" name="TextBox 19"/>
          <p:cNvSpPr txBox="1"/>
          <p:nvPr/>
        </p:nvSpPr>
        <p:spPr>
          <a:xfrm>
            <a:off x="2434028" y="5800717"/>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1" name="TextBox 20"/>
          <p:cNvSpPr txBox="1"/>
          <p:nvPr/>
        </p:nvSpPr>
        <p:spPr>
          <a:xfrm>
            <a:off x="9180937" y="5800717"/>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pic>
        <p:nvPicPr>
          <p:cNvPr id="4100" name="Picture 4" descr="http://www.hoglezoo.org/wp-content/themes/hoglezoo/images/Conservation/Amphibians/Northern-leopard-fro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00712" y="1091649"/>
            <a:ext cx="238125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oceantrawlers.com/wp-content/uploads/2014/04/atlantic-mackerel.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80163" y="4608986"/>
            <a:ext cx="3599479" cy="1068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286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425"/>
            <a:ext cx="10515600" cy="4351338"/>
          </a:xfrm>
        </p:spPr>
        <p:txBody>
          <a:bodyPr/>
          <a:lstStyle/>
          <a:p>
            <a:r>
              <a:rPr lang="en-GB" dirty="0">
                <a:latin typeface="Comic Sans MS" panose="030F0702030302020204" pitchFamily="66" charset="0"/>
              </a:rPr>
              <a:t>Whole groups of animals can be classified as vertebrates or invertebrates.</a:t>
            </a:r>
          </a:p>
          <a:p>
            <a:r>
              <a:rPr lang="en-GB" dirty="0">
                <a:latin typeface="Comic Sans MS" panose="030F0702030302020204" pitchFamily="66" charset="0"/>
              </a:rPr>
              <a:t>For example, birds, mammals, reptiles, amphibians and typical fish are all….</a:t>
            </a:r>
          </a:p>
          <a:p>
            <a:r>
              <a:rPr lang="en-GB" i="1" dirty="0">
                <a:latin typeface="Comic Sans MS" panose="030F0702030302020204" pitchFamily="66" charset="0"/>
              </a:rPr>
              <a:t>Vertebrates</a:t>
            </a:r>
          </a:p>
          <a:p>
            <a:r>
              <a:rPr lang="en-GB" dirty="0">
                <a:latin typeface="Comic Sans MS" panose="030F0702030302020204" pitchFamily="66" charset="0"/>
              </a:rPr>
              <a:t>Which groups are invertebrates?</a:t>
            </a:r>
          </a:p>
          <a:p>
            <a:r>
              <a:rPr lang="en-GB" dirty="0">
                <a:latin typeface="Comic Sans MS" panose="030F0702030302020204" pitchFamily="66" charset="0"/>
              </a:rPr>
              <a:t>All insects, shell creatures like snails and shellfish, soft bodied creatures like jellyfish, squid, slugs and worms.</a:t>
            </a:r>
          </a:p>
        </p:txBody>
      </p:sp>
      <p:pic>
        <p:nvPicPr>
          <p:cNvPr id="4" name="Picture 2" descr="https://www.sparklebox.co.uk/wp-content/uploads/1-5259.jpg"/>
          <p:cNvPicPr>
            <a:picLocks noChangeAspect="1" noChangeArrowheads="1"/>
          </p:cNvPicPr>
          <p:nvPr/>
        </p:nvPicPr>
        <p:blipFill rotWithShape="1">
          <a:blip r:embed="rId2">
            <a:extLst>
              <a:ext uri="{28A0092B-C50C-407E-A947-70E740481C1C}">
                <a14:useLocalDpi xmlns:a14="http://schemas.microsoft.com/office/drawing/2010/main" val="0"/>
              </a:ext>
            </a:extLst>
          </a:blip>
          <a:srcRect l="3872" t="4837" r="3190" b="5497"/>
          <a:stretch/>
        </p:blipFill>
        <p:spPr bwMode="auto">
          <a:xfrm>
            <a:off x="0" y="4036628"/>
            <a:ext cx="4155665" cy="28315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www.sparklebox.co.uk/wp-content/uploads/1-5258.jpg"/>
          <p:cNvPicPr>
            <a:picLocks noChangeAspect="1" noChangeArrowheads="1"/>
          </p:cNvPicPr>
          <p:nvPr/>
        </p:nvPicPr>
        <p:blipFill rotWithShape="1">
          <a:blip r:embed="rId3">
            <a:extLst>
              <a:ext uri="{28A0092B-C50C-407E-A947-70E740481C1C}">
                <a14:useLocalDpi xmlns:a14="http://schemas.microsoft.com/office/drawing/2010/main" val="0"/>
              </a:ext>
            </a:extLst>
          </a:blip>
          <a:srcRect l="3567" t="4839" r="3493" b="5175"/>
          <a:stretch/>
        </p:blipFill>
        <p:spPr bwMode="auto">
          <a:xfrm>
            <a:off x="8036334" y="4026443"/>
            <a:ext cx="4155666" cy="2841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6442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640323817"/>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pPr marL="0" algn="l" defTabSz="914400" rtl="0" eaLnBrk="1" latinLnBrk="0" hangingPunct="1"/>
                      <a:r>
                        <a:rPr lang="en-GB" sz="1600" b="0" baseline="0" dirty="0">
                          <a:solidFill>
                            <a:schemeClr val="tx1"/>
                          </a:solidFill>
                          <a:latin typeface="Comic Sans MS" panose="030F0702030302020204" pitchFamily="66" charset="0"/>
                        </a:rPr>
                        <a:t>On your skeleton image; label and colour the bones that protect organs in the body.</a:t>
                      </a:r>
                    </a:p>
                    <a:p>
                      <a:pPr marL="0" algn="l" defTabSz="914400" rtl="0" eaLnBrk="1" latinLnBrk="0" hangingPunct="1"/>
                      <a:endParaRPr lang="en-GB" sz="1600" b="0" baseline="0" dirty="0">
                        <a:solidFill>
                          <a:srgbClr val="FF0000"/>
                        </a:solidFill>
                        <a:latin typeface="Comic Sans MS" panose="030F0702030302020204" pitchFamily="66" charset="0"/>
                      </a:endParaRPr>
                    </a:p>
                    <a:p>
                      <a:pPr marL="0" algn="l" defTabSz="914400" rtl="0" eaLnBrk="1" latinLnBrk="0" hangingPunct="1"/>
                      <a:r>
                        <a:rPr lang="en-GB" sz="1600" b="1" baseline="0" dirty="0">
                          <a:solidFill>
                            <a:srgbClr val="FF0000"/>
                          </a:solidFill>
                          <a:latin typeface="Comic Sans MS" panose="030F0702030302020204" pitchFamily="66" charset="0"/>
                        </a:rPr>
                        <a:t>Red Pen: </a:t>
                      </a:r>
                      <a:r>
                        <a:rPr lang="en-GB" sz="1600" b="0" baseline="0" dirty="0">
                          <a:solidFill>
                            <a:srgbClr val="FF0000"/>
                          </a:solidFill>
                          <a:latin typeface="Comic Sans MS" panose="030F0702030302020204" pitchFamily="66" charset="0"/>
                        </a:rPr>
                        <a:t>Why do our organs need protecting?</a:t>
                      </a:r>
                    </a:p>
                    <a:p>
                      <a:pPr marL="0" algn="l" defTabSz="914400" rtl="0" eaLnBrk="1" latinLnBrk="0" hangingPunct="1"/>
                      <a:endParaRPr lang="en-GB" sz="1600" b="0" baseline="0" dirty="0">
                        <a:solidFill>
                          <a:srgbClr val="FF0000"/>
                        </a:solidFill>
                        <a:latin typeface="Comic Sans MS" panose="030F0702030302020204" pitchFamily="66" charset="0"/>
                      </a:endParaRPr>
                    </a:p>
                    <a:p>
                      <a:pPr marL="0" algn="l" defTabSz="914400" rtl="0" eaLnBrk="1" latinLnBrk="0" hangingPunct="1"/>
                      <a:endParaRPr lang="en-GB" sz="1600" b="1"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dirty="0">
                          <a:solidFill>
                            <a:schemeClr val="tx1"/>
                          </a:solidFill>
                          <a:latin typeface="Comic Sans MS" panose="030F0702030302020204" pitchFamily="66" charset="0"/>
                        </a:rPr>
                        <a:t>Create a large drawing of the human skeleton and label it using the word </a:t>
                      </a:r>
                      <a:r>
                        <a:rPr lang="en-GB" sz="1600">
                          <a:solidFill>
                            <a:schemeClr val="tx1"/>
                          </a:solidFill>
                          <a:latin typeface="Comic Sans MS" panose="030F0702030302020204" pitchFamily="66" charset="0"/>
                        </a:rPr>
                        <a:t>bank.</a:t>
                      </a:r>
                    </a:p>
                    <a:p>
                      <a:pPr marL="0" algn="l" defTabSz="914400" rtl="0" eaLnBrk="1" latinLnBrk="0" hangingPunct="1"/>
                      <a:endParaRPr lang="en-GB" sz="1600" b="1" u="sng" dirty="0">
                        <a:solidFill>
                          <a:srgbClr val="FF0000"/>
                        </a:solidFill>
                        <a:latin typeface="Comic Sans MS" panose="030F0702030302020204" pitchFamily="66" charset="0"/>
                      </a:endParaRPr>
                    </a:p>
                    <a:p>
                      <a:pPr marL="0" algn="l" defTabSz="914400" rtl="0" eaLnBrk="1" latinLnBrk="0" hangingPunct="1"/>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Explain the different between a vertebrate and an invertebrate.</a:t>
                      </a:r>
                      <a:endParaRPr lang="en-GB" sz="1600" b="1"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b="0" baseline="0" dirty="0">
                          <a:solidFill>
                            <a:schemeClr val="tx1"/>
                          </a:solidFill>
                          <a:latin typeface="Comic Sans MS" panose="030F0702030302020204" pitchFamily="66" charset="0"/>
                        </a:rPr>
                        <a:t>Complete the bone labelling sheet.</a:t>
                      </a:r>
                    </a:p>
                    <a:p>
                      <a:pPr marL="0" algn="l" defTabSz="914400" rtl="0" eaLnBrk="1" latinLnBrk="0" hangingPunct="1"/>
                      <a:endParaRPr lang="en-GB" sz="1600" b="0" baseline="0" dirty="0">
                        <a:solidFill>
                          <a:srgbClr val="FF0000"/>
                        </a:solidFill>
                        <a:latin typeface="Comic Sans MS" panose="030F0702030302020204" pitchFamily="66" charset="0"/>
                      </a:endParaRPr>
                    </a:p>
                    <a:p>
                      <a:pPr marL="0" algn="l" defTabSz="914400" rtl="0" eaLnBrk="1" latinLnBrk="0" hangingPunct="1"/>
                      <a:r>
                        <a:rPr lang="en-GB" sz="1600" b="1" baseline="0" dirty="0">
                          <a:solidFill>
                            <a:srgbClr val="FF0000"/>
                          </a:solidFill>
                          <a:latin typeface="Comic Sans MS" panose="030F0702030302020204" pitchFamily="66" charset="0"/>
                        </a:rPr>
                        <a:t>Red Pen: </a:t>
                      </a:r>
                      <a:r>
                        <a:rPr lang="en-GB" sz="1600" b="0" baseline="0" dirty="0">
                          <a:solidFill>
                            <a:srgbClr val="FF0000"/>
                          </a:solidFill>
                          <a:latin typeface="Comic Sans MS" panose="030F0702030302020204" pitchFamily="66" charset="0"/>
                        </a:rPr>
                        <a:t>How do some invertebrates protect their soft bodies? Is this a good form of protection? Explain your reasoning. </a:t>
                      </a:r>
                      <a:endParaRPr lang="en-GB" sz="1600" b="1"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3"/>
          <a:srcRect l="42570" t="23828" r="43814" b="7617"/>
          <a:stretch/>
        </p:blipFill>
        <p:spPr>
          <a:xfrm>
            <a:off x="1400234" y="3100388"/>
            <a:ext cx="1300103" cy="3680130"/>
          </a:xfrm>
          <a:prstGeom prst="rect">
            <a:avLst/>
          </a:prstGeom>
        </p:spPr>
      </p:pic>
      <p:pic>
        <p:nvPicPr>
          <p:cNvPr id="2" name="Picture 1">
            <a:extLst>
              <a:ext uri="{FF2B5EF4-FFF2-40B4-BE49-F238E27FC236}">
                <a16:creationId xmlns:a16="http://schemas.microsoft.com/office/drawing/2014/main" id="{D203FDF4-E6C4-483C-9D7C-1606E380957D}"/>
              </a:ext>
            </a:extLst>
          </p:cNvPr>
          <p:cNvPicPr>
            <a:picLocks noChangeAspect="1"/>
          </p:cNvPicPr>
          <p:nvPr/>
        </p:nvPicPr>
        <p:blipFill rotWithShape="1">
          <a:blip r:embed="rId4"/>
          <a:srcRect l="33864" t="26858" r="19431" b="11900"/>
          <a:stretch/>
        </p:blipFill>
        <p:spPr>
          <a:xfrm>
            <a:off x="8222701" y="3934691"/>
            <a:ext cx="3852814" cy="2840395"/>
          </a:xfrm>
          <a:prstGeom prst="rect">
            <a:avLst/>
          </a:prstGeom>
        </p:spPr>
      </p:pic>
      <p:pic>
        <p:nvPicPr>
          <p:cNvPr id="3" name="Picture 2">
            <a:extLst>
              <a:ext uri="{FF2B5EF4-FFF2-40B4-BE49-F238E27FC236}">
                <a16:creationId xmlns:a16="http://schemas.microsoft.com/office/drawing/2014/main" id="{0803B50F-5D40-45FF-B77F-FE9E111185C4}"/>
              </a:ext>
            </a:extLst>
          </p:cNvPr>
          <p:cNvPicPr>
            <a:picLocks noChangeAspect="1"/>
          </p:cNvPicPr>
          <p:nvPr/>
        </p:nvPicPr>
        <p:blipFill rotWithShape="1">
          <a:blip r:embed="rId5"/>
          <a:srcRect l="39995" t="20592" r="6592" b="13114"/>
          <a:stretch/>
        </p:blipFill>
        <p:spPr>
          <a:xfrm>
            <a:off x="4100571" y="4031673"/>
            <a:ext cx="3931508" cy="2743413"/>
          </a:xfrm>
          <a:prstGeom prst="rect">
            <a:avLst/>
          </a:prstGeom>
        </p:spPr>
      </p:pic>
    </p:spTree>
    <p:extLst>
      <p:ext uri="{BB962C8B-B14F-4D97-AF65-F5344CB8AC3E}">
        <p14:creationId xmlns:p14="http://schemas.microsoft.com/office/powerpoint/2010/main" val="3478940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1137</Words>
  <Application>Microsoft Office PowerPoint</Application>
  <PresentationFormat>Widescreen</PresentationFormat>
  <Paragraphs>145</Paragraphs>
  <Slides>29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Arial Black</vt:lpstr>
      <vt:lpstr>Calibri</vt:lpstr>
      <vt:lpstr>Calibri Light</vt:lpstr>
      <vt:lpstr>Comic Sans MS</vt:lpstr>
      <vt:lpstr>Times New Roman</vt:lpstr>
      <vt:lpstr>Office Theme</vt:lpstr>
      <vt:lpstr>PowerPoint Presentation</vt:lpstr>
      <vt:lpstr>PowerPoint Presentation</vt:lpstr>
      <vt:lpstr>What is a skeleton?</vt:lpstr>
      <vt:lpstr>Why do we need a skeleton?</vt:lpstr>
      <vt:lpstr>What else does our skeleton allow us to do?</vt:lpstr>
      <vt:lpstr>What else does our skeleton allow us to 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 all animals have a skeleton inside?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4</cp:revision>
  <dcterms:created xsi:type="dcterms:W3CDTF">2020-11-17T07:58:52Z</dcterms:created>
  <dcterms:modified xsi:type="dcterms:W3CDTF">2020-11-20T07:53:13Z</dcterms:modified>
</cp:coreProperties>
</file>