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ily Fenner" initials="EF" lastIdx="1" clrIdx="0">
    <p:extLst>
      <p:ext uri="{19B8F6BF-5375-455C-9EA6-DF929625EA0E}">
        <p15:presenceInfo xmlns:p15="http://schemas.microsoft.com/office/powerpoint/2012/main" userId="S-1-5-21-445685737-710781008-2806010839-610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2" autoAdjust="0"/>
    <p:restoredTop sz="94660"/>
  </p:normalViewPr>
  <p:slideViewPr>
    <p:cSldViewPr snapToGrid="0">
      <p:cViewPr varScale="1">
        <p:scale>
          <a:sx n="68" d="100"/>
          <a:sy n="68" d="100"/>
        </p:scale>
        <p:origin x="42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7457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34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138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404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576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40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827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803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818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585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2220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842679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6201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101448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2847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5895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82825-43D3-4E0D-99C9-12A66919C3BE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787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FE82825-43D3-4E0D-99C9-12A66919C3BE}" type="datetimeFigureOut">
              <a:rPr lang="en-GB" smtClean="0"/>
              <a:t>11/08/2021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F2F0F53-A9F0-4F1C-8F60-B5E925B27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0439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7A1374-3C37-442B-AA6A-D893D658B6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0EE622-5CAC-48A8-A813-98870D9BBB6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LO: to develop ideas</a:t>
            </a:r>
          </a:p>
          <a:p>
            <a:r>
              <a:rPr lang="en-US" dirty="0"/>
              <a:t>C: Feelings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1714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74E45-1387-4B79-ADA2-C6BA141B1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5400" cap="none" dirty="0">
                <a:latin typeface="Comic Sans MS" panose="030F0702030302020204" pitchFamily="66" charset="0"/>
              </a:rPr>
              <a:t>What do you feel? Why?</a:t>
            </a:r>
            <a:endParaRPr lang="en-GB" sz="5400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9F3B6-5A80-4F3B-9E8B-6CBC0A5176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Look at the artwork on the next few slides.</a:t>
            </a:r>
          </a:p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Think about the feelings they evoke. 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922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74E45-1387-4B79-ADA2-C6BA141B1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066" y="5005806"/>
            <a:ext cx="8534400" cy="1507067"/>
          </a:xfrm>
        </p:spPr>
        <p:txBody>
          <a:bodyPr>
            <a:noAutofit/>
          </a:bodyPr>
          <a:lstStyle/>
          <a:p>
            <a:r>
              <a:rPr lang="en-US" sz="5400" cap="none" dirty="0">
                <a:latin typeface="Comic Sans MS" panose="030F0702030302020204" pitchFamily="66" charset="0"/>
              </a:rPr>
              <a:t>What do you feel? Why?</a:t>
            </a:r>
            <a:endParaRPr lang="en-GB" sz="5400" cap="none" dirty="0">
              <a:latin typeface="Comic Sans MS" panose="030F0702030302020204" pitchFamily="66" charset="0"/>
            </a:endParaRPr>
          </a:p>
        </p:txBody>
      </p:sp>
      <p:pic>
        <p:nvPicPr>
          <p:cNvPr id="7170" name="Picture 2" descr="Anger Painting by Bertro">
            <a:extLst>
              <a:ext uri="{FF2B5EF4-FFF2-40B4-BE49-F238E27FC236}">
                <a16:creationId xmlns:a16="http://schemas.microsoft.com/office/drawing/2014/main" id="{F8A2DDEF-BD45-4544-AD80-4F1D1DCF68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957" y="0"/>
            <a:ext cx="5264085" cy="5264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14253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74E45-1387-4B79-ADA2-C6BA141B1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066" y="5109501"/>
            <a:ext cx="8534400" cy="1507067"/>
          </a:xfrm>
        </p:spPr>
        <p:txBody>
          <a:bodyPr>
            <a:noAutofit/>
          </a:bodyPr>
          <a:lstStyle/>
          <a:p>
            <a:r>
              <a:rPr lang="en-US" sz="5400" cap="none" dirty="0">
                <a:latin typeface="Comic Sans MS" panose="030F0702030302020204" pitchFamily="66" charset="0"/>
              </a:rPr>
              <a:t>What do you feel? Why?</a:t>
            </a:r>
            <a:endParaRPr lang="en-GB" sz="5400" cap="none" dirty="0">
              <a:latin typeface="Comic Sans MS" panose="030F0702030302020204" pitchFamily="66" charset="0"/>
            </a:endParaRPr>
          </a:p>
        </p:txBody>
      </p:sp>
      <p:pic>
        <p:nvPicPr>
          <p:cNvPr id="7" name="Picture 2" descr="Image result for fear art">
            <a:extLst>
              <a:ext uri="{FF2B5EF4-FFF2-40B4-BE49-F238E27FC236}">
                <a16:creationId xmlns:a16="http://schemas.microsoft.com/office/drawing/2014/main" id="{8BCBBC51-6767-4D37-8C19-EB372E8E23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26568" y="237464"/>
            <a:ext cx="6138863" cy="4872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722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74E45-1387-4B79-ADA2-C6BA141B1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066" y="5109501"/>
            <a:ext cx="8534400" cy="1507067"/>
          </a:xfrm>
        </p:spPr>
        <p:txBody>
          <a:bodyPr>
            <a:noAutofit/>
          </a:bodyPr>
          <a:lstStyle/>
          <a:p>
            <a:r>
              <a:rPr lang="en-US" sz="5400" cap="none" dirty="0">
                <a:latin typeface="Comic Sans MS" panose="030F0702030302020204" pitchFamily="66" charset="0"/>
              </a:rPr>
              <a:t>What do you feel? Why?</a:t>
            </a:r>
            <a:endParaRPr lang="en-GB" sz="5400" cap="none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Lonely in Paris Painting by Mary Tuomi">
            <a:extLst>
              <a:ext uri="{FF2B5EF4-FFF2-40B4-BE49-F238E27FC236}">
                <a16:creationId xmlns:a16="http://schemas.microsoft.com/office/drawing/2014/main" id="{47DAD1C2-4FA9-4112-91B2-AD6A44033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142" y="241432"/>
            <a:ext cx="7427716" cy="510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7193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74E45-1387-4B79-ADA2-C6BA141B1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066" y="5109501"/>
            <a:ext cx="8534400" cy="1507067"/>
          </a:xfrm>
        </p:spPr>
        <p:txBody>
          <a:bodyPr>
            <a:noAutofit/>
          </a:bodyPr>
          <a:lstStyle/>
          <a:p>
            <a:r>
              <a:rPr lang="en-US" sz="5400" cap="none" dirty="0">
                <a:latin typeface="Comic Sans MS" panose="030F0702030302020204" pitchFamily="66" charset="0"/>
              </a:rPr>
              <a:t>What do you feel? Why?</a:t>
            </a:r>
            <a:endParaRPr lang="en-GB" sz="5400" cap="none" dirty="0">
              <a:latin typeface="Comic Sans MS" panose="030F0702030302020204" pitchFamily="66" charset="0"/>
            </a:endParaRPr>
          </a:p>
        </p:txBody>
      </p:sp>
      <p:pic>
        <p:nvPicPr>
          <p:cNvPr id="6" name="Picture 2" descr="Image result for calm artwork">
            <a:extLst>
              <a:ext uri="{FF2B5EF4-FFF2-40B4-BE49-F238E27FC236}">
                <a16:creationId xmlns:a16="http://schemas.microsoft.com/office/drawing/2014/main" id="{CA6634F6-3253-4DF2-AF82-03F6102A0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21819" y="624641"/>
            <a:ext cx="5948362" cy="4065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52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74E45-1387-4B79-ADA2-C6BA141B1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066" y="5109501"/>
            <a:ext cx="8534400" cy="1507067"/>
          </a:xfrm>
        </p:spPr>
        <p:txBody>
          <a:bodyPr>
            <a:noAutofit/>
          </a:bodyPr>
          <a:lstStyle/>
          <a:p>
            <a:r>
              <a:rPr lang="en-US" sz="5400" cap="none" dirty="0">
                <a:latin typeface="Comic Sans MS" panose="030F0702030302020204" pitchFamily="66" charset="0"/>
              </a:rPr>
              <a:t>What do you feel? Why?</a:t>
            </a:r>
            <a:endParaRPr lang="en-GB" sz="5400" cap="none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Image result for excitement artwork">
            <a:extLst>
              <a:ext uri="{FF2B5EF4-FFF2-40B4-BE49-F238E27FC236}">
                <a16:creationId xmlns:a16="http://schemas.microsoft.com/office/drawing/2014/main" id="{73EA2E91-524D-48FF-B5E7-56E6BFC6D0D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23393" y="694605"/>
            <a:ext cx="6145213" cy="4097338"/>
          </a:xfrm>
        </p:spPr>
      </p:pic>
    </p:spTree>
    <p:extLst>
      <p:ext uri="{BB962C8B-B14F-4D97-AF65-F5344CB8AC3E}">
        <p14:creationId xmlns:p14="http://schemas.microsoft.com/office/powerpoint/2010/main" val="2607734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B3706C27-DF54-4799-AED5-7A4CEF81E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871" y="5075261"/>
            <a:ext cx="8534400" cy="1507067"/>
          </a:xfrm>
        </p:spPr>
        <p:txBody>
          <a:bodyPr>
            <a:noAutofit/>
          </a:bodyPr>
          <a:lstStyle/>
          <a:p>
            <a:r>
              <a:rPr lang="en-GB" altLang="en-US" sz="5400" cap="none" dirty="0">
                <a:latin typeface="Comic Sans MS" panose="030F0702030302020204" pitchFamily="66" charset="0"/>
              </a:rPr>
              <a:t>How could you show these emotions in artwork?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EDA3A00-C255-467A-986F-9CBD2E2B9B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0479857"/>
              </p:ext>
            </p:extLst>
          </p:nvPr>
        </p:nvGraphicFramePr>
        <p:xfrm>
          <a:off x="2102836" y="379367"/>
          <a:ext cx="8229600" cy="423703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1268228334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718741892"/>
                    </a:ext>
                  </a:extLst>
                </a:gridCol>
              </a:tblGrid>
              <a:tr h="4164353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2400" b="1" u="sng" dirty="0">
                          <a:latin typeface="Comic Sans MS" panose="030F0702030302020204" pitchFamily="66" charset="0"/>
                        </a:rPr>
                        <a:t>What?</a:t>
                      </a:r>
                    </a:p>
                    <a:p>
                      <a:pPr marL="285750" indent="-285750"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Anger</a:t>
                      </a:r>
                    </a:p>
                    <a:p>
                      <a:pPr marL="285750" indent="-285750"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Hope</a:t>
                      </a:r>
                    </a:p>
                    <a:p>
                      <a:pPr marL="285750" indent="-285750"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Fear</a:t>
                      </a:r>
                    </a:p>
                    <a:p>
                      <a:pPr marL="285750" indent="-285750"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Joy</a:t>
                      </a:r>
                    </a:p>
                    <a:p>
                      <a:pPr marL="285750" indent="-285750"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Confusion</a:t>
                      </a:r>
                    </a:p>
                    <a:p>
                      <a:pPr marL="285750" indent="-285750"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Loneliness</a:t>
                      </a:r>
                    </a:p>
                    <a:p>
                      <a:pPr marL="285750" indent="-285750"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Jealousy</a:t>
                      </a:r>
                    </a:p>
                    <a:p>
                      <a:pPr marL="285750" indent="-285750"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latin typeface="Comic Sans MS" panose="030F0702030302020204" pitchFamily="66" charset="0"/>
                        </a:rPr>
                        <a:t>C</a:t>
                      </a:r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alm</a:t>
                      </a: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 marT="45718" marB="45718"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2400" b="1" u="sng" dirty="0">
                          <a:latin typeface="Comic Sans MS" panose="030F0702030302020204" pitchFamily="66" charset="0"/>
                        </a:rPr>
                        <a:t>How?</a:t>
                      </a:r>
                    </a:p>
                    <a:p>
                      <a:pPr marL="571500" indent="-5715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Lines</a:t>
                      </a:r>
                    </a:p>
                    <a:p>
                      <a:pPr marL="571500" indent="-5715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Shapes</a:t>
                      </a:r>
                    </a:p>
                    <a:p>
                      <a:pPr marL="571500" indent="-5715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Colour</a:t>
                      </a:r>
                    </a:p>
                    <a:p>
                      <a:pPr marL="571500" indent="-5715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Darkness</a:t>
                      </a:r>
                    </a:p>
                    <a:p>
                      <a:pPr marL="571500" indent="-5715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Texture</a:t>
                      </a:r>
                    </a:p>
                    <a:p>
                      <a:pPr marL="571500" indent="-5715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Strokes</a:t>
                      </a:r>
                    </a:p>
                    <a:p>
                      <a:pPr marL="571500" indent="-5715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latin typeface="Comic Sans MS" panose="030F0702030302020204" pitchFamily="66" charset="0"/>
                        </a:rPr>
                        <a:t>P</a:t>
                      </a:r>
                      <a:r>
                        <a:rPr lang="en-GB" sz="2400" b="0" dirty="0" err="1">
                          <a:latin typeface="Comic Sans MS" panose="030F0702030302020204" pitchFamily="66" charset="0"/>
                        </a:rPr>
                        <a:t>ressure</a:t>
                      </a:r>
                      <a:r>
                        <a:rPr lang="en-GB" sz="2400" b="0" dirty="0"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 marT="45718" marB="45718"/>
                </a:tc>
                <a:extLst>
                  <a:ext uri="{0D108BD9-81ED-4DB2-BD59-A6C34878D82A}">
                    <a16:rowId xmlns:a16="http://schemas.microsoft.com/office/drawing/2014/main" val="43808106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B8AFEF-AAC2-451A-B9FB-E696504D9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cap="none" dirty="0">
                <a:latin typeface="Comic Sans MS" panose="030F0702030302020204" pitchFamily="66" charset="0"/>
              </a:rPr>
              <a:t>What else could we use to create different effects in our artwork?</a:t>
            </a:r>
            <a:endParaRPr lang="en-GB" sz="4000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FDE7EB-3452-4404-8725-9119EDE4D8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Artist Thinking Stock Illustrations – 1,050 Artist Thinking Stock  Illustrations, Vectors &amp;amp; Clipart - Dreamstime">
            <a:extLst>
              <a:ext uri="{FF2B5EF4-FFF2-40B4-BE49-F238E27FC236}">
                <a16:creationId xmlns:a16="http://schemas.microsoft.com/office/drawing/2014/main" id="{E88A08AE-F767-4042-9054-04B7E1D3A6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79"/>
          <a:stretch/>
        </p:blipFill>
        <p:spPr bwMode="auto">
          <a:xfrm>
            <a:off x="9140314" y="1998482"/>
            <a:ext cx="3051686" cy="4859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5106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ED747E-38CF-48FC-B122-B784B8569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cap="none" dirty="0">
                <a:latin typeface="Comic Sans MS" panose="030F0702030302020204" pitchFamily="66" charset="0"/>
              </a:rPr>
              <a:t>Activity</a:t>
            </a:r>
            <a:endParaRPr lang="en-GB" sz="5400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450BE7-BB3F-4431-97CC-2109935534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6687549" cy="3615267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For each feeling, sketch what you think that feeling would look like.</a:t>
            </a:r>
          </a:p>
          <a:p>
            <a:endParaRPr lang="en-US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Think about:</a:t>
            </a:r>
          </a:p>
          <a:p>
            <a:r>
              <a:rPr lang="en-US" sz="2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Colour</a:t>
            </a:r>
            <a:endParaRPr lang="en-US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Pressure on your pencil</a:t>
            </a:r>
          </a:p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The types of lines you will use etc.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29372D-5BF0-4DCE-997B-20CFFF707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9022" y="381000"/>
            <a:ext cx="4321175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ABA911-F475-4AB0-925D-312BE20832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79184" y="381000"/>
            <a:ext cx="6190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Anger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73EC77-AB86-4B98-991C-D4DFD925E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59862" y="414300"/>
            <a:ext cx="55175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Hope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6157F5-3FB5-4E70-9200-B633E3B97E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9022" y="1956847"/>
            <a:ext cx="5229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Fear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C6790A-43F3-4DA0-81EA-81B0D5C70C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7127" y="1956847"/>
            <a:ext cx="45236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Joy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FA0E21-317A-4433-A873-91F40F36F0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0932" y="3492084"/>
            <a:ext cx="87716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Confusion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159AEF-291A-43FD-8E88-BBC825A528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7127" y="3496250"/>
            <a:ext cx="91884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Loneliness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6C08ED-32CF-4AB3-9CD0-693BD74735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9022" y="4963866"/>
            <a:ext cx="88838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Jealousy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CCD1B15-7058-4578-8454-DF7C7DD7C5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570" y="4986625"/>
            <a:ext cx="52610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1200" b="1" dirty="0">
                <a:solidFill>
                  <a:schemeClr val="bg1"/>
                </a:solidFill>
                <a:latin typeface="Comic Sans MS" panose="030F0702030302020204" pitchFamily="66" charset="0"/>
              </a:rPr>
              <a:t>Calm</a:t>
            </a:r>
          </a:p>
        </p:txBody>
      </p:sp>
    </p:spTree>
    <p:extLst>
      <p:ext uri="{BB962C8B-B14F-4D97-AF65-F5344CB8AC3E}">
        <p14:creationId xmlns:p14="http://schemas.microsoft.com/office/powerpoint/2010/main" val="18287746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4E153-D3A9-4661-AE22-EDEE5DFED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cap="none" dirty="0">
                <a:latin typeface="Comic Sans MS" panose="030F0702030302020204" pitchFamily="66" charset="0"/>
              </a:rPr>
              <a:t>Plenary</a:t>
            </a:r>
            <a:endParaRPr lang="en-GB" sz="5400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313809-2B0C-4D68-B62D-0E1056C708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In our Art topic this term, we will be studying mixed media and creating a collage on a subject we feel strongly about. </a:t>
            </a:r>
          </a:p>
          <a:p>
            <a:endParaRPr lang="en-US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You may want to start collecting ideas, clippings and materials you think would be useful in your collage (e.g. buttons, foil, ribbon etc.)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0514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4E153-D3A9-4661-AE22-EDEE5DFED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5109501"/>
            <a:ext cx="8534400" cy="1507067"/>
          </a:xfrm>
        </p:spPr>
        <p:txBody>
          <a:bodyPr>
            <a:normAutofit/>
          </a:bodyPr>
          <a:lstStyle/>
          <a:p>
            <a:r>
              <a:rPr lang="en-US" sz="5400" cap="none" dirty="0">
                <a:latin typeface="Comic Sans MS" panose="030F0702030302020204" pitchFamily="66" charset="0"/>
              </a:rPr>
              <a:t>Plenary</a:t>
            </a:r>
            <a:endParaRPr lang="en-GB" sz="5400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313809-2B0C-4D68-B62D-0E1056C708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6159648" cy="4819454"/>
          </a:xfrm>
        </p:spPr>
        <p:txBody>
          <a:bodyPr>
            <a:normAutofit fontScale="92500"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Mixed Media: 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a term used to describe artworks composed from a combination of different media or materials.</a:t>
            </a:r>
          </a:p>
          <a:p>
            <a:r>
              <a:rPr lang="en-US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</a:t>
            </a:r>
            <a:r>
              <a:rPr lang="en-GB" sz="2400" b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ollage</a:t>
            </a:r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: 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a term which describes both the technique and the resulting work of art in which pieces of paper, photographs, fabric and other ephemera (things that are printed for a specific occasion or purpose and aren’t meant to last after their original use, e.g. theatre programmes, posters for events, ticket stubs, leaflets etc) are arranged and stuck down onto a supporting surface.</a:t>
            </a:r>
          </a:p>
          <a:p>
            <a:pPr marL="0" indent="0">
              <a:buNone/>
            </a:pPr>
            <a:endParaRPr lang="en-GB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194" name="Picture 2" descr="40 Clever And Meaningful Collage Art Examples | Collage drawing, Drawings,  Art">
            <a:extLst>
              <a:ext uri="{FF2B5EF4-FFF2-40B4-BE49-F238E27FC236}">
                <a16:creationId xmlns:a16="http://schemas.microsoft.com/office/drawing/2014/main" id="{C63A809E-4F40-4F13-B313-D3FEEFEA61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832" y="1"/>
            <a:ext cx="4443167" cy="3817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MIXED MEDIA ART TUTORIAL for BEGINNERS 😍 Collage Backgrounds with TISSUE  PAPER! - YouTube">
            <a:extLst>
              <a:ext uri="{FF2B5EF4-FFF2-40B4-BE49-F238E27FC236}">
                <a16:creationId xmlns:a16="http://schemas.microsoft.com/office/drawing/2014/main" id="{280BC5B9-F9BE-4A92-9DC6-CD74126D1F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832" y="3939814"/>
            <a:ext cx="4443167" cy="2918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668452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26</TotalTime>
  <Words>303</Words>
  <Application>Microsoft Office PowerPoint</Application>
  <PresentationFormat>Widescreen</PresentationFormat>
  <Paragraphs>51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Comic Sans MS</vt:lpstr>
      <vt:lpstr>Wingdings 3</vt:lpstr>
      <vt:lpstr>Slice</vt:lpstr>
      <vt:lpstr>PowerPoint Presentation</vt:lpstr>
      <vt:lpstr>What do you feel? Why?</vt:lpstr>
      <vt:lpstr>What do you feel? Why?</vt:lpstr>
      <vt:lpstr>What do you feel? Why?</vt:lpstr>
      <vt:lpstr>What do you feel? Why?</vt:lpstr>
      <vt:lpstr>What do you feel? Why?</vt:lpstr>
      <vt:lpstr>What do you feel? Why?</vt:lpstr>
      <vt:lpstr>How could you show these emotions in artwork?</vt:lpstr>
      <vt:lpstr>What else could we use to create different effects in our artwork?</vt:lpstr>
      <vt:lpstr>Activity</vt:lpstr>
      <vt:lpstr>Plenary</vt:lpstr>
      <vt:lpstr>Plenary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9</cp:revision>
  <dcterms:created xsi:type="dcterms:W3CDTF">2021-08-11T12:45:12Z</dcterms:created>
  <dcterms:modified xsi:type="dcterms:W3CDTF">2021-08-11T13:11:54Z</dcterms:modified>
</cp:coreProperties>
</file>