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4" r:id="rId7"/>
    <p:sldId id="261" r:id="rId8"/>
    <p:sldId id="263"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D47F5ADD-091A-4E3B-A943-01C23D2B5B7A}" type="datetimeFigureOut">
              <a:rPr lang="en-GB" smtClean="0"/>
              <a:t>22/09/2021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A3631601-8B22-4879-AAA1-5867373188FB}" type="slidenum">
              <a:rPr lang="en-GB" smtClean="0"/>
              <a:t>‹#›</a:t>
            </a:fld>
            <a:endParaRPr lang="en-GB"/>
          </a:p>
        </p:txBody>
      </p:sp>
    </p:spTree>
    <p:extLst>
      <p:ext uri="{BB962C8B-B14F-4D97-AF65-F5344CB8AC3E}">
        <p14:creationId xmlns:p14="http://schemas.microsoft.com/office/powerpoint/2010/main" val="488641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7F5ADD-091A-4E3B-A943-01C23D2B5B7A}"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1449484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7F5ADD-091A-4E3B-A943-01C23D2B5B7A}"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1543074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47F5ADD-091A-4E3B-A943-01C23D2B5B7A}" type="datetimeFigureOut">
              <a:rPr lang="en-GB" smtClean="0"/>
              <a:t>22/09/2021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2416928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47F5ADD-091A-4E3B-A943-01C23D2B5B7A}" type="datetimeFigureOut">
              <a:rPr lang="en-GB" smtClean="0"/>
              <a:t>22/09/2021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3808866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47F5ADD-091A-4E3B-A943-01C23D2B5B7A}" type="datetimeFigureOut">
              <a:rPr lang="en-GB" smtClean="0"/>
              <a:t>22/09/2021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2131761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7F5ADD-091A-4E3B-A943-01C23D2B5B7A}" type="datetimeFigureOut">
              <a:rPr lang="en-GB" smtClean="0"/>
              <a:t>22/09/2021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1669800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47F5ADD-091A-4E3B-A943-01C23D2B5B7A}" type="datetimeFigureOut">
              <a:rPr lang="en-GB" smtClean="0"/>
              <a:t>22/09/2021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3776710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47F5ADD-091A-4E3B-A943-01C23D2B5B7A}" type="datetimeFigureOut">
              <a:rPr lang="en-GB" smtClean="0"/>
              <a:t>22/09/2021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3008378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47F5ADD-091A-4E3B-A943-01C23D2B5B7A}" type="datetimeFigureOut">
              <a:rPr lang="en-GB" smtClean="0"/>
              <a:t>22/09/2021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2142625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47F5ADD-091A-4E3B-A943-01C23D2B5B7A}"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26203340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47F5ADD-091A-4E3B-A943-01C23D2B5B7A}"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531820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7F5ADD-091A-4E3B-A943-01C23D2B5B7A}"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21386116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47F5ADD-091A-4E3B-A943-01C23D2B5B7A}" type="datetimeFigureOut">
              <a:rPr lang="en-GB" smtClean="0"/>
              <a:t>22/09/2021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3565244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47F5ADD-091A-4E3B-A943-01C23D2B5B7A}" type="datetimeFigureOut">
              <a:rPr lang="en-GB" smtClean="0"/>
              <a:t>22/09/2021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31511668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7F5ADD-091A-4E3B-A943-01C23D2B5B7A}"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2241060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7F5ADD-091A-4E3B-A943-01C23D2B5B7A}" type="datetimeFigureOut">
              <a:rPr lang="en-GB" smtClean="0"/>
              <a:t>22/09/2021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3631601-8B22-4879-AAA1-5867373188FB}" type="slidenum">
              <a:rPr lang="en-GB" smtClean="0"/>
              <a:t>‹#›</a:t>
            </a:fld>
            <a:endParaRPr lang="en-GB"/>
          </a:p>
        </p:txBody>
      </p:sp>
    </p:spTree>
    <p:extLst>
      <p:ext uri="{BB962C8B-B14F-4D97-AF65-F5344CB8AC3E}">
        <p14:creationId xmlns:p14="http://schemas.microsoft.com/office/powerpoint/2010/main" val="1212242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47F5ADD-091A-4E3B-A943-01C23D2B5B7A}" type="datetimeFigureOut">
              <a:rPr lang="en-GB" smtClean="0"/>
              <a:t>22/09/2021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A3631601-8B22-4879-AAA1-5867373188FB}" type="slidenum">
              <a:rPr lang="en-GB" smtClean="0"/>
              <a:t>‹#›</a:t>
            </a:fld>
            <a:endParaRPr lang="en-GB"/>
          </a:p>
        </p:txBody>
      </p:sp>
    </p:spTree>
    <p:extLst>
      <p:ext uri="{BB962C8B-B14F-4D97-AF65-F5344CB8AC3E}">
        <p14:creationId xmlns:p14="http://schemas.microsoft.com/office/powerpoint/2010/main" val="150193390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BcpB_986wyk&amp;t=39s" TargetMode="External"/><Relationship Id="rId2" Type="http://schemas.openxmlformats.org/officeDocument/2006/relationships/hyperlink" Target="https://www.bbc.co.uk/bitesize/topics/zvhhvcw/articles/z9qs4qt"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hyperlink" Target="http://web.archive.org/web/20150421031759/http:/www.nhm.ac.uk/nature-online/science-of-natural-history/biographies/charles-darwin/index.html" TargetMode="External"/><Relationship Id="rId2" Type="http://schemas.openxmlformats.org/officeDocument/2006/relationships/hyperlink" Target="http://web.archive.org/web/20150503022220/http:/www.nhm.ac.uk/nature-online/science-of-natural-history/biographies/mary-anning/index.html" TargetMode="External"/><Relationship Id="rId1" Type="http://schemas.openxmlformats.org/officeDocument/2006/relationships/slideLayout" Target="../slideLayouts/slideLayout2.xml"/><Relationship Id="rId4" Type="http://schemas.openxmlformats.org/officeDocument/2006/relationships/hyperlink" Target="http://web.archive.org/web/20150425013333/http:/www.nhm.ac.uk/nature-online/science-of-natural-history/biographies/wallace/index.html"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5AED9-F3BB-4762-BAE5-BBEC12EA909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C923A975-EF7D-4288-A1BC-712406380841}"/>
              </a:ext>
            </a:extLst>
          </p:cNvPr>
          <p:cNvSpPr>
            <a:spLocks noGrp="1"/>
          </p:cNvSpPr>
          <p:nvPr>
            <p:ph type="subTitle" idx="1"/>
          </p:nvPr>
        </p:nvSpPr>
        <p:spPr/>
        <p:txBody>
          <a:bodyPr>
            <a:noAutofit/>
          </a:bodyPr>
          <a:lstStyle/>
          <a:p>
            <a:r>
              <a:rPr lang="en-GB" sz="2100" cap="none" dirty="0">
                <a:latin typeface="Comic Sans MS" panose="030F0702030302020204" pitchFamily="66" charset="0"/>
              </a:rPr>
              <a:t>LO: To understand evolution and inheritance</a:t>
            </a:r>
          </a:p>
          <a:p>
            <a:r>
              <a:rPr lang="en-GB" sz="2100" cap="none" dirty="0">
                <a:latin typeface="Comic Sans MS" panose="030F0702030302020204" pitchFamily="66" charset="0"/>
              </a:rPr>
              <a:t>	To work scientifically</a:t>
            </a:r>
          </a:p>
          <a:p>
            <a:r>
              <a:rPr lang="en-GB" sz="2100" cap="none" dirty="0">
                <a:latin typeface="Comic Sans MS" panose="030F0702030302020204" pitchFamily="66" charset="0"/>
              </a:rPr>
              <a:t>C: Evolution </a:t>
            </a:r>
          </a:p>
        </p:txBody>
      </p:sp>
    </p:spTree>
    <p:extLst>
      <p:ext uri="{BB962C8B-B14F-4D97-AF65-F5344CB8AC3E}">
        <p14:creationId xmlns:p14="http://schemas.microsoft.com/office/powerpoint/2010/main" val="2688071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8554-41BE-478A-875F-3CB348544A94}"/>
              </a:ext>
            </a:extLst>
          </p:cNvPr>
          <p:cNvSpPr>
            <a:spLocks noGrp="1"/>
          </p:cNvSpPr>
          <p:nvPr>
            <p:ph type="title"/>
          </p:nvPr>
        </p:nvSpPr>
        <p:spPr/>
        <p:txBody>
          <a:bodyPr/>
          <a:lstStyle/>
          <a:p>
            <a:r>
              <a:rPr lang="en-GB" sz="9600" dirty="0">
                <a:latin typeface="Showcard Gothic" panose="04020904020102020604" pitchFamily="82" charset="0"/>
              </a:rPr>
              <a:t>Evolution </a:t>
            </a:r>
          </a:p>
        </p:txBody>
      </p:sp>
      <p:sp>
        <p:nvSpPr>
          <p:cNvPr id="3" name="Content Placeholder 2">
            <a:extLst>
              <a:ext uri="{FF2B5EF4-FFF2-40B4-BE49-F238E27FC236}">
                <a16:creationId xmlns:a16="http://schemas.microsoft.com/office/drawing/2014/main" id="{E840F23D-00B9-46C0-BE0D-C3593CFBEA83}"/>
              </a:ext>
            </a:extLst>
          </p:cNvPr>
          <p:cNvSpPr>
            <a:spLocks noGrp="1"/>
          </p:cNvSpPr>
          <p:nvPr>
            <p:ph idx="1"/>
          </p:nvPr>
        </p:nvSpPr>
        <p:spPr/>
        <p:txBody>
          <a:bodyPr>
            <a:normAutofit/>
          </a:bodyPr>
          <a:lstStyle/>
          <a:p>
            <a:r>
              <a:rPr lang="en-GB" sz="2100" dirty="0">
                <a:latin typeface="Comic Sans MS" panose="030F0702030302020204" pitchFamily="66" charset="0"/>
              </a:rPr>
              <a:t>What does this word mean?</a:t>
            </a:r>
          </a:p>
        </p:txBody>
      </p:sp>
      <p:pic>
        <p:nvPicPr>
          <p:cNvPr id="1026" name="Picture 2" descr="Thinking Clip Art Brain , Transparent Cartoon, Free Cliparts &amp;amp; Silhouettes  - NetClipart">
            <a:extLst>
              <a:ext uri="{FF2B5EF4-FFF2-40B4-BE49-F238E27FC236}">
                <a16:creationId xmlns:a16="http://schemas.microsoft.com/office/drawing/2014/main" id="{1487CE91-C1E1-4AB3-BF9C-4E05EBAADC12}"/>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8700941" y="4368723"/>
            <a:ext cx="3491060" cy="2489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679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33219-EDB6-49B1-93BB-7341F3CD7310}"/>
              </a:ext>
            </a:extLst>
          </p:cNvPr>
          <p:cNvSpPr>
            <a:spLocks noGrp="1"/>
          </p:cNvSpPr>
          <p:nvPr>
            <p:ph type="title"/>
          </p:nvPr>
        </p:nvSpPr>
        <p:spPr/>
        <p:txBody>
          <a:bodyPr/>
          <a:lstStyle/>
          <a:p>
            <a:r>
              <a:rPr lang="en-GB" sz="5400" dirty="0">
                <a:latin typeface="Comic Sans MS" panose="030F0702030302020204" pitchFamily="66" charset="0"/>
              </a:rPr>
              <a:t>Evolution </a:t>
            </a:r>
          </a:p>
        </p:txBody>
      </p:sp>
      <p:sp>
        <p:nvSpPr>
          <p:cNvPr id="3" name="Content Placeholder 2">
            <a:extLst>
              <a:ext uri="{FF2B5EF4-FFF2-40B4-BE49-F238E27FC236}">
                <a16:creationId xmlns:a16="http://schemas.microsoft.com/office/drawing/2014/main" id="{22B049F8-79B2-456B-95E5-11893B9DD287}"/>
              </a:ext>
            </a:extLst>
          </p:cNvPr>
          <p:cNvSpPr>
            <a:spLocks noGrp="1"/>
          </p:cNvSpPr>
          <p:nvPr>
            <p:ph idx="1"/>
          </p:nvPr>
        </p:nvSpPr>
        <p:spPr/>
        <p:txBody>
          <a:bodyPr>
            <a:normAutofit/>
          </a:bodyPr>
          <a:lstStyle/>
          <a:p>
            <a:r>
              <a:rPr lang="en-GB" sz="2100" dirty="0">
                <a:latin typeface="Comic Sans MS" panose="030F0702030302020204" pitchFamily="66" charset="0"/>
              </a:rPr>
              <a:t>Evolution describes the changes that happen in the same species, living in the same location, over a long time.</a:t>
            </a:r>
          </a:p>
          <a:p>
            <a:r>
              <a:rPr lang="en-GB" sz="2100" dirty="0">
                <a:latin typeface="Comic Sans MS" panose="030F0702030302020204" pitchFamily="66" charset="0"/>
              </a:rPr>
              <a:t>Evolution does  not describe people changing their bodies by exercise or dyeing their hair.</a:t>
            </a:r>
          </a:p>
          <a:p>
            <a:r>
              <a:rPr lang="en-GB" sz="2100" dirty="0">
                <a:latin typeface="Comic Sans MS" panose="030F0702030302020204" pitchFamily="66" charset="0"/>
              </a:rPr>
              <a:t>Evolution happens over a much longer time and can only happen between parents and offspring through </a:t>
            </a:r>
            <a:r>
              <a:rPr lang="en-GB" sz="2100" b="1" dirty="0">
                <a:latin typeface="Comic Sans MS" panose="030F0702030302020204" pitchFamily="66" charset="0"/>
              </a:rPr>
              <a:t>inheritance</a:t>
            </a:r>
            <a:r>
              <a:rPr lang="en-GB" sz="2100" dirty="0">
                <a:latin typeface="Comic Sans MS" panose="030F0702030302020204" pitchFamily="66" charset="0"/>
              </a:rPr>
              <a:t>.</a:t>
            </a:r>
          </a:p>
        </p:txBody>
      </p:sp>
      <p:pic>
        <p:nvPicPr>
          <p:cNvPr id="2050" name="Picture 2" descr="Evolution and Inheritance KS2 | Year 6 Science by PlanBee">
            <a:extLst>
              <a:ext uri="{FF2B5EF4-FFF2-40B4-BE49-F238E27FC236}">
                <a16:creationId xmlns:a16="http://schemas.microsoft.com/office/drawing/2014/main" id="{B2EB92D7-AF3C-4F04-A1AE-513FE00614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113" b="15749"/>
          <a:stretch/>
        </p:blipFill>
        <p:spPr bwMode="auto">
          <a:xfrm>
            <a:off x="8974318" y="4633392"/>
            <a:ext cx="3217682" cy="2224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68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4D4FF-409B-4CF0-8347-50FAC81362D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07BE186-0B4B-488B-AEAC-0A7E6C393FC3}"/>
              </a:ext>
            </a:extLst>
          </p:cNvPr>
          <p:cNvSpPr>
            <a:spLocks noGrp="1"/>
          </p:cNvSpPr>
          <p:nvPr>
            <p:ph idx="1"/>
          </p:nvPr>
        </p:nvSpPr>
        <p:spPr/>
        <p:txBody>
          <a:bodyPr>
            <a:normAutofit/>
          </a:bodyPr>
          <a:lstStyle/>
          <a:p>
            <a:r>
              <a:rPr lang="en-GB" sz="2100" u="sng" dirty="0">
                <a:latin typeface="Comic Sans MS" panose="030F0702030302020204" pitchFamily="66" charset="0"/>
                <a:hlinkClick r:id="rId2"/>
              </a:rPr>
              <a:t>https://www.bbc.co.uk/bitesize/topics/zvhhvcw/articles/z9qs4qt</a:t>
            </a:r>
            <a:endParaRPr lang="en-GB" sz="2100" u="sng" dirty="0">
              <a:latin typeface="Comic Sans MS" panose="030F0702030302020204" pitchFamily="66" charset="0"/>
            </a:endParaRPr>
          </a:p>
          <a:p>
            <a:r>
              <a:rPr lang="en-GB" sz="2100" u="sng" dirty="0">
                <a:latin typeface="Comic Sans MS" panose="030F0702030302020204" pitchFamily="66" charset="0"/>
                <a:hlinkClick r:id="rId3"/>
              </a:rPr>
              <a:t>https://www.youtube.com/watch?v=BcpB_986wyk&amp;t=39s</a:t>
            </a:r>
            <a:r>
              <a:rPr lang="en-GB" sz="2100" u="sng" dirty="0">
                <a:latin typeface="Comic Sans MS" panose="030F0702030302020204" pitchFamily="66" charset="0"/>
              </a:rPr>
              <a:t> </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C4631C66-627F-456C-9745-FC30B1B807FC}"/>
              </a:ext>
            </a:extLst>
          </p:cNvPr>
          <p:cNvPicPr>
            <a:picLocks noChangeAspect="1"/>
          </p:cNvPicPr>
          <p:nvPr/>
        </p:nvPicPr>
        <p:blipFill rotWithShape="1">
          <a:blip r:embed="rId4"/>
          <a:srcRect l="16855" t="10447" r="18665" b="5979"/>
          <a:stretch/>
        </p:blipFill>
        <p:spPr>
          <a:xfrm>
            <a:off x="1" y="3641506"/>
            <a:ext cx="4411744" cy="3216494"/>
          </a:xfrm>
          <a:prstGeom prst="rect">
            <a:avLst/>
          </a:prstGeom>
        </p:spPr>
      </p:pic>
      <p:pic>
        <p:nvPicPr>
          <p:cNvPr id="5" name="Picture 4">
            <a:extLst>
              <a:ext uri="{FF2B5EF4-FFF2-40B4-BE49-F238E27FC236}">
                <a16:creationId xmlns:a16="http://schemas.microsoft.com/office/drawing/2014/main" id="{4CD4B0E6-6027-48E2-B105-7C095E780F77}"/>
              </a:ext>
            </a:extLst>
          </p:cNvPr>
          <p:cNvPicPr>
            <a:picLocks noChangeAspect="1"/>
          </p:cNvPicPr>
          <p:nvPr/>
        </p:nvPicPr>
        <p:blipFill rotWithShape="1">
          <a:blip r:embed="rId5"/>
          <a:srcRect l="4948" t="19657" r="39691" b="17938"/>
          <a:stretch/>
        </p:blipFill>
        <p:spPr>
          <a:xfrm>
            <a:off x="6994689" y="3562498"/>
            <a:ext cx="5197310" cy="3295501"/>
          </a:xfrm>
          <a:prstGeom prst="rect">
            <a:avLst/>
          </a:prstGeom>
        </p:spPr>
      </p:pic>
    </p:spTree>
    <p:extLst>
      <p:ext uri="{BB962C8B-B14F-4D97-AF65-F5344CB8AC3E}">
        <p14:creationId xmlns:p14="http://schemas.microsoft.com/office/powerpoint/2010/main" val="2095073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006AE-31E1-4A25-BDDB-F1219CD643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95DAF56-B6FB-46A4-BD6D-29D88FBA9646}"/>
              </a:ext>
            </a:extLst>
          </p:cNvPr>
          <p:cNvSpPr>
            <a:spLocks noGrp="1"/>
          </p:cNvSpPr>
          <p:nvPr>
            <p:ph idx="1"/>
          </p:nvPr>
        </p:nvSpPr>
        <p:spPr>
          <a:xfrm>
            <a:off x="479718" y="2367829"/>
            <a:ext cx="11200091" cy="3771900"/>
          </a:xfrm>
        </p:spPr>
        <p:txBody>
          <a:bodyPr>
            <a:noAutofit/>
          </a:bodyPr>
          <a:lstStyle/>
          <a:p>
            <a:r>
              <a:rPr lang="en-GB" sz="1900" dirty="0">
                <a:latin typeface="Comic Sans MS" panose="030F0702030302020204" pitchFamily="66" charset="0"/>
              </a:rPr>
              <a:t>There are three key evolution scientists – Anning, Darwin and Wallace.</a:t>
            </a:r>
          </a:p>
          <a:p>
            <a:r>
              <a:rPr lang="en-GB" sz="1900" dirty="0">
                <a:latin typeface="Comic Sans MS" panose="030F0702030302020204" pitchFamily="66" charset="0"/>
              </a:rPr>
              <a:t>Today, you are going to be researching </a:t>
            </a:r>
            <a:r>
              <a:rPr lang="en-GB" sz="1900" b="1" dirty="0">
                <a:latin typeface="Comic Sans MS" panose="030F0702030302020204" pitchFamily="66" charset="0"/>
              </a:rPr>
              <a:t>one</a:t>
            </a:r>
            <a:r>
              <a:rPr lang="en-GB" sz="1900" dirty="0">
                <a:latin typeface="Comic Sans MS" panose="030F0702030302020204" pitchFamily="66" charset="0"/>
              </a:rPr>
              <a:t> of these scientists.</a:t>
            </a:r>
          </a:p>
          <a:p>
            <a:r>
              <a:rPr lang="en-GB" sz="1900" dirty="0">
                <a:latin typeface="Comic Sans MS" panose="030F0702030302020204" pitchFamily="66" charset="0"/>
              </a:rPr>
              <a:t>There are some websites on our class page to help you, but you can look at other webpages too.</a:t>
            </a:r>
          </a:p>
          <a:p>
            <a:endParaRPr lang="en-GB" sz="1900" dirty="0">
              <a:latin typeface="Comic Sans MS" panose="030F0702030302020204" pitchFamily="66" charset="0"/>
            </a:endParaRPr>
          </a:p>
          <a:p>
            <a:r>
              <a:rPr lang="en-GB" sz="1900" dirty="0">
                <a:latin typeface="Comic Sans MS" panose="030F0702030302020204" pitchFamily="66" charset="0"/>
              </a:rPr>
              <a:t>You need to research:</a:t>
            </a:r>
          </a:p>
          <a:p>
            <a:pPr lvl="1"/>
            <a:r>
              <a:rPr lang="en-GB" sz="1900" dirty="0">
                <a:latin typeface="Comic Sans MS" panose="030F0702030302020204" pitchFamily="66" charset="0"/>
              </a:rPr>
              <a:t>Their background and early life</a:t>
            </a:r>
          </a:p>
          <a:p>
            <a:pPr lvl="1"/>
            <a:r>
              <a:rPr lang="en-GB" sz="1900" dirty="0">
                <a:latin typeface="Comic Sans MS" panose="030F0702030302020204" pitchFamily="66" charset="0"/>
              </a:rPr>
              <a:t>Their specific area of interest</a:t>
            </a:r>
          </a:p>
          <a:p>
            <a:pPr lvl="1"/>
            <a:r>
              <a:rPr lang="en-GB" sz="1900" dirty="0">
                <a:latin typeface="Comic Sans MS" panose="030F0702030302020204" pitchFamily="66" charset="0"/>
              </a:rPr>
              <a:t>Their theory or finds of note</a:t>
            </a:r>
          </a:p>
          <a:p>
            <a:pPr lvl="1"/>
            <a:r>
              <a:rPr lang="en-GB" sz="1900" dirty="0">
                <a:latin typeface="Comic Sans MS" panose="030F0702030302020204" pitchFamily="66" charset="0"/>
              </a:rPr>
              <a:t>Controversies</a:t>
            </a:r>
          </a:p>
          <a:p>
            <a:pPr lvl="1"/>
            <a:r>
              <a:rPr lang="en-GB" sz="1900" dirty="0">
                <a:latin typeface="Comic Sans MS" panose="030F0702030302020204" pitchFamily="66" charset="0"/>
              </a:rPr>
              <a:t>Impact on modern scientific thinking </a:t>
            </a:r>
          </a:p>
          <a:p>
            <a:pPr marL="457200" lvl="1" indent="0">
              <a:buNone/>
            </a:pPr>
            <a:endParaRPr lang="en-GB" sz="1900" dirty="0">
              <a:latin typeface="Comic Sans MS" panose="030F0702030302020204" pitchFamily="66" charset="0"/>
            </a:endParaRPr>
          </a:p>
        </p:txBody>
      </p:sp>
      <p:pic>
        <p:nvPicPr>
          <p:cNvPr id="3074" name="Picture 2" descr="Charles Darwin - Theory, Book &amp;amp; Quotes - Biography">
            <a:extLst>
              <a:ext uri="{FF2B5EF4-FFF2-40B4-BE49-F238E27FC236}">
                <a16:creationId xmlns:a16="http://schemas.microsoft.com/office/drawing/2014/main" id="{F5905B31-175C-414F-BBE2-0CB59BE5A5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746" y="3638746"/>
            <a:ext cx="3219254" cy="321925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lfred Russel Wallace - Wikipedia">
            <a:extLst>
              <a:ext uri="{FF2B5EF4-FFF2-40B4-BE49-F238E27FC236}">
                <a16:creationId xmlns:a16="http://schemas.microsoft.com/office/drawing/2014/main" id="{1C2E4144-C098-4C20-957C-9DEC5141C7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379" y="3638745"/>
            <a:ext cx="2200569" cy="321925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ary Anning - Wikipedia">
            <a:extLst>
              <a:ext uri="{FF2B5EF4-FFF2-40B4-BE49-F238E27FC236}">
                <a16:creationId xmlns:a16="http://schemas.microsoft.com/office/drawing/2014/main" id="{01F67B3C-A522-4CFD-A01D-525970AAF38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32130"/>
          <a:stretch/>
        </p:blipFill>
        <p:spPr bwMode="auto">
          <a:xfrm>
            <a:off x="7717124" y="3638745"/>
            <a:ext cx="1689255" cy="3219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095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1809D-5A47-4A71-A2E4-C11D44629250}"/>
              </a:ext>
            </a:extLst>
          </p:cNvPr>
          <p:cNvSpPr>
            <a:spLocks noGrp="1"/>
          </p:cNvSpPr>
          <p:nvPr>
            <p:ph type="title"/>
          </p:nvPr>
        </p:nvSpPr>
        <p:spPr/>
        <p:txBody>
          <a:bodyPr/>
          <a:lstStyle/>
          <a:p>
            <a:r>
              <a:rPr lang="en-GB" sz="5400" dirty="0">
                <a:latin typeface="Comic Sans MS" panose="030F0702030302020204" pitchFamily="66" charset="0"/>
              </a:rPr>
              <a:t>Web Pages</a:t>
            </a:r>
          </a:p>
        </p:txBody>
      </p:sp>
      <p:sp>
        <p:nvSpPr>
          <p:cNvPr id="3" name="Content Placeholder 2">
            <a:extLst>
              <a:ext uri="{FF2B5EF4-FFF2-40B4-BE49-F238E27FC236}">
                <a16:creationId xmlns:a16="http://schemas.microsoft.com/office/drawing/2014/main" id="{3081200C-38EC-46ED-ACCE-06F4C7C1F49E}"/>
              </a:ext>
            </a:extLst>
          </p:cNvPr>
          <p:cNvSpPr>
            <a:spLocks noGrp="1"/>
          </p:cNvSpPr>
          <p:nvPr>
            <p:ph idx="1"/>
          </p:nvPr>
        </p:nvSpPr>
        <p:spPr>
          <a:xfrm>
            <a:off x="1154954" y="2603500"/>
            <a:ext cx="9940394" cy="3416300"/>
          </a:xfrm>
        </p:spPr>
        <p:txBody>
          <a:bodyPr>
            <a:noAutofit/>
          </a:bodyPr>
          <a:lstStyle/>
          <a:p>
            <a:r>
              <a:rPr lang="en-GB" sz="2100" dirty="0">
                <a:latin typeface="Comic Sans MS" panose="030F0702030302020204" pitchFamily="66" charset="0"/>
              </a:rPr>
              <a:t>Anning: </a:t>
            </a:r>
            <a:r>
              <a:rPr lang="en-GB" sz="2100" u="sng" dirty="0">
                <a:latin typeface="Comic Sans MS" panose="030F0702030302020204" pitchFamily="66" charset="0"/>
                <a:hlinkClick r:id="rId2"/>
              </a:rPr>
              <a:t>http://web.archive.org/web/20150503022220/http:/www.nhm.ac.uk/nature-online/science-of-natural-history/biographies/mary-anning/index.html</a:t>
            </a:r>
            <a:r>
              <a:rPr lang="en-GB" sz="2100" dirty="0">
                <a:latin typeface="Comic Sans MS" panose="030F0702030302020204" pitchFamily="66" charset="0"/>
              </a:rPr>
              <a:t> </a:t>
            </a:r>
          </a:p>
          <a:p>
            <a:r>
              <a:rPr lang="en-GB" sz="2100" dirty="0">
                <a:latin typeface="Comic Sans MS" panose="030F0702030302020204" pitchFamily="66" charset="0"/>
              </a:rPr>
              <a:t>Darwin: </a:t>
            </a:r>
            <a:r>
              <a:rPr lang="en-GB" sz="2100" u="sng" dirty="0">
                <a:latin typeface="Comic Sans MS" panose="030F0702030302020204" pitchFamily="66" charset="0"/>
                <a:hlinkClick r:id="rId3"/>
              </a:rPr>
              <a:t>http://web.archive.org/web/20150421031759/http:/www.nhm.ac.uk/nature-online/science-of-natural-history/biographies/charles-darwin/index.html</a:t>
            </a:r>
            <a:r>
              <a:rPr lang="en-GB" sz="2100" dirty="0">
                <a:latin typeface="Comic Sans MS" panose="030F0702030302020204" pitchFamily="66" charset="0"/>
              </a:rPr>
              <a:t> </a:t>
            </a:r>
          </a:p>
          <a:p>
            <a:r>
              <a:rPr lang="en-GB" sz="2100" dirty="0">
                <a:latin typeface="Comic Sans MS" panose="030F0702030302020204" pitchFamily="66" charset="0"/>
              </a:rPr>
              <a:t>Wallace: </a:t>
            </a:r>
            <a:r>
              <a:rPr lang="en-GB" sz="2100" u="sng" dirty="0">
                <a:latin typeface="Comic Sans MS" panose="030F0702030302020204" pitchFamily="66" charset="0"/>
                <a:hlinkClick r:id="rId4"/>
              </a:rPr>
              <a:t>http://web.archive.org/web/20150425013333/http:/www.nhm.ac.uk/nature-online/science-of-natural-history/biographies/wallace/index.html</a:t>
            </a:r>
            <a:r>
              <a:rPr lang="en-GB" sz="2100" dirty="0">
                <a:latin typeface="Comic Sans MS" panose="030F0702030302020204" pitchFamily="66" charset="0"/>
              </a:rPr>
              <a:t> </a:t>
            </a:r>
          </a:p>
        </p:txBody>
      </p:sp>
    </p:spTree>
    <p:extLst>
      <p:ext uri="{BB962C8B-B14F-4D97-AF65-F5344CB8AC3E}">
        <p14:creationId xmlns:p14="http://schemas.microsoft.com/office/powerpoint/2010/main" val="2308976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3480B-499E-476D-B6ED-404AC9392303}"/>
              </a:ext>
            </a:extLst>
          </p:cNvPr>
          <p:cNvSpPr>
            <a:spLocks noGrp="1"/>
          </p:cNvSpPr>
          <p:nvPr>
            <p:ph type="title"/>
          </p:nvPr>
        </p:nvSpPr>
        <p:spPr/>
        <p:txBody>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79EA0937-B20B-4AFD-A223-EDE66A06C3E1}"/>
              </a:ext>
            </a:extLst>
          </p:cNvPr>
          <p:cNvSpPr>
            <a:spLocks noGrp="1"/>
          </p:cNvSpPr>
          <p:nvPr>
            <p:ph idx="1"/>
          </p:nvPr>
        </p:nvSpPr>
        <p:spPr>
          <a:xfrm>
            <a:off x="527901" y="2264136"/>
            <a:ext cx="7676566" cy="3416300"/>
          </a:xfrm>
        </p:spPr>
        <p:txBody>
          <a:bodyPr>
            <a:noAutofit/>
          </a:bodyPr>
          <a:lstStyle/>
          <a:p>
            <a:r>
              <a:rPr lang="en-GB" sz="1900" dirty="0">
                <a:latin typeface="Comic Sans MS" panose="030F0702030302020204" pitchFamily="66" charset="0"/>
              </a:rPr>
              <a:t>Research your scientist and </a:t>
            </a:r>
            <a:r>
              <a:rPr lang="en-GB" sz="1900" dirty="0" err="1">
                <a:latin typeface="Comic Sans MS" panose="030F0702030302020204" pitchFamily="66" charset="0"/>
              </a:rPr>
              <a:t>tomplete</a:t>
            </a:r>
            <a:r>
              <a:rPr lang="en-GB" sz="1900" dirty="0">
                <a:latin typeface="Comic Sans MS" panose="030F0702030302020204" pitchFamily="66" charset="0"/>
              </a:rPr>
              <a:t> the key facts template.</a:t>
            </a:r>
          </a:p>
          <a:p>
            <a:r>
              <a:rPr lang="en-GB" sz="1900" dirty="0">
                <a:latin typeface="Comic Sans MS" panose="030F0702030302020204" pitchFamily="66" charset="0"/>
              </a:rPr>
              <a:t>Use these facts to create a poster about your key evolution scientist.</a:t>
            </a:r>
          </a:p>
          <a:p>
            <a:r>
              <a:rPr lang="en-GB" sz="1900" dirty="0">
                <a:latin typeface="Comic Sans MS" panose="030F0702030302020204" pitchFamily="66" charset="0"/>
              </a:rPr>
              <a:t>You should include information about your scientists:</a:t>
            </a:r>
          </a:p>
          <a:p>
            <a:pPr lvl="1"/>
            <a:r>
              <a:rPr lang="en-GB" sz="1900" dirty="0">
                <a:latin typeface="Comic Sans MS" panose="030F0702030302020204" pitchFamily="66" charset="0"/>
              </a:rPr>
              <a:t>Background and early life</a:t>
            </a:r>
          </a:p>
          <a:p>
            <a:pPr lvl="1"/>
            <a:r>
              <a:rPr lang="en-GB" sz="1900" dirty="0">
                <a:latin typeface="Comic Sans MS" panose="030F0702030302020204" pitchFamily="66" charset="0"/>
              </a:rPr>
              <a:t>Specific area of interest</a:t>
            </a:r>
          </a:p>
          <a:p>
            <a:pPr lvl="1"/>
            <a:r>
              <a:rPr lang="en-GB" sz="1900" dirty="0">
                <a:latin typeface="Comic Sans MS" panose="030F0702030302020204" pitchFamily="66" charset="0"/>
              </a:rPr>
              <a:t>Theory or finds of note</a:t>
            </a:r>
          </a:p>
          <a:p>
            <a:pPr lvl="1"/>
            <a:r>
              <a:rPr lang="en-GB" sz="1900" dirty="0">
                <a:latin typeface="Comic Sans MS" panose="030F0702030302020204" pitchFamily="66" charset="0"/>
              </a:rPr>
              <a:t>Controversies</a:t>
            </a:r>
          </a:p>
          <a:p>
            <a:pPr lvl="1"/>
            <a:r>
              <a:rPr lang="en-GB" sz="1900" dirty="0">
                <a:latin typeface="Comic Sans MS" panose="030F0702030302020204" pitchFamily="66" charset="0"/>
              </a:rPr>
              <a:t>Impact on modern scientific thinking </a:t>
            </a:r>
          </a:p>
          <a:p>
            <a:r>
              <a:rPr lang="en-GB" sz="1900" dirty="0">
                <a:latin typeface="Comic Sans MS" panose="030F0702030302020204" pitchFamily="66" charset="0"/>
              </a:rPr>
              <a:t>You should try to include scientific vocabulary in your posters, e.g. </a:t>
            </a:r>
            <a:r>
              <a:rPr lang="en-GB" sz="1900" i="1" dirty="0">
                <a:latin typeface="Comic Sans MS" panose="030F0702030302020204" pitchFamily="66" charset="0"/>
              </a:rPr>
              <a:t>evolution, natural selection, variation</a:t>
            </a:r>
            <a:endParaRPr lang="en-GB" sz="1900" dirty="0">
              <a:latin typeface="Comic Sans MS" panose="030F0702030302020204" pitchFamily="66" charset="0"/>
            </a:endParaRPr>
          </a:p>
          <a:p>
            <a:endParaRPr lang="en-GB" sz="1900" dirty="0">
              <a:latin typeface="Comic Sans MS" panose="030F0702030302020204" pitchFamily="66" charset="0"/>
            </a:endParaRPr>
          </a:p>
        </p:txBody>
      </p:sp>
      <p:pic>
        <p:nvPicPr>
          <p:cNvPr id="4" name="Picture 3">
            <a:extLst>
              <a:ext uri="{FF2B5EF4-FFF2-40B4-BE49-F238E27FC236}">
                <a16:creationId xmlns:a16="http://schemas.microsoft.com/office/drawing/2014/main" id="{8A466004-447C-4017-9004-734FC711B9E0}"/>
              </a:ext>
            </a:extLst>
          </p:cNvPr>
          <p:cNvPicPr>
            <a:picLocks noChangeAspect="1"/>
          </p:cNvPicPr>
          <p:nvPr/>
        </p:nvPicPr>
        <p:blipFill rotWithShape="1">
          <a:blip r:embed="rId2"/>
          <a:srcRect l="35644" t="26804" r="37062" b="18213"/>
          <a:stretch/>
        </p:blipFill>
        <p:spPr>
          <a:xfrm>
            <a:off x="8137915" y="2264136"/>
            <a:ext cx="4054086" cy="4593864"/>
          </a:xfrm>
          <a:prstGeom prst="rect">
            <a:avLst/>
          </a:prstGeom>
        </p:spPr>
      </p:pic>
    </p:spTree>
    <p:extLst>
      <p:ext uri="{BB962C8B-B14F-4D97-AF65-F5344CB8AC3E}">
        <p14:creationId xmlns:p14="http://schemas.microsoft.com/office/powerpoint/2010/main" val="39095923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17768-92FB-479A-BD0B-D77F6DE3757C}"/>
              </a:ext>
            </a:extLst>
          </p:cNvPr>
          <p:cNvSpPr>
            <a:spLocks noGrp="1"/>
          </p:cNvSpPr>
          <p:nvPr>
            <p:ph type="title"/>
          </p:nvPr>
        </p:nvSpPr>
        <p:spPr/>
        <p:txBody>
          <a:bodyPr/>
          <a:lstStyle/>
          <a:p>
            <a:r>
              <a:rPr lang="en-GB" sz="5400" dirty="0">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E331A567-826F-42BA-BDED-F21F799CEA9C}"/>
              </a:ext>
            </a:extLst>
          </p:cNvPr>
          <p:cNvSpPr>
            <a:spLocks noGrp="1"/>
          </p:cNvSpPr>
          <p:nvPr>
            <p:ph idx="1"/>
          </p:nvPr>
        </p:nvSpPr>
        <p:spPr>
          <a:xfrm>
            <a:off x="495078" y="2396110"/>
            <a:ext cx="5029030" cy="3416300"/>
          </a:xfrm>
        </p:spPr>
        <p:txBody>
          <a:bodyPr>
            <a:normAutofit/>
          </a:bodyPr>
          <a:lstStyle/>
          <a:p>
            <a:r>
              <a:rPr lang="en-GB" sz="2100" dirty="0">
                <a:solidFill>
                  <a:srgbClr val="FF0000"/>
                </a:solidFill>
                <a:latin typeface="Comic Sans MS" panose="030F0702030302020204" pitchFamily="66" charset="0"/>
              </a:rPr>
              <a:t>Imagine you could control evolution.</a:t>
            </a:r>
          </a:p>
          <a:p>
            <a:r>
              <a:rPr lang="en-GB" sz="2100" dirty="0">
                <a:solidFill>
                  <a:srgbClr val="FF0000"/>
                </a:solidFill>
                <a:latin typeface="Comic Sans MS" panose="030F0702030302020204" pitchFamily="66" charset="0"/>
              </a:rPr>
              <a:t>Design a new feature you would like humans to evolve to help us to survive more easily.</a:t>
            </a:r>
          </a:p>
        </p:txBody>
      </p:sp>
      <p:pic>
        <p:nvPicPr>
          <p:cNvPr id="5" name="Picture 4">
            <a:extLst>
              <a:ext uri="{FF2B5EF4-FFF2-40B4-BE49-F238E27FC236}">
                <a16:creationId xmlns:a16="http://schemas.microsoft.com/office/drawing/2014/main" id="{69837011-758B-4E2D-8612-D29096258EEE}"/>
              </a:ext>
            </a:extLst>
          </p:cNvPr>
          <p:cNvPicPr>
            <a:picLocks noChangeAspect="1"/>
          </p:cNvPicPr>
          <p:nvPr/>
        </p:nvPicPr>
        <p:blipFill rotWithShape="1">
          <a:blip r:embed="rId2"/>
          <a:srcRect l="19794" t="19381" r="21134" b="6804"/>
          <a:stretch/>
        </p:blipFill>
        <p:spPr>
          <a:xfrm>
            <a:off x="5734272" y="2318994"/>
            <a:ext cx="6457727" cy="4539006"/>
          </a:xfrm>
          <a:prstGeom prst="rect">
            <a:avLst/>
          </a:prstGeom>
        </p:spPr>
      </p:pic>
    </p:spTree>
    <p:extLst>
      <p:ext uri="{BB962C8B-B14F-4D97-AF65-F5344CB8AC3E}">
        <p14:creationId xmlns:p14="http://schemas.microsoft.com/office/powerpoint/2010/main" val="1409467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D6410-7CD0-45F3-B5D7-4A6638FE8FBB}"/>
              </a:ext>
            </a:extLst>
          </p:cNvPr>
          <p:cNvSpPr>
            <a:spLocks noGrp="1"/>
          </p:cNvSpPr>
          <p:nvPr>
            <p:ph type="title"/>
          </p:nvPr>
        </p:nvSpPr>
        <p:spPr/>
        <p:txBody>
          <a:bodyPr/>
          <a:lstStyle/>
          <a:p>
            <a:r>
              <a:rPr lang="en-GB" sz="5400" dirty="0">
                <a:latin typeface="Comic Sans MS" panose="030F0702030302020204" pitchFamily="66" charset="0"/>
              </a:rPr>
              <a:t>Plenary </a:t>
            </a:r>
          </a:p>
        </p:txBody>
      </p:sp>
      <p:sp>
        <p:nvSpPr>
          <p:cNvPr id="3" name="Content Placeholder 2">
            <a:extLst>
              <a:ext uri="{FF2B5EF4-FFF2-40B4-BE49-F238E27FC236}">
                <a16:creationId xmlns:a16="http://schemas.microsoft.com/office/drawing/2014/main" id="{95FC699D-3F4C-428D-A706-3A85A575BE7D}"/>
              </a:ext>
            </a:extLst>
          </p:cNvPr>
          <p:cNvSpPr>
            <a:spLocks noGrp="1"/>
          </p:cNvSpPr>
          <p:nvPr>
            <p:ph idx="1"/>
          </p:nvPr>
        </p:nvSpPr>
        <p:spPr>
          <a:xfrm>
            <a:off x="476224" y="2342952"/>
            <a:ext cx="5990563" cy="3416300"/>
          </a:xfrm>
        </p:spPr>
        <p:txBody>
          <a:bodyPr>
            <a:noAutofit/>
          </a:bodyPr>
          <a:lstStyle/>
          <a:p>
            <a:r>
              <a:rPr lang="en-GB" sz="2000" dirty="0">
                <a:latin typeface="Comic Sans MS" panose="030F0702030302020204" pitchFamily="66" charset="0"/>
              </a:rPr>
              <a:t>Darwin and Wallace worked out the theory of evolution separately.</a:t>
            </a:r>
          </a:p>
          <a:p>
            <a:r>
              <a:rPr lang="en-GB" sz="2000" dirty="0">
                <a:latin typeface="Comic Sans MS" panose="030F0702030302020204" pitchFamily="66" charset="0"/>
              </a:rPr>
              <a:t>Although Darwin is best remembered today, credit should also be given to Wallace.</a:t>
            </a:r>
          </a:p>
          <a:p>
            <a:r>
              <a:rPr lang="en-GB" sz="2000" dirty="0">
                <a:latin typeface="Comic Sans MS" panose="030F0702030302020204" pitchFamily="66" charset="0"/>
              </a:rPr>
              <a:t>He wrote to Darwin about his ideas and Darwin recognised them as being the same as the ideas he had been working on for nearly 20 years (so Darwin did think of it first, but didn’t publish his work).</a:t>
            </a:r>
          </a:p>
          <a:p>
            <a:r>
              <a:rPr lang="en-GB" sz="2000" dirty="0">
                <a:latin typeface="Comic Sans MS" panose="030F0702030302020204" pitchFamily="66" charset="0"/>
              </a:rPr>
              <a:t>A scientific paper by them both was published, and the following year, Darwin published his book which the general public read.</a:t>
            </a:r>
          </a:p>
        </p:txBody>
      </p:sp>
      <p:pic>
        <p:nvPicPr>
          <p:cNvPr id="4098" name="Picture 2" descr="Freaking out Darwin | WORLD">
            <a:extLst>
              <a:ext uri="{FF2B5EF4-FFF2-40B4-BE49-F238E27FC236}">
                <a16:creationId xmlns:a16="http://schemas.microsoft.com/office/drawing/2014/main" id="{186D5777-6F11-4B17-9686-729C277C67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2425" y="3416300"/>
            <a:ext cx="5489575"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3977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22</TotalTime>
  <Words>487</Words>
  <Application>Microsoft Office PowerPoint</Application>
  <PresentationFormat>Widescreen</PresentationFormat>
  <Paragraphs>43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Century Gothic</vt:lpstr>
      <vt:lpstr>Comic Sans MS</vt:lpstr>
      <vt:lpstr>Showcard Gothic</vt:lpstr>
      <vt:lpstr>Wingdings 3</vt:lpstr>
      <vt:lpstr>Ion Boardroom</vt:lpstr>
      <vt:lpstr>PowerPoint Presentation</vt:lpstr>
      <vt:lpstr>Evolution </vt:lpstr>
      <vt:lpstr>Evolution </vt:lpstr>
      <vt:lpstr>PowerPoint Presentation</vt:lpstr>
      <vt:lpstr>PowerPoint Presentation</vt:lpstr>
      <vt:lpstr>Web Pages</vt:lpstr>
      <vt:lpstr>Activity </vt:lpstr>
      <vt:lpstr>Red Pen</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4</cp:revision>
  <dcterms:created xsi:type="dcterms:W3CDTF">2021-09-16T16:33:27Z</dcterms:created>
  <dcterms:modified xsi:type="dcterms:W3CDTF">2021-09-22T16:35:20Z</dcterms:modified>
</cp:coreProperties>
</file>