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68" r:id="rId5"/>
    <p:sldId id="258" r:id="rId6"/>
    <p:sldId id="264" r:id="rId7"/>
    <p:sldId id="266" r:id="rId8"/>
    <p:sldId id="269" r:id="rId9"/>
    <p:sldId id="272" r:id="rId10"/>
    <p:sldId id="273" r:id="rId11"/>
    <p:sldId id="274" r:id="rId12"/>
    <p:sldId id="270" r:id="rId13"/>
    <p:sldId id="271" r:id="rId14"/>
    <p:sldId id="275" r:id="rId15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22" autoAdjust="0"/>
    <p:restoredTop sz="94599" autoAdjust="0"/>
  </p:normalViewPr>
  <p:slideViewPr>
    <p:cSldViewPr>
      <p:cViewPr>
        <p:scale>
          <a:sx n="69" d="100"/>
          <a:sy n="69" d="100"/>
        </p:scale>
        <p:origin x="32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04/03/2022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04/03/2022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2" y="1905000"/>
            <a:ext cx="9972599" cy="2667000"/>
          </a:xfrm>
        </p:spPr>
        <p:txBody>
          <a:bodyPr/>
          <a:lstStyle/>
          <a:p>
            <a:r>
              <a:rPr lang="en-GB" b="1" u="sng" dirty="0" smtClean="0">
                <a:latin typeface="HfW cursive" panose="00000500000000000000" pitchFamily="2" charset="0"/>
              </a:rPr>
              <a:t>Friday 11</a:t>
            </a:r>
            <a:r>
              <a:rPr lang="en-GB" b="1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b="1" u="sng" dirty="0" smtClean="0">
                <a:latin typeface="HfW cursive" panose="00000500000000000000" pitchFamily="2" charset="0"/>
              </a:rPr>
              <a:t>March 2022</a:t>
            </a:r>
            <a:br>
              <a:rPr lang="en-GB" b="1" u="sng" dirty="0" smtClean="0">
                <a:latin typeface="HfW cursive" panose="00000500000000000000" pitchFamily="2" charset="0"/>
              </a:rPr>
            </a:br>
            <a:r>
              <a:rPr lang="en-GB" b="1" u="sng" dirty="0" smtClean="0">
                <a:latin typeface="HfW cursive" panose="00000500000000000000" pitchFamily="2" charset="0"/>
              </a:rPr>
              <a:t>LO: To plan, write and edit</a:t>
            </a:r>
            <a:endParaRPr lang="en-GB" b="1" u="sng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C: News Report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77788" y="332656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Starter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004" y="44624"/>
            <a:ext cx="5328592" cy="681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9796" y="69269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Edit your work from yesterday using my marking to help you!</a:t>
            </a:r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11" name="Picture 10" descr="2008-01-26 (Editing a paper) - 19 | A bunch of shots of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2564904"/>
            <a:ext cx="47625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4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7984" y="342469"/>
            <a:ext cx="8992855" cy="617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1804" y="332656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What detail can we add now? What might the reader need to know?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r>
              <a:rPr lang="en-GB" b="1" dirty="0" smtClean="0">
                <a:latin typeface="HfW cursive" panose="00000500000000000000" pitchFamily="2" charset="0"/>
              </a:rPr>
              <a:t>We may wish to include reported speech (indirect speech).</a:t>
            </a:r>
          </a:p>
        </p:txBody>
      </p:sp>
      <p:sp>
        <p:nvSpPr>
          <p:cNvPr id="3" name="Rectangle 2"/>
          <p:cNvSpPr/>
          <p:nvPr/>
        </p:nvSpPr>
        <p:spPr>
          <a:xfrm>
            <a:off x="3430116" y="6178737"/>
            <a:ext cx="60928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https://www.bbc.co.uk/bitesize/topics/zvwwxnb/articles/zm63c7h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174" y="2636912"/>
            <a:ext cx="5432253" cy="2950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150196" y="404664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Direct and Reported Speech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765820" y="1153337"/>
            <a:ext cx="4752528" cy="514543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76072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4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33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18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47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76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4000" dirty="0" smtClean="0">
                <a:latin typeface="HfW cursive" panose="00000500000000000000" pitchFamily="2" charset="0"/>
              </a:rPr>
              <a:t>Direct speech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We usually use it in telling a straightforward narrative (story).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Direct speech uses the speaker’s actual words: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What he or she said is what you write...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solidFill>
                  <a:schemeClr val="accent1"/>
                </a:solidFill>
                <a:latin typeface="HfW cursive" panose="00000500000000000000" pitchFamily="2" charset="0"/>
              </a:rPr>
              <a:t>inside </a:t>
            </a:r>
            <a:r>
              <a:rPr lang="en-GB" b="1" dirty="0" smtClean="0">
                <a:solidFill>
                  <a:schemeClr val="accent1"/>
                </a:solidFill>
                <a:latin typeface="HfW cursive" panose="00000500000000000000" pitchFamily="2" charset="0"/>
              </a:rPr>
              <a:t>speech marks </a:t>
            </a:r>
            <a:r>
              <a:rPr lang="en-GB" dirty="0" smtClean="0">
                <a:solidFill>
                  <a:schemeClr val="accent1"/>
                </a:solidFill>
                <a:latin typeface="HfW cursive" panose="00000500000000000000" pitchFamily="2" charset="0"/>
              </a:rPr>
              <a:t>of course.</a:t>
            </a:r>
          </a:p>
          <a:p>
            <a:pPr marL="0" indent="0">
              <a:buFont typeface="Arial" pitchFamily="34" charset="0"/>
              <a:buNone/>
            </a:pPr>
            <a:r>
              <a:rPr lang="en-GB" sz="4000" b="1" dirty="0" smtClean="0">
                <a:solidFill>
                  <a:schemeClr val="accent1"/>
                </a:solidFill>
                <a:latin typeface="HfW cursive" panose="00000500000000000000" pitchFamily="2" charset="0"/>
              </a:rPr>
              <a:t>“ .. .. ..”</a:t>
            </a:r>
            <a:endParaRPr lang="en-GB" sz="4000" b="1" dirty="0">
              <a:solidFill>
                <a:schemeClr val="accent1"/>
              </a:solidFill>
              <a:latin typeface="HfW cursive" panose="00000500000000000000" pitchFamily="2" charset="0"/>
            </a:endParaRPr>
          </a:p>
        </p:txBody>
      </p:sp>
      <p:sp>
        <p:nvSpPr>
          <p:cNvPr id="4" name="Content Placeholder 3"/>
          <p:cNvSpPr txBox="1">
            <a:spLocks/>
          </p:cNvSpPr>
          <p:nvPr/>
        </p:nvSpPr>
        <p:spPr>
          <a:xfrm>
            <a:off x="6022404" y="1153337"/>
            <a:ext cx="5266828" cy="511256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76072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4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33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18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47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76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4000" dirty="0" smtClean="0">
                <a:latin typeface="HfW cursive" panose="00000500000000000000" pitchFamily="2" charset="0"/>
              </a:rPr>
              <a:t>Reported speech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We usually use it if we </a:t>
            </a:r>
            <a:r>
              <a:rPr lang="en-GB" b="1" dirty="0" smtClean="0">
                <a:latin typeface="HfW cursive" panose="00000500000000000000" pitchFamily="2" charset="0"/>
              </a:rPr>
              <a:t>don’t</a:t>
            </a:r>
            <a:r>
              <a:rPr lang="en-GB" dirty="0" smtClean="0">
                <a:latin typeface="HfW cursive" panose="00000500000000000000" pitchFamily="2" charset="0"/>
              </a:rPr>
              <a:t> want or need to say the person’s </a:t>
            </a:r>
            <a:r>
              <a:rPr lang="en-GB" b="1" dirty="0" smtClean="0">
                <a:solidFill>
                  <a:schemeClr val="accent2">
                    <a:lumMod val="50000"/>
                  </a:schemeClr>
                </a:solidFill>
                <a:latin typeface="HfW cursive" panose="00000500000000000000" pitchFamily="2" charset="0"/>
              </a:rPr>
              <a:t>exact words.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It can sound a little more formal. It’s less immediate, but it can still be useful in telling a story. 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It can make a change from dialogue. </a:t>
            </a:r>
            <a:endParaRPr lang="en-GB" dirty="0" smtClean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77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197868" y="2060848"/>
            <a:ext cx="8229600" cy="4525963"/>
          </a:xfrm>
          <a:prstGeom prst="rect">
            <a:avLst/>
          </a:prstGeom>
        </p:spPr>
        <p:txBody>
          <a:bodyPr/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76072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4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33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18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47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76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HfW cursive" panose="00000500000000000000" pitchFamily="2" charset="0"/>
              </a:rPr>
              <a:t>doesn’t use speech marks  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changes pronouns, and often also changes word order   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adjusts verb tenses (and time phrases if necessary)  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usually starts by telling you who spoke 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often uses “that…” - but you can omit it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sometimes changes the verb too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50196" y="404664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Reported Speech</a:t>
            </a:r>
          </a:p>
        </p:txBody>
      </p:sp>
    </p:spTree>
    <p:extLst>
      <p:ext uri="{BB962C8B-B14F-4D97-AF65-F5344CB8AC3E}">
        <p14:creationId xmlns:p14="http://schemas.microsoft.com/office/powerpoint/2010/main" val="383930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57200" y="1196752"/>
            <a:ext cx="3610744" cy="4929411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76072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4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33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18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47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76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HfW cursive" panose="00000500000000000000" pitchFamily="2" charset="0"/>
              </a:rPr>
              <a:t>Doesn’t use speech marks. </a:t>
            </a:r>
            <a:r>
              <a:rPr lang="en-GB" sz="3200" dirty="0" smtClean="0">
                <a:latin typeface="HfW cursive" panose="00000500000000000000" pitchFamily="2" charset="0"/>
              </a:rPr>
              <a:t>	</a:t>
            </a:r>
          </a:p>
          <a:p>
            <a:pPr marL="0" indent="0">
              <a:buFont typeface="Arial" pitchFamily="34" charset="0"/>
              <a:buNone/>
            </a:pPr>
            <a:r>
              <a:rPr lang="en-GB" sz="3200" dirty="0" smtClean="0">
                <a:latin typeface="HfW cursive" panose="00000500000000000000" pitchFamily="2" charset="0"/>
              </a:rPr>
              <a:t> </a:t>
            </a:r>
          </a:p>
          <a:p>
            <a:pPr marL="0" indent="0">
              <a:buFont typeface="Arial" pitchFamily="34" charset="0"/>
              <a:buNone/>
            </a:pPr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 smtClean="0">
                <a:latin typeface="HfW cursive" panose="00000500000000000000" pitchFamily="2" charset="0"/>
              </a:rPr>
              <a:t>Changes pronouns.</a:t>
            </a:r>
          </a:p>
          <a:p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 smtClean="0">
                <a:latin typeface="HfW cursive" panose="00000500000000000000" pitchFamily="2" charset="0"/>
              </a:rPr>
              <a:t>Often changes word order</a:t>
            </a:r>
            <a:r>
              <a:rPr lang="en-GB" dirty="0" smtClean="0"/>
              <a:t>. 	</a:t>
            </a:r>
            <a:endParaRPr lang="en-GB" dirty="0"/>
          </a:p>
        </p:txBody>
      </p:sp>
      <p:sp>
        <p:nvSpPr>
          <p:cNvPr id="3" name="Content Placeholder 3"/>
          <p:cNvSpPr txBox="1">
            <a:spLocks/>
          </p:cNvSpPr>
          <p:nvPr/>
        </p:nvSpPr>
        <p:spPr>
          <a:xfrm>
            <a:off x="5086300" y="991561"/>
            <a:ext cx="6418956" cy="5145435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76072" indent="-27432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04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33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618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476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Consolas" pitchFamily="49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76272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SzPct val="100000"/>
              <a:buFont typeface="Arial" pitchFamily="34" charset="0"/>
              <a:buChar char="▪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John said “He was going to be late.” Who is he talking about?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John said he was going to be late. Who is John talking about now? </a:t>
            </a:r>
          </a:p>
          <a:p>
            <a:pPr marL="0" indent="0">
              <a:buFont typeface="Arial" pitchFamily="34" charset="0"/>
              <a:buNone/>
            </a:pPr>
            <a:endParaRPr lang="en-GB" dirty="0" smtClean="0">
              <a:latin typeface="HfW cursive" panose="00000500000000000000" pitchFamily="2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“</a:t>
            </a:r>
            <a:r>
              <a:rPr lang="en-GB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I’m</a:t>
            </a:r>
            <a:r>
              <a:rPr lang="en-GB" dirty="0" smtClean="0">
                <a:latin typeface="HfW cursive" panose="00000500000000000000" pitchFamily="2" charset="0"/>
              </a:rPr>
              <a:t> late,” said John. 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John said </a:t>
            </a:r>
            <a:r>
              <a:rPr lang="en-GB" b="1" dirty="0" smtClean="0">
                <a:solidFill>
                  <a:srgbClr val="C00000"/>
                </a:solidFill>
                <a:latin typeface="HfW cursive" panose="00000500000000000000" pitchFamily="2" charset="0"/>
              </a:rPr>
              <a:t>he</a:t>
            </a:r>
            <a:r>
              <a:rPr lang="en-GB" dirty="0" smtClean="0">
                <a:latin typeface="HfW cursive" panose="00000500000000000000" pitchFamily="2" charset="0"/>
              </a:rPr>
              <a:t> was late. </a:t>
            </a:r>
          </a:p>
          <a:p>
            <a:pPr marL="0" indent="0">
              <a:buFont typeface="Arial" pitchFamily="34" charset="0"/>
              <a:buNone/>
            </a:pPr>
            <a:endParaRPr lang="en-GB" dirty="0" smtClean="0">
              <a:latin typeface="HfW cursive" panose="00000500000000000000" pitchFamily="2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“</a:t>
            </a:r>
            <a:r>
              <a:rPr lang="en-GB" b="1" dirty="0" smtClean="0">
                <a:solidFill>
                  <a:srgbClr val="0070C0"/>
                </a:solidFill>
                <a:latin typeface="HfW cursive" panose="00000500000000000000" pitchFamily="2" charset="0"/>
              </a:rPr>
              <a:t>Am I </a:t>
            </a:r>
            <a:r>
              <a:rPr lang="en-GB" dirty="0" smtClean="0">
                <a:latin typeface="HfW cursive" panose="00000500000000000000" pitchFamily="2" charset="0"/>
              </a:rPr>
              <a:t>late?” John wondered.</a:t>
            </a:r>
          </a:p>
          <a:p>
            <a:pPr marL="0" indent="0">
              <a:buFont typeface="Arial" pitchFamily="34" charset="0"/>
              <a:buNone/>
            </a:pPr>
            <a:r>
              <a:rPr lang="en-GB" dirty="0" smtClean="0">
                <a:latin typeface="HfW cursive" panose="00000500000000000000" pitchFamily="2" charset="0"/>
              </a:rPr>
              <a:t>John wondered whether </a:t>
            </a:r>
            <a:r>
              <a:rPr lang="en-GB" b="1" dirty="0" smtClean="0">
                <a:solidFill>
                  <a:srgbClr val="7030A0"/>
                </a:solidFill>
                <a:latin typeface="HfW cursive" panose="00000500000000000000" pitchFamily="2" charset="0"/>
              </a:rPr>
              <a:t>he was</a:t>
            </a:r>
            <a:r>
              <a:rPr lang="en-GB" dirty="0" smtClean="0">
                <a:latin typeface="HfW cursive" panose="00000500000000000000" pitchFamily="2" charset="0"/>
              </a:rPr>
              <a:t> late.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47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 smtClean="0">
                <a:latin typeface="HfW cursive" panose="00000500000000000000" pitchFamily="2" charset="0"/>
              </a:rPr>
              <a:t>Help me include this is my writing!</a:t>
            </a:r>
            <a:endParaRPr lang="en-GB" b="1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1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870276" y="476672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Conclusion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89956" y="6133767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 smtClean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64" y="833016"/>
            <a:ext cx="6120680" cy="58613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42084" y="5949280"/>
            <a:ext cx="3024336" cy="745131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807" y="1057772"/>
            <a:ext cx="11117226" cy="524900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326660" y="5157192"/>
            <a:ext cx="3312368" cy="1164653"/>
          </a:xfrm>
          <a:prstGeom prst="rect">
            <a:avLst/>
          </a:prstGeom>
          <a:noFill/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41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070076" y="548680"/>
            <a:ext cx="1108923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HfW cursive" panose="00000500000000000000" pitchFamily="2" charset="0"/>
              </a:rPr>
              <a:t>Let’s finish our news reports!</a:t>
            </a:r>
          </a:p>
        </p:txBody>
      </p:sp>
    </p:spTree>
    <p:extLst>
      <p:ext uri="{BB962C8B-B14F-4D97-AF65-F5344CB8AC3E}">
        <p14:creationId xmlns:p14="http://schemas.microsoft.com/office/powerpoint/2010/main" val="295893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4C8C0B3-7AAD-4039-B056-932285F3140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2520</TotalTime>
  <Words>274</Words>
  <Application>Microsoft Office PowerPoint</Application>
  <PresentationFormat>Custom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Consolas</vt:lpstr>
      <vt:lpstr>Corbel</vt:lpstr>
      <vt:lpstr>HfW cursive</vt:lpstr>
      <vt:lpstr>Chalkboard 16x9</vt:lpstr>
      <vt:lpstr>Friday 11thMarch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43</cp:revision>
  <dcterms:created xsi:type="dcterms:W3CDTF">2021-01-29T19:52:37Z</dcterms:created>
  <dcterms:modified xsi:type="dcterms:W3CDTF">2022-03-05T16:20:48Z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