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8" r:id="rId5"/>
    <p:sldId id="264" r:id="rId6"/>
    <p:sldId id="274" r:id="rId7"/>
    <p:sldId id="280" r:id="rId8"/>
    <p:sldId id="281" r:id="rId9"/>
    <p:sldId id="278" r:id="rId10"/>
    <p:sldId id="282" r:id="rId11"/>
    <p:sldId id="283" r:id="rId12"/>
  </p:sldIdLst>
  <p:sldSz cx="9144000" cy="6858000" type="screen4x3"/>
  <p:notesSz cx="6858000" cy="9144000"/>
  <p:embeddedFontLst>
    <p:embeddedFont>
      <p:font typeface="HfW precursive" panose="00000500000000000000" pitchFamily="2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AA"/>
    <a:srgbClr val="F979B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B5D19F-B7B7-FD5E-B373-B04EDC375552}" v="21" dt="2022-02-02T13:22:14.9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3BB5D19F-B7B7-FD5E-B373-B04EDC375552}"/>
    <pc:docChg chg="modSld">
      <pc:chgData name="Alice Watton" userId="S::alice.watton@binfieldschool.com::6069b4f6-8cea-49bf-a38a-e31e2340431d" providerId="AD" clId="Web-{3BB5D19F-B7B7-FD5E-B373-B04EDC375552}" dt="2022-02-02T13:22:14.945" v="20" actId="20577"/>
      <pc:docMkLst>
        <pc:docMk/>
      </pc:docMkLst>
      <pc:sldChg chg="modSp">
        <pc:chgData name="Alice Watton" userId="S::alice.watton@binfieldschool.com::6069b4f6-8cea-49bf-a38a-e31e2340431d" providerId="AD" clId="Web-{3BB5D19F-B7B7-FD5E-B373-B04EDC375552}" dt="2022-02-02T13:22:14.945" v="20" actId="20577"/>
        <pc:sldMkLst>
          <pc:docMk/>
          <pc:sldMk cId="1286237210" sldId="264"/>
        </pc:sldMkLst>
        <pc:spChg chg="mod">
          <ac:chgData name="Alice Watton" userId="S::alice.watton@binfieldschool.com::6069b4f6-8cea-49bf-a38a-e31e2340431d" providerId="AD" clId="Web-{3BB5D19F-B7B7-FD5E-B373-B04EDC375552}" dt="2022-02-02T13:22:14.945" v="20" actId="20577"/>
          <ac:spMkLst>
            <pc:docMk/>
            <pc:sldMk cId="1286237210" sldId="264"/>
            <ac:spMk id="2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Q2p5-3ftoI" TargetMode="External"/><Relationship Id="rId2" Type="http://schemas.openxmlformats.org/officeDocument/2006/relationships/hyperlink" Target="https://www.youtube.com/watch?v=l0PYpGU2IoM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8299" y="3002507"/>
            <a:ext cx="6728346" cy="55955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/>
              <a:t>Year 3 Science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52732" y="2498764"/>
            <a:ext cx="8220075" cy="9943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3600" u="sng">
                <a:latin typeface="HfW precursive"/>
              </a:rPr>
              <a:t>Wednesday 2nd February 2022</a:t>
            </a:r>
            <a:br>
              <a:rPr lang="en-GB" sz="3600" u="sng">
                <a:latin typeface="HfW precursive"/>
              </a:rPr>
            </a:br>
            <a:r>
              <a:rPr lang="en-GB" sz="1600" u="sng">
                <a:latin typeface="HfW precursive"/>
              </a:rPr>
              <a:t>L.O: Identify that animals, including humans, need the right types and amount of nutrition, and that they cannot make their own food; they get nutrition from what they eat.</a:t>
            </a:r>
            <a:r>
              <a:rPr lang="en-GB" sz="1600" u="sng">
                <a:latin typeface="HfW precursive" panose="00000500000000000000" pitchFamily="2" charset="0"/>
              </a:rPr>
              <a:t/>
            </a:r>
            <a:br>
              <a:rPr lang="en-GB" sz="1600" u="sng">
                <a:latin typeface="HfW precursive" panose="00000500000000000000" pitchFamily="2" charset="0"/>
              </a:rPr>
            </a:br>
            <a:r>
              <a:rPr lang="en-GB" sz="1600" u="sng">
                <a:latin typeface="HfW precursive"/>
              </a:rPr>
              <a:t>L.O: Gather, record, classify and present data in a variety of ways to help answer questions.</a:t>
            </a:r>
            <a:r>
              <a:rPr lang="en-GB" sz="1600" u="sng">
                <a:latin typeface="HfW precursive" panose="00000500000000000000" pitchFamily="2" charset="0"/>
              </a:rPr>
              <a:t/>
            </a:r>
            <a:br>
              <a:rPr lang="en-GB" sz="1600" u="sng">
                <a:latin typeface="HfW precursive" panose="00000500000000000000" pitchFamily="2" charset="0"/>
              </a:rPr>
            </a:br>
            <a:r>
              <a:rPr lang="en-GB" sz="1600" u="sng">
                <a:latin typeface="HfW precursive"/>
              </a:rPr>
              <a:t>L.O: Record findings using simple scientific language, bar charts, and tables.</a:t>
            </a:r>
            <a:r>
              <a:rPr lang="en-GB" sz="1600" u="sng">
                <a:latin typeface="HfW precursive" panose="00000500000000000000" pitchFamily="2" charset="0"/>
              </a:rPr>
              <a:t/>
            </a:r>
            <a:br>
              <a:rPr lang="en-GB" sz="1600" u="sng">
                <a:latin typeface="HfW precursive" panose="00000500000000000000" pitchFamily="2" charset="0"/>
              </a:rPr>
            </a:br>
            <a:r>
              <a:rPr lang="en-GB" sz="1600" u="sng">
                <a:latin typeface="HfW precursive"/>
              </a:rPr>
              <a:t>C: Animals Including Humans</a:t>
            </a:r>
            <a:r>
              <a:rPr lang="en-GB" u="sng"/>
              <a:t/>
            </a:r>
            <a:br>
              <a:rPr lang="en-GB" u="sng"/>
            </a:br>
            <a:endParaRPr lang="en-GB" sz="3600" u="sng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678" y="4165862"/>
            <a:ext cx="3371850" cy="185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66129" y="842925"/>
            <a:ext cx="8220075" cy="994306"/>
          </a:xfrm>
        </p:spPr>
        <p:txBody>
          <a:bodyPr/>
          <a:lstStyle/>
          <a:p>
            <a:r>
              <a:rPr lang="en-GB" sz="3600">
                <a:latin typeface="HfW precursive" panose="00000500000000000000" pitchFamily="2" charset="0"/>
              </a:rPr>
              <a:t>Let’s start by watching some videos!</a:t>
            </a:r>
          </a:p>
        </p:txBody>
      </p:sp>
      <p:sp>
        <p:nvSpPr>
          <p:cNvPr id="5" name="Rectangle 4"/>
          <p:cNvSpPr/>
          <p:nvPr/>
        </p:nvSpPr>
        <p:spPr>
          <a:xfrm>
            <a:off x="1044573" y="2115321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u="sng">
                <a:hlinkClick r:id="rId2"/>
              </a:rPr>
              <a:t>Personal trainer advertisement - </a:t>
            </a:r>
            <a:r>
              <a:rPr lang="en-GB" u="sng" err="1">
                <a:hlinkClick r:id="rId2"/>
              </a:rPr>
              <a:t>daniel</a:t>
            </a:r>
            <a:r>
              <a:rPr lang="en-GB" u="sng">
                <a:hlinkClick r:id="rId2"/>
              </a:rPr>
              <a:t> </a:t>
            </a:r>
            <a:r>
              <a:rPr lang="en-GB" u="sng" err="1">
                <a:hlinkClick r:id="rId2"/>
              </a:rPr>
              <a:t>adiver</a:t>
            </a:r>
            <a:r>
              <a:rPr lang="en-GB" u="sng">
                <a:hlinkClick r:id="rId2"/>
              </a:rPr>
              <a:t> - YouTube</a:t>
            </a:r>
            <a:r>
              <a:rPr lang="en-GB"/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u="sng">
              <a:hlinkClick r:id="rId3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u="sng">
                <a:hlinkClick r:id="rId3"/>
              </a:rPr>
              <a:t>Change4Life 'hidden food nasties' TV advertisement - YouTube</a:t>
            </a:r>
            <a:r>
              <a:rPr lang="en-GB" altLang="en-US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620970" y="3943242"/>
            <a:ext cx="459479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>
                <a:latin typeface="HfW precursive" panose="00000500000000000000" pitchFamily="2" charset="0"/>
              </a:rPr>
              <a:t>What do you think we are going to be learning about?</a:t>
            </a:r>
          </a:p>
        </p:txBody>
      </p:sp>
    </p:spTree>
    <p:extLst>
      <p:ext uri="{BB962C8B-B14F-4D97-AF65-F5344CB8AC3E}">
        <p14:creationId xmlns:p14="http://schemas.microsoft.com/office/powerpoint/2010/main" val="117352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41193" y="1827839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>
                <a:latin typeface="HfW precursive" panose="00000500000000000000" pitchFamily="2" charset="0"/>
              </a:rPr>
              <a:t>We are going to become personal trainers and nutritionists! </a:t>
            </a:r>
          </a:p>
          <a:p>
            <a:endParaRPr lang="en-GB" sz="3600">
              <a:latin typeface="HfW precursive" panose="00000500000000000000" pitchFamily="2" charset="0"/>
            </a:endParaRPr>
          </a:p>
          <a:p>
            <a:r>
              <a:rPr lang="en-GB" sz="3600">
                <a:latin typeface="HfW precursive" panose="00000500000000000000" pitchFamily="2" charset="0"/>
              </a:rPr>
              <a:t>We have some real clients that need our help!</a:t>
            </a:r>
          </a:p>
        </p:txBody>
      </p:sp>
    </p:spTree>
    <p:extLst>
      <p:ext uri="{BB962C8B-B14F-4D97-AF65-F5344CB8AC3E}">
        <p14:creationId xmlns:p14="http://schemas.microsoft.com/office/powerpoint/2010/main" val="326602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>
                <a:latin typeface="HfW precursive" panose="00000500000000000000" pitchFamily="2" charset="0"/>
              </a:rPr>
              <a:t>Personal trainers are </a:t>
            </a:r>
            <a:r>
              <a:rPr lang="en-GB">
                <a:latin typeface="HfW precursive" panose="00000500000000000000" pitchFamily="2" charset="0"/>
              </a:rPr>
              <a:t>specialists who know all about nutrition, diet, muscles, bones, joints and movement. </a:t>
            </a:r>
          </a:p>
          <a:p>
            <a:endParaRPr lang="en-GB">
              <a:latin typeface="HfW precursive" panose="00000500000000000000" pitchFamily="2" charset="0"/>
            </a:endParaRPr>
          </a:p>
          <a:p>
            <a:r>
              <a:rPr lang="en-GB">
                <a:latin typeface="HfW precursive" panose="00000500000000000000" pitchFamily="2" charset="0"/>
              </a:rPr>
              <a:t>Today we are start by thinking about </a:t>
            </a:r>
            <a:r>
              <a:rPr lang="en-GB">
                <a:solidFill>
                  <a:srgbClr val="FF0000"/>
                </a:solidFill>
                <a:latin typeface="HfW precursive" panose="00000500000000000000" pitchFamily="2" charset="0"/>
              </a:rPr>
              <a:t>diet and nutrition.</a:t>
            </a:r>
            <a:endParaRPr lang="en-GB" sz="360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2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>
                <a:latin typeface="HfW precursive" panose="00000500000000000000" pitchFamily="2" charset="0"/>
              </a:rPr>
              <a:t>Fuelling Your Body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0928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latin typeface="HfW precursive" panose="00000500000000000000" pitchFamily="2" charset="0"/>
              </a:rPr>
              <a:t>Your body is like a machine. It needs to have fuel to work properly, especially when you are being active.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700">
              <a:latin typeface="HfW precursive" panose="000005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latin typeface="HfW precursive" panose="00000500000000000000" pitchFamily="2" charset="0"/>
              </a:rPr>
              <a:t>This means you need to fuel your body with energy. Energy for your body comes from food.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700">
              <a:latin typeface="HfW precursive" panose="000005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latin typeface="HfW precursive" panose="00000500000000000000" pitchFamily="2" charset="0"/>
              </a:rPr>
              <a:t>Eating a healthy diet and drinking lots of water will fuel your body.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5381625"/>
            <a:ext cx="7632700" cy="711200"/>
          </a:xfrm>
          <a:prstGeom prst="roundRect">
            <a:avLst/>
          </a:prstGeom>
          <a:solidFill>
            <a:srgbClr val="F979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>
                <a:solidFill>
                  <a:schemeClr val="tx1"/>
                </a:solidFill>
                <a:latin typeface="HfW precursive" panose="00000500000000000000" pitchFamily="2" charset="0"/>
              </a:rPr>
              <a:t>Which of these foods can we eat plenty of to keep us healthy?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56" y="3655930"/>
            <a:ext cx="1275677" cy="8350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36" y="3919481"/>
            <a:ext cx="786460" cy="571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876" y="3624206"/>
            <a:ext cx="533400" cy="866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709" y="3429000"/>
            <a:ext cx="734437" cy="10619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99" y="3942366"/>
            <a:ext cx="922374" cy="5486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104"/>
          <a:stretch/>
        </p:blipFill>
        <p:spPr>
          <a:xfrm>
            <a:off x="6386879" y="3744140"/>
            <a:ext cx="738226" cy="74684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94556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vegetables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21576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meat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77977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chocolate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7051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milk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11400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cheese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15200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/>
              <a:t>crisps</a:t>
            </a:r>
          </a:p>
        </p:txBody>
      </p:sp>
    </p:spTree>
    <p:extLst>
      <p:ext uri="{BB962C8B-B14F-4D97-AF65-F5344CB8AC3E}">
        <p14:creationId xmlns:p14="http://schemas.microsoft.com/office/powerpoint/2010/main" val="563947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>
                <a:latin typeface="HfW precursive" panose="00000500000000000000" pitchFamily="2" charset="0"/>
              </a:rPr>
              <a:t>I am going to give you a client. </a:t>
            </a:r>
          </a:p>
          <a:p>
            <a:endParaRPr lang="en-GB" sz="3600">
              <a:solidFill>
                <a:srgbClr val="FF0000"/>
              </a:solidFill>
              <a:latin typeface="HfW precursive" panose="00000500000000000000" pitchFamily="2" charset="0"/>
            </a:endParaRPr>
          </a:p>
          <a:p>
            <a:r>
              <a:rPr lang="en-GB" sz="3600">
                <a:solidFill>
                  <a:schemeClr val="tx1"/>
                </a:solidFill>
                <a:latin typeface="HfW precursive" panose="00000500000000000000" pitchFamily="2" charset="0"/>
              </a:rPr>
              <a:t>Please work out </a:t>
            </a:r>
            <a:r>
              <a:rPr lang="en-GB" sz="3600">
                <a:solidFill>
                  <a:srgbClr val="00B0F0"/>
                </a:solidFill>
                <a:latin typeface="HfW precursive" panose="00000500000000000000" pitchFamily="2" charset="0"/>
              </a:rPr>
              <a:t>how many portions </a:t>
            </a:r>
            <a:r>
              <a:rPr lang="en-GB" sz="3600">
                <a:solidFill>
                  <a:schemeClr val="tx1"/>
                </a:solidFill>
                <a:latin typeface="HfW precursive" panose="00000500000000000000" pitchFamily="2" charset="0"/>
              </a:rPr>
              <a:t>of fruit or vegetables they eat per day. </a:t>
            </a:r>
          </a:p>
          <a:p>
            <a:endParaRPr lang="en-GB" sz="3600">
              <a:solidFill>
                <a:srgbClr val="FF0000"/>
              </a:solidFill>
              <a:latin typeface="HfW precursive" panose="00000500000000000000" pitchFamily="2" charset="0"/>
            </a:endParaRPr>
          </a:p>
          <a:p>
            <a:r>
              <a:rPr lang="en-GB" sz="3600">
                <a:solidFill>
                  <a:schemeClr val="tx1"/>
                </a:solidFill>
                <a:latin typeface="HfW precursive" panose="00000500000000000000" pitchFamily="2" charset="0"/>
              </a:rPr>
              <a:t>Can you present this in a </a:t>
            </a:r>
            <a:r>
              <a:rPr lang="en-GB" sz="3600">
                <a:solidFill>
                  <a:srgbClr val="FF0000"/>
                </a:solidFill>
                <a:latin typeface="HfW precursive" panose="00000500000000000000" pitchFamily="2" charset="0"/>
              </a:rPr>
              <a:t>bar graph? </a:t>
            </a:r>
          </a:p>
          <a:p>
            <a:endParaRPr lang="en-GB" sz="360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23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>
                <a:latin typeface="HfW precursive" panose="00000500000000000000" pitchFamily="2" charset="0"/>
              </a:rPr>
              <a:t>Red Pen: </a:t>
            </a:r>
          </a:p>
          <a:p>
            <a:pPr marL="571500" indent="-571500"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HfW precursive" panose="00000500000000000000" pitchFamily="2" charset="0"/>
              </a:rPr>
              <a:t>How many days did your client eat their 5-a-day? </a:t>
            </a:r>
          </a:p>
          <a:p>
            <a:pPr marL="571500" indent="-571500"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HfW precursive" panose="00000500000000000000" pitchFamily="2" charset="0"/>
              </a:rPr>
              <a:t>Which day(s) did they eat the most fruit/vegetables?</a:t>
            </a:r>
          </a:p>
          <a:p>
            <a:pPr marL="571500" indent="-571500"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HfW precursive" panose="00000500000000000000" pitchFamily="2" charset="0"/>
              </a:rPr>
              <a:t>What is your star and wish for your client’s diet? </a:t>
            </a:r>
          </a:p>
          <a:p>
            <a:endParaRPr lang="en-GB" sz="360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34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41D55A-162F-45E9-BC3F-CAF5FE1FE5AA}">
  <ds:schemaRefs>
    <ds:schemaRef ds:uri="b7193443-4924-4c98-83f1-322a08f1315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906F989-D740-4C12-B07D-11EA6B30815C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524F3E5-C9D3-4265-92D5-18FF9BDF3E0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0</TotalTime>
  <Words>241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HfW precursive</vt:lpstr>
      <vt:lpstr>Arial</vt:lpstr>
      <vt:lpstr>Calibri</vt:lpstr>
      <vt:lpstr>Twinkl</vt:lpstr>
      <vt:lpstr>Office Theme</vt:lpstr>
      <vt:lpstr>PowerPoint Presentation</vt:lpstr>
      <vt:lpstr>Wednesday 2nd February 2022 L.O: Identify that animals, including humans, need the right types and amount of nutrition, and that they cannot make their own food; they get nutrition from what they eat. L.O: Gather, record, classify and present data in a variety of ways to help answer questions. L.O: Record findings using simple scientific language, bar charts, and tables. C: Animals Including Humans </vt:lpstr>
      <vt:lpstr>Let’s start by watching some videos!</vt:lpstr>
      <vt:lpstr>PowerPoint Presentation</vt:lpstr>
      <vt:lpstr>PowerPoint Presentation</vt:lpstr>
      <vt:lpstr>Fuelling Your Body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Alice Watton</cp:lastModifiedBy>
  <cp:revision>1</cp:revision>
  <dcterms:created xsi:type="dcterms:W3CDTF">2019-07-26T12:25:20Z</dcterms:created>
  <dcterms:modified xsi:type="dcterms:W3CDTF">2022-02-27T15:17:05Z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