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52" r:id="rId3"/>
    <p:sldMasterId id="2147483656" r:id="rId4"/>
  </p:sldMasterIdLst>
  <p:notesMasterIdLst>
    <p:notesMasterId r:id="rId30"/>
  </p:notesMasterIdLst>
  <p:handoutMasterIdLst>
    <p:handoutMasterId r:id="rId31"/>
  </p:handoutMasterIdLst>
  <p:sldIdLst>
    <p:sldId id="256" r:id="rId5"/>
    <p:sldId id="294" r:id="rId6"/>
    <p:sldId id="259" r:id="rId7"/>
    <p:sldId id="262" r:id="rId8"/>
    <p:sldId id="299" r:id="rId9"/>
    <p:sldId id="264" r:id="rId10"/>
    <p:sldId id="263" r:id="rId11"/>
    <p:sldId id="266" r:id="rId12"/>
    <p:sldId id="290" r:id="rId13"/>
    <p:sldId id="291" r:id="rId14"/>
    <p:sldId id="292" r:id="rId15"/>
    <p:sldId id="287" r:id="rId16"/>
    <p:sldId id="275" r:id="rId17"/>
    <p:sldId id="273" r:id="rId18"/>
    <p:sldId id="289" r:id="rId19"/>
    <p:sldId id="300" r:id="rId20"/>
    <p:sldId id="296" r:id="rId21"/>
    <p:sldId id="269" r:id="rId22"/>
    <p:sldId id="270" r:id="rId23"/>
    <p:sldId id="271" r:id="rId24"/>
    <p:sldId id="272" r:id="rId25"/>
    <p:sldId id="297" r:id="rId26"/>
    <p:sldId id="274" r:id="rId27"/>
    <p:sldId id="298" r:id="rId28"/>
    <p:sldId id="276"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AD80"/>
    <a:srgbClr val="C283E9"/>
    <a:srgbClr val="EEAAE4"/>
    <a:srgbClr val="C33D86"/>
    <a:srgbClr val="F2E2E9"/>
    <a:srgbClr val="F9D4B6"/>
    <a:srgbClr val="E46B2F"/>
    <a:srgbClr val="ED6B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171" autoAdjust="0"/>
  </p:normalViewPr>
  <p:slideViewPr>
    <p:cSldViewPr snapToGrid="0" snapToObjects="1">
      <p:cViewPr varScale="1">
        <p:scale>
          <a:sx n="57" d="100"/>
          <a:sy n="57" d="100"/>
        </p:scale>
        <p:origin x="948"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282D182D-958E-44FF-9872-C7F35F06988F}" type="datetimeFigureOut">
              <a:rPr lang="en-GB" smtClean="0"/>
              <a:t>03/02/2021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AF4CCA9-D9FC-4D2E-8470-2EC35D2E28CC}" type="slidenum">
              <a:rPr lang="en-GB" smtClean="0"/>
              <a:t>‹#›</a:t>
            </a:fld>
            <a:endParaRPr lang="en-GB"/>
          </a:p>
        </p:txBody>
      </p:sp>
    </p:spTree>
    <p:extLst>
      <p:ext uri="{BB962C8B-B14F-4D97-AF65-F5344CB8AC3E}">
        <p14:creationId xmlns:p14="http://schemas.microsoft.com/office/powerpoint/2010/main" val="28879739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7FBB414-0080-4612-A931-82BD4729FDA9}" type="datetimeFigureOut">
              <a:rPr lang="en-GB" smtClean="0"/>
              <a:t>03/02/2021</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E3CF957-BDFF-47E8-9214-FEEF451BFF3C}" type="slidenum">
              <a:rPr lang="en-GB" smtClean="0"/>
              <a:t>‹#›</a:t>
            </a:fld>
            <a:endParaRPr lang="en-GB"/>
          </a:p>
        </p:txBody>
      </p:sp>
    </p:spTree>
    <p:extLst>
      <p:ext uri="{BB962C8B-B14F-4D97-AF65-F5344CB8AC3E}">
        <p14:creationId xmlns:p14="http://schemas.microsoft.com/office/powerpoint/2010/main" val="1202805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altLang="en-US" sz="1200" dirty="0">
                <a:latin typeface="Arial" panose="020B0604020202020204" pitchFamily="34" charset="0"/>
              </a:rPr>
              <a:t>The Eatwell Guide is suitable for most of the general population in the UK, regardless of weight, dietary preferences, ethnic origin, religious or cultural beliefs.</a:t>
            </a:r>
          </a:p>
          <a:p>
            <a:pPr>
              <a:buFont typeface="Arial" pitchFamily="34" charset="0"/>
              <a:buChar char="•"/>
            </a:pPr>
            <a:r>
              <a:rPr lang="en-GB" altLang="en-US" sz="1200" dirty="0">
                <a:latin typeface="Arial" panose="020B0604020202020204" pitchFamily="34" charset="0"/>
              </a:rPr>
              <a:t>The Eatwell Guide does </a:t>
            </a:r>
            <a:r>
              <a:rPr lang="en-GB" altLang="en-US" sz="1200" b="1" dirty="0">
                <a:latin typeface="Arial" panose="020B0604020202020204" pitchFamily="34" charset="0"/>
              </a:rPr>
              <a:t>not apply to children under the age of 2</a:t>
            </a:r>
            <a:r>
              <a:rPr lang="en-GB" altLang="en-US" sz="1200" dirty="0">
                <a:latin typeface="Arial" panose="020B0604020202020204" pitchFamily="34" charset="0"/>
              </a:rPr>
              <a:t>, as their nutritional needs are different.</a:t>
            </a:r>
          </a:p>
          <a:p>
            <a:pPr>
              <a:buFont typeface="Arial" pitchFamily="34" charset="0"/>
              <a:buChar char="•"/>
            </a:pPr>
            <a:r>
              <a:rPr lang="en-GB" altLang="en-US" sz="1200" dirty="0">
                <a:latin typeface="Arial" panose="020B0604020202020204" pitchFamily="34" charset="0"/>
              </a:rPr>
              <a:t>Children aged between 2 and 5 should gradually begin to follow the proportions illustrated in the Eatwell Guide.</a:t>
            </a:r>
          </a:p>
          <a:p>
            <a:pPr>
              <a:buFont typeface="Arial" pitchFamily="34" charset="0"/>
              <a:buChar char="•"/>
            </a:pPr>
            <a:r>
              <a:rPr lang="en-GB" altLang="en-US" sz="1200" dirty="0">
                <a:latin typeface="Arial" panose="020B0604020202020204" pitchFamily="34" charset="0"/>
              </a:rPr>
              <a:t>People with medical conditions may need to seek advice from their GP or health professional about their diet.</a:t>
            </a:r>
          </a:p>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6</a:t>
            </a:fld>
            <a:endParaRPr lang="en-GB"/>
          </a:p>
        </p:txBody>
      </p:sp>
    </p:spTree>
    <p:extLst>
      <p:ext uri="{BB962C8B-B14F-4D97-AF65-F5344CB8AC3E}">
        <p14:creationId xmlns:p14="http://schemas.microsoft.com/office/powerpoint/2010/main" val="4106030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altLang="en-US" sz="1200" dirty="0">
                <a:latin typeface="Arial" panose="020B0604020202020204" pitchFamily="34" charset="0"/>
              </a:rPr>
              <a:t>The UK’s healthy eating model.</a:t>
            </a:r>
          </a:p>
          <a:p>
            <a:pPr>
              <a:buFont typeface="Arial" pitchFamily="34" charset="0"/>
              <a:buChar char="•"/>
            </a:pPr>
            <a:r>
              <a:rPr lang="en-GB" altLang="en-US" sz="1200" dirty="0">
                <a:latin typeface="Arial" panose="020B0604020202020204" pitchFamily="34" charset="0"/>
              </a:rPr>
              <a:t>Shows the proportions in which different food groups are needed in order to have a well-balanced and healthy diet. </a:t>
            </a:r>
          </a:p>
          <a:p>
            <a:pPr>
              <a:buFont typeface="Arial" pitchFamily="34" charset="0"/>
              <a:buChar char="•"/>
            </a:pPr>
            <a:r>
              <a:rPr lang="en-GB" altLang="en-US" sz="1200" dirty="0">
                <a:latin typeface="Arial" panose="020B0604020202020204" pitchFamily="34" charset="0"/>
              </a:rPr>
              <a:t>We should choose a variety of different foods from each group.</a:t>
            </a:r>
          </a:p>
          <a:p>
            <a:pPr>
              <a:buFont typeface="Arial" pitchFamily="34" charset="0"/>
              <a:buChar char="•"/>
            </a:pPr>
            <a:r>
              <a:rPr lang="en-GB" altLang="en-US" sz="1200" dirty="0">
                <a:latin typeface="Arial" panose="020B0604020202020204" pitchFamily="34" charset="0"/>
              </a:rPr>
              <a:t>The proportions shown represent food intake over a day or a week, not necessary each meal time. </a:t>
            </a:r>
          </a:p>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7</a:t>
            </a:fld>
            <a:endParaRPr lang="en-GB"/>
          </a:p>
        </p:txBody>
      </p:sp>
    </p:spTree>
    <p:extLst>
      <p:ext uri="{BB962C8B-B14F-4D97-AF65-F5344CB8AC3E}">
        <p14:creationId xmlns:p14="http://schemas.microsoft.com/office/powerpoint/2010/main" val="2111293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8</a:t>
            </a:fld>
            <a:endParaRPr lang="en-GB"/>
          </a:p>
        </p:txBody>
      </p:sp>
    </p:spTree>
    <p:extLst>
      <p:ext uri="{BB962C8B-B14F-4D97-AF65-F5344CB8AC3E}">
        <p14:creationId xmlns:p14="http://schemas.microsoft.com/office/powerpoint/2010/main" val="1941671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9</a:t>
            </a:fld>
            <a:endParaRPr lang="en-GB"/>
          </a:p>
        </p:txBody>
      </p:sp>
    </p:spTree>
    <p:extLst>
      <p:ext uri="{BB962C8B-B14F-4D97-AF65-F5344CB8AC3E}">
        <p14:creationId xmlns:p14="http://schemas.microsoft.com/office/powerpoint/2010/main" val="4106030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10</a:t>
            </a:fld>
            <a:endParaRPr lang="en-GB"/>
          </a:p>
        </p:txBody>
      </p:sp>
    </p:spTree>
    <p:extLst>
      <p:ext uri="{BB962C8B-B14F-4D97-AF65-F5344CB8AC3E}">
        <p14:creationId xmlns:p14="http://schemas.microsoft.com/office/powerpoint/2010/main" val="4106030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11</a:t>
            </a:fld>
            <a:endParaRPr lang="en-GB"/>
          </a:p>
        </p:txBody>
      </p:sp>
    </p:spTree>
    <p:extLst>
      <p:ext uri="{BB962C8B-B14F-4D97-AF65-F5344CB8AC3E}">
        <p14:creationId xmlns:p14="http://schemas.microsoft.com/office/powerpoint/2010/main" val="4106030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12</a:t>
            </a:fld>
            <a:endParaRPr lang="en-GB"/>
          </a:p>
        </p:txBody>
      </p:sp>
    </p:spTree>
    <p:extLst>
      <p:ext uri="{BB962C8B-B14F-4D97-AF65-F5344CB8AC3E}">
        <p14:creationId xmlns:p14="http://schemas.microsoft.com/office/powerpoint/2010/main" val="1875880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13</a:t>
            </a:fld>
            <a:endParaRPr lang="en-GB"/>
          </a:p>
        </p:txBody>
      </p:sp>
    </p:spTree>
    <p:extLst>
      <p:ext uri="{BB962C8B-B14F-4D97-AF65-F5344CB8AC3E}">
        <p14:creationId xmlns:p14="http://schemas.microsoft.com/office/powerpoint/2010/main" val="324363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drink 6-8 glasses of fluid every day. </a:t>
            </a:r>
          </a:p>
          <a:p>
            <a:r>
              <a:rPr lang="en-GB" dirty="0"/>
              <a:t>Water, lower fat milk and sugar-free drinks including tea and coffee all count. </a:t>
            </a:r>
          </a:p>
          <a:p>
            <a:r>
              <a:rPr lang="en-GB" dirty="0"/>
              <a:t>Fruit juice and smoothies also count towards your fluid consumption, although they are a source of free sugars and so you should limit consumption to no more than a combined total of 150ml per day.</a:t>
            </a:r>
          </a:p>
          <a:p>
            <a:r>
              <a:rPr lang="en-GB" dirty="0"/>
              <a:t>Sugary drinks are one of the main contributors to </a:t>
            </a:r>
            <a:r>
              <a:rPr lang="en-GB" baseline="0" dirty="0"/>
              <a:t> </a:t>
            </a:r>
            <a:r>
              <a:rPr lang="en-GB" dirty="0"/>
              <a:t>excess sugar consumption amongst children and adults in the UK. </a:t>
            </a:r>
          </a:p>
          <a:p>
            <a:r>
              <a:rPr lang="en-GB" dirty="0"/>
              <a:t>Swap sugary soft drinks for diet, sugar-free or no </a:t>
            </a:r>
            <a:r>
              <a:rPr lang="en-GB" baseline="0" dirty="0"/>
              <a:t> </a:t>
            </a:r>
            <a:r>
              <a:rPr lang="en-GB" dirty="0"/>
              <a:t>added sugar varieties to reduce your sugar intake in a simple step.</a:t>
            </a:r>
          </a:p>
          <a:p>
            <a:endParaRPr lang="en-GB" dirty="0"/>
          </a:p>
        </p:txBody>
      </p:sp>
      <p:sp>
        <p:nvSpPr>
          <p:cNvPr id="4" name="Slide Number Placeholder 3"/>
          <p:cNvSpPr>
            <a:spLocks noGrp="1"/>
          </p:cNvSpPr>
          <p:nvPr>
            <p:ph type="sldNum" sz="quarter" idx="10"/>
          </p:nvPr>
        </p:nvSpPr>
        <p:spPr/>
        <p:txBody>
          <a:bodyPr/>
          <a:lstStyle/>
          <a:p>
            <a:fld id="{0E3CF957-BDFF-47E8-9214-FEEF451BFF3C}" type="slidenum">
              <a:rPr lang="en-GB" smtClean="0"/>
              <a:t>14</a:t>
            </a:fld>
            <a:endParaRPr lang="en-GB"/>
          </a:p>
        </p:txBody>
      </p:sp>
    </p:spTree>
    <p:extLst>
      <p:ext uri="{BB962C8B-B14F-4D97-AF65-F5344CB8AC3E}">
        <p14:creationId xmlns:p14="http://schemas.microsoft.com/office/powerpoint/2010/main" val="1285706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2452" y="3531477"/>
            <a:ext cx="9144000" cy="733096"/>
          </a:xfrm>
          <a:prstGeom prst="rect">
            <a:avLst/>
          </a:prstGeom>
        </p:spPr>
        <p:txBody>
          <a:bodyPr lIns="0" tIns="0" rIns="0" bIns="0" anchor="t"/>
          <a:lstStyle>
            <a:lvl1pPr algn="l">
              <a:defRPr sz="4400" b="1" i="0" baseline="0">
                <a:solidFill>
                  <a:schemeClr val="bg1"/>
                </a:solidFill>
                <a:latin typeface="Arial" charset="0"/>
                <a:ea typeface="Arial" charset="0"/>
                <a:cs typeface="Arial" charset="0"/>
              </a:defRPr>
            </a:lvl1pPr>
          </a:lstStyle>
          <a:p>
            <a:r>
              <a:rPr lang="en-US" dirty="0"/>
              <a:t>Title</a:t>
            </a:r>
          </a:p>
        </p:txBody>
      </p:sp>
    </p:spTree>
    <p:extLst>
      <p:ext uri="{BB962C8B-B14F-4D97-AF65-F5344CB8AC3E}">
        <p14:creationId xmlns:p14="http://schemas.microsoft.com/office/powerpoint/2010/main" val="741072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53512" y="587760"/>
            <a:ext cx="9144000" cy="635491"/>
          </a:xfrm>
          <a:prstGeom prst="rect">
            <a:avLst/>
          </a:prstGeom>
        </p:spPr>
        <p:txBody>
          <a:bodyPr lIns="0" tIns="0" rIns="0" bIns="0" anchor="t"/>
          <a:lstStyle>
            <a:lvl1pPr algn="l">
              <a:defRPr sz="4000" b="1" i="0">
                <a:solidFill>
                  <a:srgbClr val="C33D86"/>
                </a:solidFill>
                <a:latin typeface="Arial" charset="0"/>
                <a:ea typeface="Arial" charset="0"/>
                <a:cs typeface="Arial" charset="0"/>
              </a:defRPr>
            </a:lvl1pPr>
          </a:lstStyle>
          <a:p>
            <a:r>
              <a:rPr lang="en-US" dirty="0"/>
              <a:t>Section Title</a:t>
            </a:r>
          </a:p>
        </p:txBody>
      </p:sp>
      <p:sp>
        <p:nvSpPr>
          <p:cNvPr id="3" name="Subtitle 2"/>
          <p:cNvSpPr>
            <a:spLocks noGrp="1"/>
          </p:cNvSpPr>
          <p:nvPr>
            <p:ph type="subTitle" idx="1" hasCustomPrompt="1"/>
          </p:nvPr>
        </p:nvSpPr>
        <p:spPr>
          <a:xfrm>
            <a:off x="1153512" y="3065488"/>
            <a:ext cx="9144000" cy="3087973"/>
          </a:xfrm>
          <a:prstGeom prst="rect">
            <a:avLst/>
          </a:prstGeom>
        </p:spPr>
        <p:txBody>
          <a:bodyPr lIns="0" tIns="0" rIns="0" bIns="0"/>
          <a:lstStyle>
            <a:lvl1pPr marL="285750" indent="-285750" algn="l">
              <a:buFont typeface="Arial" charset="0"/>
              <a:buChar char="•"/>
              <a:defRPr sz="1800">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a:t>
            </a:r>
          </a:p>
        </p:txBody>
      </p:sp>
    </p:spTree>
    <p:extLst>
      <p:ext uri="{BB962C8B-B14F-4D97-AF65-F5344CB8AC3E}">
        <p14:creationId xmlns:p14="http://schemas.microsoft.com/office/powerpoint/2010/main" val="82376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69274" y="1563798"/>
            <a:ext cx="9720000" cy="720000"/>
          </a:xfrm>
          <a:prstGeom prst="rect">
            <a:avLst/>
          </a:prstGeom>
        </p:spPr>
        <p:txBody>
          <a:bodyPr lIns="0" tIns="0" rIns="0" bIns="0" anchor="t"/>
          <a:lstStyle>
            <a:lvl1pPr algn="l">
              <a:defRPr sz="3400" b="1" i="0">
                <a:solidFill>
                  <a:srgbClr val="C33D86"/>
                </a:solidFill>
                <a:latin typeface="Arial" charset="0"/>
                <a:ea typeface="Arial" charset="0"/>
                <a:cs typeface="Arial" charset="0"/>
              </a:defRPr>
            </a:lvl1pPr>
          </a:lstStyle>
          <a:p>
            <a:r>
              <a:rPr lang="en-US" dirty="0"/>
              <a:t>Heading</a:t>
            </a:r>
          </a:p>
        </p:txBody>
      </p:sp>
      <p:sp>
        <p:nvSpPr>
          <p:cNvPr id="3" name="Subtitle 2"/>
          <p:cNvSpPr>
            <a:spLocks noGrp="1"/>
          </p:cNvSpPr>
          <p:nvPr>
            <p:ph type="subTitle" idx="1" hasCustomPrompt="1"/>
          </p:nvPr>
        </p:nvSpPr>
        <p:spPr>
          <a:xfrm>
            <a:off x="1169276" y="2571092"/>
            <a:ext cx="9720000" cy="3600000"/>
          </a:xfrm>
          <a:prstGeom prst="rect">
            <a:avLst/>
          </a:prstGeom>
        </p:spPr>
        <p:txBody>
          <a:bodyPr lIns="0" tIns="0" rIns="0" bIns="0" numCol="1" anchor="t"/>
          <a:lstStyle>
            <a:lvl1pPr marL="285750" indent="-285750" algn="l">
              <a:buSzPct val="90000"/>
              <a:buFont typeface="Arial" charset="0"/>
              <a:buChar char="•"/>
              <a:defRPr sz="1800" b="0" i="0">
                <a:solidFill>
                  <a:schemeClr val="tx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here</a:t>
            </a:r>
          </a:p>
        </p:txBody>
      </p:sp>
    </p:spTree>
    <p:extLst>
      <p:ext uri="{BB962C8B-B14F-4D97-AF65-F5344CB8AC3E}">
        <p14:creationId xmlns:p14="http://schemas.microsoft.com/office/powerpoint/2010/main" val="155134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C1E975EE-22B1-4082-93CE-9E188A06135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91959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2452" y="3531477"/>
            <a:ext cx="9144000" cy="733096"/>
          </a:xfrm>
          <a:prstGeom prst="rect">
            <a:avLst/>
          </a:prstGeom>
        </p:spPr>
        <p:txBody>
          <a:bodyPr lIns="0" tIns="0" rIns="0" bIns="0" anchor="t"/>
          <a:lstStyle>
            <a:lvl1pPr algn="l">
              <a:defRPr sz="4400" b="1" i="0" baseline="0">
                <a:solidFill>
                  <a:schemeClr val="bg1"/>
                </a:solidFill>
                <a:latin typeface="Arial" charset="0"/>
                <a:ea typeface="Arial" charset="0"/>
                <a:cs typeface="Arial" charset="0"/>
              </a:defRPr>
            </a:lvl1pPr>
          </a:lstStyle>
          <a:p>
            <a:r>
              <a:rPr lang="en-US" dirty="0"/>
              <a:t>Title</a:t>
            </a:r>
          </a:p>
        </p:txBody>
      </p:sp>
    </p:spTree>
    <p:extLst>
      <p:ext uri="{BB962C8B-B14F-4D97-AF65-F5344CB8AC3E}">
        <p14:creationId xmlns:p14="http://schemas.microsoft.com/office/powerpoint/2010/main" val="2802779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Rectangle 11"/>
          <p:cNvSpPr/>
          <p:nvPr userDrawn="1"/>
        </p:nvSpPr>
        <p:spPr>
          <a:xfrm>
            <a:off x="6209274" y="2571092"/>
            <a:ext cx="4680000" cy="3600000"/>
          </a:xfrm>
          <a:prstGeom prst="rect">
            <a:avLst/>
          </a:prstGeom>
          <a:solidFill>
            <a:srgbClr val="F2E2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Text Placeholder 2"/>
          <p:cNvSpPr>
            <a:spLocks noGrp="1"/>
          </p:cNvSpPr>
          <p:nvPr>
            <p:ph type="body" idx="1" hasCustomPrompt="1"/>
          </p:nvPr>
        </p:nvSpPr>
        <p:spPr>
          <a:xfrm>
            <a:off x="1169276" y="2571092"/>
            <a:ext cx="4680000" cy="3600000"/>
          </a:xfrm>
          <a:prstGeom prst="rect">
            <a:avLst/>
          </a:prstGeom>
        </p:spPr>
        <p:txBody>
          <a:bodyPr lIns="0" tIns="0" rIns="0" bIns="0" anchor="t">
            <a:normAutofit/>
          </a:bodyPr>
          <a:lstStyle>
            <a:lvl1pPr marL="285750" indent="-285750">
              <a:buSzPct val="90000"/>
              <a:buFont typeface="Arial" charset="0"/>
              <a:buChar char="•"/>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5" name="Text Placeholder 4"/>
          <p:cNvSpPr>
            <a:spLocks noGrp="1"/>
          </p:cNvSpPr>
          <p:nvPr>
            <p:ph type="body" sz="quarter" idx="3" hasCustomPrompt="1"/>
          </p:nvPr>
        </p:nvSpPr>
        <p:spPr>
          <a:xfrm>
            <a:off x="6398461" y="2760281"/>
            <a:ext cx="4320000" cy="3240000"/>
          </a:xfrm>
          <a:prstGeom prst="rect">
            <a:avLst/>
          </a:prstGeom>
        </p:spPr>
        <p:txBody>
          <a:bodyPr lIns="0" tIns="0" rIns="0" bIns="0" anchor="t">
            <a:normAutofit/>
          </a:bodyPr>
          <a:lstStyle>
            <a:lvl1pPr marL="0" indent="0">
              <a:buNone/>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13" name="Title 1"/>
          <p:cNvSpPr>
            <a:spLocks noGrp="1"/>
          </p:cNvSpPr>
          <p:nvPr>
            <p:ph type="title" hasCustomPrompt="1"/>
          </p:nvPr>
        </p:nvSpPr>
        <p:spPr>
          <a:xfrm>
            <a:off x="1169276" y="1563798"/>
            <a:ext cx="9720000" cy="720000"/>
          </a:xfrm>
          <a:prstGeom prst="rect">
            <a:avLst/>
          </a:prstGeom>
        </p:spPr>
        <p:txBody>
          <a:bodyPr lIns="0" tIns="0" rIns="0" bIns="0"/>
          <a:lstStyle>
            <a:lvl1pPr>
              <a:defRPr sz="3400" b="1" i="0">
                <a:solidFill>
                  <a:srgbClr val="C33D86"/>
                </a:solidFill>
                <a:latin typeface="Arial" charset="0"/>
                <a:ea typeface="Arial" charset="0"/>
                <a:cs typeface="Arial" charset="0"/>
              </a:defRPr>
            </a:lvl1pPr>
          </a:lstStyle>
          <a:p>
            <a:r>
              <a:rPr lang="en-US" dirty="0"/>
              <a:t>Heading</a:t>
            </a:r>
          </a:p>
        </p:txBody>
      </p:sp>
    </p:spTree>
    <p:extLst>
      <p:ext uri="{BB962C8B-B14F-4D97-AF65-F5344CB8AC3E}">
        <p14:creationId xmlns:p14="http://schemas.microsoft.com/office/powerpoint/2010/main" val="2800079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hyperlink" Target="http://www.foodafactoflife.org.uk/"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hyperlink" Target="http://www.foodafactoflife.org.uk/" TargetMode="Externa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hyperlink" Target="http://www.foodafactoflife.org.uk/" TargetMode="External"/><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 Id="rId4" Type="http://schemas.openxmlformats.org/officeDocument/2006/relationships/hyperlink" Target="http://www.foodafactoflife.org.uk/"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Picture 7"/>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439453" y="358589"/>
            <a:ext cx="2044335" cy="1435165"/>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5"/>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a:t>
            </a:r>
            <a:r>
              <a:rPr lang="en-US" sz="900" b="0" i="0" baseline="0" dirty="0">
                <a:solidFill>
                  <a:schemeClr val="tx1"/>
                </a:solidFill>
                <a:latin typeface="Arial" charset="0"/>
                <a:ea typeface="Arial" charset="0"/>
                <a:cs typeface="Arial" charset="0"/>
              </a:rPr>
              <a:t> Food – </a:t>
            </a:r>
            <a:r>
              <a:rPr lang="en-US" sz="900" b="0" i="0" dirty="0">
                <a:solidFill>
                  <a:schemeClr val="tx1"/>
                </a:solidFill>
                <a:latin typeface="Arial" charset="0"/>
                <a:ea typeface="Arial" charset="0"/>
                <a:cs typeface="Arial" charset="0"/>
              </a:rPr>
              <a:t>a fact of life 2019</a:t>
            </a:r>
          </a:p>
        </p:txBody>
      </p:sp>
    </p:spTree>
    <p:extLst>
      <p:ext uri="{BB962C8B-B14F-4D97-AF65-F5344CB8AC3E}">
        <p14:creationId xmlns:p14="http://schemas.microsoft.com/office/powerpoint/2010/main" val="13288850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2019</a:t>
            </a:r>
          </a:p>
        </p:txBody>
      </p:sp>
    </p:spTree>
    <p:extLst>
      <p:ext uri="{BB962C8B-B14F-4D97-AF65-F5344CB8AC3E}">
        <p14:creationId xmlns:p14="http://schemas.microsoft.com/office/powerpoint/2010/main" val="1498317190"/>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6"/>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2019</a:t>
            </a:r>
          </a:p>
        </p:txBody>
      </p:sp>
    </p:spTree>
    <p:extLst>
      <p:ext uri="{BB962C8B-B14F-4D97-AF65-F5344CB8AC3E}">
        <p14:creationId xmlns:p14="http://schemas.microsoft.com/office/powerpoint/2010/main" val="1822393236"/>
      </p:ext>
    </p:extLst>
  </p:cSld>
  <p:clrMap bg1="lt1" tx1="dk1" bg2="lt2" tx2="dk2" accent1="accent1" accent2="accent2" accent3="accent3" accent4="accent4" accent5="accent5" accent6="accent6" hlink="hlink" folHlink="folHlink"/>
  <p:sldLayoutIdLst>
    <p:sldLayoutId id="2147483653" r:id="rId1"/>
    <p:sldLayoutId id="2147483664" r:id="rId2"/>
    <p:sldLayoutId id="214748366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2019</a:t>
            </a:r>
          </a:p>
        </p:txBody>
      </p:sp>
    </p:spTree>
    <p:extLst>
      <p:ext uri="{BB962C8B-B14F-4D97-AF65-F5344CB8AC3E}">
        <p14:creationId xmlns:p14="http://schemas.microsoft.com/office/powerpoint/2010/main" val="1788143608"/>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jpeg"/><Relationship Id="rId7"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hyperlink" Target="https://digital.nhs.uk/data-and-information/publications/statistical/health-survey-for-england/2017" TargetMode="External"/><Relationship Id="rId4" Type="http://schemas.openxmlformats.org/officeDocument/2006/relationships/hyperlink" Target="https://www.gov.uk/government/statistics/ndns-results-from-years-7-and-8-combin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hyperlink" Target="https://www.nutrition.org.uk/healthyliving/find-your-balance/portionwise.html" TargetMode="Externa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8.png"/><Relationship Id="rId11" Type="http://schemas.openxmlformats.org/officeDocument/2006/relationships/image" Target="../media/image33.jpeg"/><Relationship Id="rId5" Type="http://schemas.openxmlformats.org/officeDocument/2006/relationships/image" Target="../media/image27.png"/><Relationship Id="rId10" Type="http://schemas.openxmlformats.org/officeDocument/2006/relationships/image" Target="../media/image32.jpeg"/><Relationship Id="rId4" Type="http://schemas.openxmlformats.org/officeDocument/2006/relationships/image" Target="../media/image26.png"/><Relationship Id="rId9"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hyperlink" Target="http://www.foodafactoflife.org.uk/7-11-years/healthy-eating/eat-well/" TargetMode="External"/><Relationship Id="rId2" Type="http://schemas.openxmlformats.org/officeDocument/2006/relationships/image" Target="../media/image41.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452" y="3531477"/>
            <a:ext cx="10682964" cy="733096"/>
          </a:xfrm>
        </p:spPr>
        <p:txBody>
          <a:bodyPr/>
          <a:lstStyle/>
          <a:p>
            <a:r>
              <a:rPr lang="en-GB" dirty="0"/>
              <a:t>Healthy Eating: bringing the Eatwell Guide to life </a:t>
            </a:r>
            <a:endParaRPr lang="en-US" dirty="0"/>
          </a:p>
        </p:txBody>
      </p:sp>
      <p:sp>
        <p:nvSpPr>
          <p:cNvPr id="3" name="Rectangle 2"/>
          <p:cNvSpPr/>
          <p:nvPr/>
        </p:nvSpPr>
        <p:spPr>
          <a:xfrm>
            <a:off x="1142452" y="4721773"/>
            <a:ext cx="6096000" cy="584775"/>
          </a:xfrm>
          <a:prstGeom prst="rect">
            <a:avLst/>
          </a:prstGeom>
        </p:spPr>
        <p:txBody>
          <a:bodyPr>
            <a:spAutoFit/>
          </a:bodyPr>
          <a:lstStyle/>
          <a:p>
            <a:r>
              <a:rPr lang="en-US" sz="1600" b="1" dirty="0">
                <a:solidFill>
                  <a:schemeClr val="bg1"/>
                </a:solidFill>
                <a:latin typeface="Arial" panose="020B0604020202020204" pitchFamily="34" charset="0"/>
                <a:cs typeface="Arial" panose="020B0604020202020204" pitchFamily="34" charset="0"/>
              </a:rPr>
              <a:t>Alex White</a:t>
            </a:r>
            <a:br>
              <a:rPr lang="en-US" sz="1600" b="1" dirty="0">
                <a:solidFill>
                  <a:schemeClr val="bg1"/>
                </a:solidFill>
                <a:latin typeface="Arial" panose="020B0604020202020204" pitchFamily="34" charset="0"/>
                <a:cs typeface="Arial" panose="020B0604020202020204" pitchFamily="34" charset="0"/>
              </a:rPr>
            </a:br>
            <a:r>
              <a:rPr lang="en-US" sz="1600" b="1" dirty="0">
                <a:solidFill>
                  <a:schemeClr val="bg1"/>
                </a:solidFill>
                <a:latin typeface="Arial" panose="020B0604020202020204" pitchFamily="34" charset="0"/>
                <a:cs typeface="Arial" panose="020B0604020202020204" pitchFamily="34" charset="0"/>
              </a:rPr>
              <a:t>British Nutrition Foundation</a:t>
            </a:r>
            <a:endParaRPr lang="en-GB" sz="1600" b="1" dirty="0">
              <a:solidFill>
                <a:schemeClr val="bg1"/>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585D393E-1ED1-48BA-BFEB-D2480814A08C}"/>
              </a:ext>
            </a:extLst>
          </p:cNvPr>
          <p:cNvSpPr/>
          <p:nvPr/>
        </p:nvSpPr>
        <p:spPr>
          <a:xfrm>
            <a:off x="0" y="102477"/>
            <a:ext cx="12192000" cy="6858000"/>
          </a:xfrm>
          <a:prstGeom prst="rect">
            <a:avLst/>
          </a:prstGeom>
          <a:gradFill>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AB72E9B-025E-4266-88AB-A69FC55553C4}"/>
              </a:ext>
            </a:extLst>
          </p:cNvPr>
          <p:cNvSpPr/>
          <p:nvPr/>
        </p:nvSpPr>
        <p:spPr>
          <a:xfrm>
            <a:off x="450040" y="889732"/>
            <a:ext cx="11291937" cy="1323439"/>
          </a:xfrm>
          <a:prstGeom prst="rect">
            <a:avLst/>
          </a:prstGeom>
          <a:noFill/>
        </p:spPr>
        <p:txBody>
          <a:bodyPr wrap="none" lIns="91440" tIns="45720" rIns="91440" bIns="45720">
            <a:spAutoFit/>
          </a:bodyPr>
          <a:lstStyle/>
          <a:p>
            <a:pPr algn="ctr"/>
            <a:r>
              <a:rPr lang="en-US" sz="8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Year 3’s Sandwich Project!</a:t>
            </a:r>
          </a:p>
        </p:txBody>
      </p:sp>
      <p:pic>
        <p:nvPicPr>
          <p:cNvPr id="1026" name="Picture 2" descr="Isolated happy sandwich emote Royalty Free Vector Image">
            <a:extLst>
              <a:ext uri="{FF2B5EF4-FFF2-40B4-BE49-F238E27FC236}">
                <a16:creationId xmlns:a16="http://schemas.microsoft.com/office/drawing/2014/main" id="{CC1FAA87-B182-4338-957A-012E216F0C2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167269" y="2041175"/>
            <a:ext cx="4855117" cy="4446795"/>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63432C50-6745-4517-B01B-38C9A2172059}"/>
              </a:ext>
            </a:extLst>
          </p:cNvPr>
          <p:cNvSpPr/>
          <p:nvPr/>
        </p:nvSpPr>
        <p:spPr>
          <a:xfrm>
            <a:off x="4984595" y="3429000"/>
            <a:ext cx="6200078" cy="1877548"/>
          </a:xfrm>
          <a:prstGeom prst="wedgeRoundRectCallout">
            <a:avLst>
              <a:gd name="adj1" fmla="val -90977"/>
              <a:gd name="adj2" fmla="val 17362"/>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8.2.2021</a:t>
            </a:r>
          </a:p>
          <a:p>
            <a:pPr algn="ctr"/>
            <a:endParaRPr lang="en-GB" sz="4400" dirty="0"/>
          </a:p>
          <a:p>
            <a:pPr algn="ctr"/>
            <a:r>
              <a:rPr lang="en-GB" sz="4400" dirty="0"/>
              <a:t>Research!</a:t>
            </a:r>
          </a:p>
        </p:txBody>
      </p:sp>
    </p:spTree>
    <p:extLst>
      <p:ext uri="{BB962C8B-B14F-4D97-AF65-F5344CB8AC3E}">
        <p14:creationId xmlns:p14="http://schemas.microsoft.com/office/powerpoint/2010/main" val="19551663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452" y="3531477"/>
            <a:ext cx="10682964" cy="733096"/>
          </a:xfrm>
        </p:spPr>
        <p:txBody>
          <a:bodyPr/>
          <a:lstStyle/>
          <a:p>
            <a:r>
              <a:rPr lang="en-GB" dirty="0"/>
              <a:t>Healthy Eating: bringing the Eatwell Guide to life </a:t>
            </a:r>
            <a:endParaRPr lang="en-US" dirty="0"/>
          </a:p>
        </p:txBody>
      </p:sp>
      <p:sp>
        <p:nvSpPr>
          <p:cNvPr id="3" name="Rectangle 2"/>
          <p:cNvSpPr/>
          <p:nvPr/>
        </p:nvSpPr>
        <p:spPr>
          <a:xfrm>
            <a:off x="1142452" y="4721773"/>
            <a:ext cx="6096000" cy="584775"/>
          </a:xfrm>
          <a:prstGeom prst="rect">
            <a:avLst/>
          </a:prstGeom>
        </p:spPr>
        <p:txBody>
          <a:bodyPr>
            <a:spAutoFit/>
          </a:bodyPr>
          <a:lstStyle/>
          <a:p>
            <a:r>
              <a:rPr lang="en-US" sz="1600" b="1" dirty="0">
                <a:solidFill>
                  <a:schemeClr val="bg1"/>
                </a:solidFill>
                <a:latin typeface="Arial" panose="020B0604020202020204" pitchFamily="34" charset="0"/>
                <a:cs typeface="Arial" panose="020B0604020202020204" pitchFamily="34" charset="0"/>
              </a:rPr>
              <a:t>Alex White</a:t>
            </a:r>
            <a:br>
              <a:rPr lang="en-US" sz="1600" b="1" dirty="0">
                <a:solidFill>
                  <a:schemeClr val="bg1"/>
                </a:solidFill>
                <a:latin typeface="Arial" panose="020B0604020202020204" pitchFamily="34" charset="0"/>
                <a:cs typeface="Arial" panose="020B0604020202020204" pitchFamily="34" charset="0"/>
              </a:rPr>
            </a:br>
            <a:r>
              <a:rPr lang="en-US" sz="1600" b="1" dirty="0">
                <a:solidFill>
                  <a:schemeClr val="bg1"/>
                </a:solidFill>
                <a:latin typeface="Arial" panose="020B0604020202020204" pitchFamily="34" charset="0"/>
                <a:cs typeface="Arial" panose="020B0604020202020204" pitchFamily="34" charset="0"/>
              </a:rPr>
              <a:t>British Nutrition Foundation</a:t>
            </a:r>
            <a:endParaRPr lang="en-GB" sz="1600" b="1" dirty="0">
              <a:solidFill>
                <a:schemeClr val="bg1"/>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585D393E-1ED1-48BA-BFEB-D2480814A08C}"/>
              </a:ext>
            </a:extLst>
          </p:cNvPr>
          <p:cNvSpPr/>
          <p:nvPr/>
        </p:nvSpPr>
        <p:spPr>
          <a:xfrm>
            <a:off x="0" y="102477"/>
            <a:ext cx="12192000" cy="6858000"/>
          </a:xfrm>
          <a:prstGeom prst="rect">
            <a:avLst/>
          </a:prstGeom>
          <a:gradFill>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AB72E9B-025E-4266-88AB-A69FC55553C4}"/>
              </a:ext>
            </a:extLst>
          </p:cNvPr>
          <p:cNvSpPr/>
          <p:nvPr/>
        </p:nvSpPr>
        <p:spPr>
          <a:xfrm>
            <a:off x="450040" y="889732"/>
            <a:ext cx="11291937" cy="1323439"/>
          </a:xfrm>
          <a:prstGeom prst="rect">
            <a:avLst/>
          </a:prstGeom>
          <a:noFill/>
        </p:spPr>
        <p:txBody>
          <a:bodyPr wrap="none" lIns="91440" tIns="45720" rIns="91440" bIns="45720">
            <a:spAutoFit/>
          </a:bodyPr>
          <a:lstStyle/>
          <a:p>
            <a:pPr algn="ctr"/>
            <a:r>
              <a:rPr lang="en-US" sz="8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Year 3’s Sandwich Project!</a:t>
            </a:r>
          </a:p>
        </p:txBody>
      </p:sp>
      <p:pic>
        <p:nvPicPr>
          <p:cNvPr id="1026" name="Picture 2" descr="Isolated happy sandwich emote Royalty Free Vector Image">
            <a:extLst>
              <a:ext uri="{FF2B5EF4-FFF2-40B4-BE49-F238E27FC236}">
                <a16:creationId xmlns:a16="http://schemas.microsoft.com/office/drawing/2014/main" id="{CC1FAA87-B182-4338-957A-012E216F0C2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167269" y="2041175"/>
            <a:ext cx="4855117" cy="4446795"/>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63432C50-6745-4517-B01B-38C9A2172059}"/>
              </a:ext>
            </a:extLst>
          </p:cNvPr>
          <p:cNvSpPr/>
          <p:nvPr/>
        </p:nvSpPr>
        <p:spPr>
          <a:xfrm>
            <a:off x="4984595" y="3429000"/>
            <a:ext cx="6200078" cy="1877548"/>
          </a:xfrm>
          <a:prstGeom prst="wedgeRoundRectCallout">
            <a:avLst>
              <a:gd name="adj1" fmla="val -90977"/>
              <a:gd name="adj2" fmla="val 17362"/>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Why are we making a balanced sandwich?</a:t>
            </a:r>
          </a:p>
        </p:txBody>
      </p:sp>
    </p:spTree>
    <p:extLst>
      <p:ext uri="{BB962C8B-B14F-4D97-AF65-F5344CB8AC3E}">
        <p14:creationId xmlns:p14="http://schemas.microsoft.com/office/powerpoint/2010/main" val="888412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AWhite\Downloads\shutterstock_531958480.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270732" y="900508"/>
            <a:ext cx="1322345" cy="21531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4252600" y="103097"/>
            <a:ext cx="9720000" cy="720000"/>
          </a:xfrm>
        </p:spPr>
        <p:txBody>
          <a:bodyPr/>
          <a:lstStyle/>
          <a:p>
            <a:r>
              <a:rPr lang="en-US" dirty="0"/>
              <a:t>Context</a:t>
            </a:r>
          </a:p>
        </p:txBody>
      </p:sp>
      <p:sp>
        <p:nvSpPr>
          <p:cNvPr id="11" name="TextBox 10"/>
          <p:cNvSpPr txBox="1"/>
          <p:nvPr/>
        </p:nvSpPr>
        <p:spPr>
          <a:xfrm>
            <a:off x="288083" y="1191843"/>
            <a:ext cx="5450982"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Low intakes of some vitamins and minerals.</a:t>
            </a:r>
          </a:p>
        </p:txBody>
      </p:sp>
      <p:sp>
        <p:nvSpPr>
          <p:cNvPr id="12" name="TextBox 11"/>
          <p:cNvSpPr txBox="1"/>
          <p:nvPr/>
        </p:nvSpPr>
        <p:spPr>
          <a:xfrm>
            <a:off x="8447259" y="1977061"/>
            <a:ext cx="2334293" cy="400110"/>
          </a:xfrm>
          <a:prstGeom prst="rect">
            <a:avLst/>
          </a:prstGeom>
          <a:noFill/>
        </p:spPr>
        <p:txBody>
          <a:bodyPr wrap="none" rtlCol="0">
            <a:spAutoFit/>
          </a:bodyPr>
          <a:lstStyle/>
          <a:p>
            <a:r>
              <a:rPr lang="en-GB" sz="2000" dirty="0">
                <a:latin typeface="Arial" panose="020B0604020202020204" pitchFamily="34" charset="0"/>
                <a:cs typeface="Arial" panose="020B0604020202020204" pitchFamily="34" charset="0"/>
              </a:rPr>
              <a:t>Low intake of fibre.</a:t>
            </a:r>
          </a:p>
        </p:txBody>
      </p:sp>
      <p:sp>
        <p:nvSpPr>
          <p:cNvPr id="13" name="TextBox 12"/>
          <p:cNvSpPr txBox="1"/>
          <p:nvPr/>
        </p:nvSpPr>
        <p:spPr>
          <a:xfrm>
            <a:off x="2128682" y="5565828"/>
            <a:ext cx="3205723"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Eating too much sugars, salt and saturated fat.</a:t>
            </a:r>
          </a:p>
        </p:txBody>
      </p:sp>
      <p:pic>
        <p:nvPicPr>
          <p:cNvPr id="3077" name="Picture 5" descr="C:\Users\AWhite\Downloads\shutterstock_1022508910.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88086" y="4932113"/>
            <a:ext cx="1697486" cy="1507113"/>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1"/>
          <p:cNvSpPr txBox="1">
            <a:spLocks/>
          </p:cNvSpPr>
          <p:nvPr/>
        </p:nvSpPr>
        <p:spPr>
          <a:xfrm>
            <a:off x="8683240" y="6223750"/>
            <a:ext cx="3093504" cy="319431"/>
          </a:xfrm>
          <a:prstGeom prst="rect">
            <a:avLst/>
          </a:prstGeom>
        </p:spPr>
        <p:txBody>
          <a:bodyPr lIns="0" tIns="0" rIns="0" bIns="0" numCol="1" anchor="t">
            <a:normAutofit/>
          </a:bodyPr>
          <a:lstStyle>
            <a:lvl1pPr marL="285750" indent="-285750" algn="l" defTabSz="914400" rtl="0" eaLnBrk="1" latinLnBrk="0" hangingPunct="1">
              <a:lnSpc>
                <a:spcPct val="90000"/>
              </a:lnSpc>
              <a:spcBef>
                <a:spcPts val="1000"/>
              </a:spcBef>
              <a:buSzPct val="90000"/>
              <a:buFont typeface="Arial" charset="0"/>
              <a:buChar char="•"/>
              <a:defRPr sz="1800" b="0" i="0" kern="1200">
                <a:solidFill>
                  <a:schemeClr val="tx1"/>
                </a:solidFill>
                <a:latin typeface="Arial" charset="0"/>
                <a:ea typeface="Arial" charset="0"/>
                <a:cs typeface="Arial" charset="0"/>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0" indent="0">
              <a:buFont typeface="Arial" charset="0"/>
              <a:buNone/>
            </a:pPr>
            <a:r>
              <a:rPr lang="en-GB" sz="1200" dirty="0">
                <a:hlinkClick r:id="rId4"/>
              </a:rPr>
              <a:t>NDNS 2018</a:t>
            </a:r>
            <a:r>
              <a:rPr lang="en-GB" sz="1200" dirty="0"/>
              <a:t>, </a:t>
            </a:r>
            <a:r>
              <a:rPr lang="en-GB" sz="1200" dirty="0">
                <a:hlinkClick r:id="rId5"/>
              </a:rPr>
              <a:t>Health Survey England 2017 </a:t>
            </a:r>
            <a:endParaRPr lang="en-US" sz="1200" dirty="0"/>
          </a:p>
          <a:p>
            <a:pPr marL="0" indent="0">
              <a:buFont typeface="Arial" charset="0"/>
              <a:buNone/>
            </a:pPr>
            <a:endParaRPr lang="en-US" sz="2000" dirty="0"/>
          </a:p>
          <a:p>
            <a:pPr marL="0" indent="0">
              <a:buFont typeface="Arial" charset="0"/>
              <a:buNone/>
            </a:pPr>
            <a:endParaRPr lang="en-US" sz="2000" dirty="0"/>
          </a:p>
        </p:txBody>
      </p:sp>
      <p:pic>
        <p:nvPicPr>
          <p:cNvPr id="1029" name="Picture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132794" y="3593124"/>
            <a:ext cx="4643950" cy="2153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descr="Isolated happy sandwich emote Royalty Free Vector Image">
            <a:extLst>
              <a:ext uri="{FF2B5EF4-FFF2-40B4-BE49-F238E27FC236}">
                <a16:creationId xmlns:a16="http://schemas.microsoft.com/office/drawing/2014/main" id="{B08D3D16-C1DE-4732-AC4D-97478CDD43A6}"/>
              </a:ext>
            </a:extLst>
          </p:cNvPr>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3383081" y="1833834"/>
            <a:ext cx="3749713" cy="3434357"/>
          </a:xfrm>
          <a:prstGeom prst="rect">
            <a:avLst/>
          </a:prstGeom>
          <a:noFill/>
          <a:extLst>
            <a:ext uri="{909E8E84-426E-40DD-AFC4-6F175D3DCCD1}">
              <a14:hiddenFill xmlns:a14="http://schemas.microsoft.com/office/drawing/2010/main">
                <a:solidFill>
                  <a:srgbClr val="FFFFFF"/>
                </a:solidFill>
              </a14:hiddenFill>
            </a:ext>
          </a:extLst>
        </p:spPr>
      </p:pic>
      <p:sp>
        <p:nvSpPr>
          <p:cNvPr id="3" name="Arrow: Down 2">
            <a:extLst>
              <a:ext uri="{FF2B5EF4-FFF2-40B4-BE49-F238E27FC236}">
                <a16:creationId xmlns:a16="http://schemas.microsoft.com/office/drawing/2014/main" id="{2DAFDE55-96CA-4870-A56A-CC3FF3AB2323}"/>
              </a:ext>
            </a:extLst>
          </p:cNvPr>
          <p:cNvSpPr/>
          <p:nvPr/>
        </p:nvSpPr>
        <p:spPr>
          <a:xfrm rot="6726141">
            <a:off x="2299214" y="1430540"/>
            <a:ext cx="783330" cy="15611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Down 18">
            <a:extLst>
              <a:ext uri="{FF2B5EF4-FFF2-40B4-BE49-F238E27FC236}">
                <a16:creationId xmlns:a16="http://schemas.microsoft.com/office/drawing/2014/main" id="{48AA0381-52C3-4F8D-A2AD-1970542D209B}"/>
              </a:ext>
            </a:extLst>
          </p:cNvPr>
          <p:cNvSpPr/>
          <p:nvPr/>
        </p:nvSpPr>
        <p:spPr>
          <a:xfrm rot="3395401">
            <a:off x="2359097" y="3896294"/>
            <a:ext cx="783330" cy="15611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Down 19">
            <a:extLst>
              <a:ext uri="{FF2B5EF4-FFF2-40B4-BE49-F238E27FC236}">
                <a16:creationId xmlns:a16="http://schemas.microsoft.com/office/drawing/2014/main" id="{FB688197-B8B7-4EA2-8AF6-A9A357AE21C7}"/>
              </a:ext>
            </a:extLst>
          </p:cNvPr>
          <p:cNvSpPr/>
          <p:nvPr/>
        </p:nvSpPr>
        <p:spPr>
          <a:xfrm rot="18206607">
            <a:off x="6619571" y="3569547"/>
            <a:ext cx="783330" cy="15611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Down 20">
            <a:extLst>
              <a:ext uri="{FF2B5EF4-FFF2-40B4-BE49-F238E27FC236}">
                <a16:creationId xmlns:a16="http://schemas.microsoft.com/office/drawing/2014/main" id="{15B38E86-2999-4667-9BF9-6752C64B2C83}"/>
              </a:ext>
            </a:extLst>
          </p:cNvPr>
          <p:cNvSpPr/>
          <p:nvPr/>
        </p:nvSpPr>
        <p:spPr>
          <a:xfrm rot="14579937">
            <a:off x="6490501" y="1315212"/>
            <a:ext cx="619072" cy="12911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071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7"/>
                                        </p:tgtEl>
                                        <p:attrNameLst>
                                          <p:attrName>style.visibility</p:attrName>
                                        </p:attrNameLst>
                                      </p:cBhvr>
                                      <p:to>
                                        <p:strVal val="visible"/>
                                      </p:to>
                                    </p:set>
                                    <p:anim calcmode="lin" valueType="num">
                                      <p:cBhvr additive="base">
                                        <p:cTn id="11" dur="500" fill="hold"/>
                                        <p:tgtEl>
                                          <p:spTgt spid="3077"/>
                                        </p:tgtEl>
                                        <p:attrNameLst>
                                          <p:attrName>ppt_x</p:attrName>
                                        </p:attrNameLst>
                                      </p:cBhvr>
                                      <p:tavLst>
                                        <p:tav tm="0">
                                          <p:val>
                                            <p:strVal val="#ppt_x"/>
                                          </p:val>
                                        </p:tav>
                                        <p:tav tm="100000">
                                          <p:val>
                                            <p:strVal val="#ppt_x"/>
                                          </p:val>
                                        </p:tav>
                                      </p:tavLst>
                                    </p:anim>
                                    <p:anim calcmode="lin" valueType="num">
                                      <p:cBhvr additive="base">
                                        <p:cTn id="12" dur="500" fill="hold"/>
                                        <p:tgtEl>
                                          <p:spTgt spid="307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076"/>
                                        </p:tgtEl>
                                        <p:attrNameLst>
                                          <p:attrName>style.visibility</p:attrName>
                                        </p:attrNameLst>
                                      </p:cBhvr>
                                      <p:to>
                                        <p:strVal val="visible"/>
                                      </p:to>
                                    </p:set>
                                    <p:anim calcmode="lin" valueType="num">
                                      <p:cBhvr additive="base">
                                        <p:cTn id="27" dur="500" fill="hold"/>
                                        <p:tgtEl>
                                          <p:spTgt spid="3076"/>
                                        </p:tgtEl>
                                        <p:attrNameLst>
                                          <p:attrName>ppt_x</p:attrName>
                                        </p:attrNameLst>
                                      </p:cBhvr>
                                      <p:tavLst>
                                        <p:tav tm="0">
                                          <p:val>
                                            <p:strVal val="#ppt_x"/>
                                          </p:val>
                                        </p:tav>
                                        <p:tav tm="100000">
                                          <p:val>
                                            <p:strVal val="#ppt_x"/>
                                          </p:val>
                                        </p:tav>
                                      </p:tavLst>
                                    </p:anim>
                                    <p:anim calcmode="lin" valueType="num">
                                      <p:cBhvr additive="base">
                                        <p:cTn id="2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29"/>
                                        </p:tgtEl>
                                        <p:attrNameLst>
                                          <p:attrName>style.visibility</p:attrName>
                                        </p:attrNameLst>
                                      </p:cBhvr>
                                      <p:to>
                                        <p:strVal val="visible"/>
                                      </p:to>
                                    </p:set>
                                    <p:anim calcmode="lin" valueType="num">
                                      <p:cBhvr additive="base">
                                        <p:cTn id="33" dur="500" fill="hold"/>
                                        <p:tgtEl>
                                          <p:spTgt spid="1029"/>
                                        </p:tgtEl>
                                        <p:attrNameLst>
                                          <p:attrName>ppt_x</p:attrName>
                                        </p:attrNameLst>
                                      </p:cBhvr>
                                      <p:tavLst>
                                        <p:tav tm="0">
                                          <p:val>
                                            <p:strVal val="#ppt_x"/>
                                          </p:val>
                                        </p:tav>
                                        <p:tav tm="100000">
                                          <p:val>
                                            <p:strVal val="#ppt_x"/>
                                          </p:val>
                                        </p:tav>
                                      </p:tavLst>
                                    </p:anim>
                                    <p:anim calcmode="lin" valueType="num">
                                      <p:cBhvr additive="base">
                                        <p:cTn id="34"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progression </a:t>
            </a:r>
            <a:r>
              <a:rPr lang="en-GB"/>
              <a:t>of UK food </a:t>
            </a:r>
            <a:r>
              <a:rPr lang="en-GB" dirty="0"/>
              <a:t>based models</a:t>
            </a:r>
          </a:p>
        </p:txBody>
      </p:sp>
      <p:pic>
        <p:nvPicPr>
          <p:cNvPr id="1026" name="Picture 2" descr="Image result for the balance of good health"/>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7914" y="2682214"/>
            <a:ext cx="3805174" cy="29680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he balance of good health"/>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21836" y="2682214"/>
            <a:ext cx="4089451" cy="28763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71104" y="2705057"/>
            <a:ext cx="4106713" cy="2903263"/>
          </a:xfrm>
          <a:prstGeom prst="rect">
            <a:avLst/>
          </a:prstGeom>
        </p:spPr>
      </p:pic>
      <p:sp>
        <p:nvSpPr>
          <p:cNvPr id="8" name="TextBox 7"/>
          <p:cNvSpPr txBox="1"/>
          <p:nvPr/>
        </p:nvSpPr>
        <p:spPr>
          <a:xfrm>
            <a:off x="9519166" y="5643566"/>
            <a:ext cx="1210588" cy="646331"/>
          </a:xfrm>
          <a:prstGeom prst="rect">
            <a:avLst/>
          </a:prstGeom>
          <a:noFill/>
        </p:spPr>
        <p:txBody>
          <a:bodyPr wrap="none" rtlCol="0">
            <a:spAutoFit/>
          </a:bodyPr>
          <a:lstStyle/>
          <a:p>
            <a:r>
              <a:rPr lang="en-GB" sz="3600" b="1" dirty="0">
                <a:latin typeface="Arial" panose="020B0604020202020204" pitchFamily="34" charset="0"/>
                <a:cs typeface="Arial" panose="020B0604020202020204" pitchFamily="34" charset="0"/>
              </a:rPr>
              <a:t>2016</a:t>
            </a:r>
          </a:p>
        </p:txBody>
      </p:sp>
      <p:sp>
        <p:nvSpPr>
          <p:cNvPr id="11" name="TextBox 10"/>
          <p:cNvSpPr txBox="1"/>
          <p:nvPr/>
        </p:nvSpPr>
        <p:spPr>
          <a:xfrm>
            <a:off x="5561267" y="5650249"/>
            <a:ext cx="1210588" cy="646331"/>
          </a:xfrm>
          <a:prstGeom prst="rect">
            <a:avLst/>
          </a:prstGeom>
          <a:noFill/>
        </p:spPr>
        <p:txBody>
          <a:bodyPr wrap="none" rtlCol="0">
            <a:spAutoFit/>
          </a:bodyPr>
          <a:lstStyle/>
          <a:p>
            <a:r>
              <a:rPr lang="en-GB" sz="3600" b="1" dirty="0">
                <a:latin typeface="Arial" panose="020B0604020202020204" pitchFamily="34" charset="0"/>
                <a:cs typeface="Arial" panose="020B0604020202020204" pitchFamily="34" charset="0"/>
              </a:rPr>
              <a:t>2007</a:t>
            </a:r>
          </a:p>
        </p:txBody>
      </p:sp>
      <p:sp>
        <p:nvSpPr>
          <p:cNvPr id="12" name="TextBox 11"/>
          <p:cNvSpPr txBox="1"/>
          <p:nvPr/>
        </p:nvSpPr>
        <p:spPr>
          <a:xfrm>
            <a:off x="1625207" y="5685651"/>
            <a:ext cx="1210588" cy="646331"/>
          </a:xfrm>
          <a:prstGeom prst="rect">
            <a:avLst/>
          </a:prstGeom>
          <a:noFill/>
        </p:spPr>
        <p:txBody>
          <a:bodyPr wrap="none" rtlCol="0">
            <a:spAutoFit/>
          </a:bodyPr>
          <a:lstStyle/>
          <a:p>
            <a:r>
              <a:rPr lang="en-GB" sz="3600" b="1" dirty="0">
                <a:latin typeface="Arial" panose="020B0604020202020204" pitchFamily="34" charset="0"/>
                <a:cs typeface="Arial" panose="020B0604020202020204" pitchFamily="34" charset="0"/>
              </a:rPr>
              <a:t>1994</a:t>
            </a:r>
          </a:p>
        </p:txBody>
      </p:sp>
    </p:spTree>
    <p:extLst>
      <p:ext uri="{BB962C8B-B14F-4D97-AF65-F5344CB8AC3E}">
        <p14:creationId xmlns:p14="http://schemas.microsoft.com/office/powerpoint/2010/main" val="27432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500" fill="hold"/>
                                        <p:tgtEl>
                                          <p:spTgt spid="1028"/>
                                        </p:tgtEl>
                                        <p:attrNameLst>
                                          <p:attrName>ppt_x</p:attrName>
                                        </p:attrNameLst>
                                      </p:cBhvr>
                                      <p:tavLst>
                                        <p:tav tm="0">
                                          <p:val>
                                            <p:strVal val="#ppt_x"/>
                                          </p:val>
                                        </p:tav>
                                        <p:tav tm="100000">
                                          <p:val>
                                            <p:strVal val="#ppt_x"/>
                                          </p:val>
                                        </p:tav>
                                      </p:tavLst>
                                    </p:anim>
                                    <p:anim calcmode="lin" valueType="num">
                                      <p:cBhvr additive="base">
                                        <p:cTn id="8" dur="500" fill="hold"/>
                                        <p:tgtEl>
                                          <p:spTgt spid="102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452" y="3531477"/>
            <a:ext cx="10682964" cy="733096"/>
          </a:xfrm>
        </p:spPr>
        <p:txBody>
          <a:bodyPr/>
          <a:lstStyle/>
          <a:p>
            <a:r>
              <a:rPr lang="en-GB" dirty="0"/>
              <a:t>Healthy Eating: bringing the Eatwell Guide to life </a:t>
            </a:r>
            <a:endParaRPr lang="en-US" dirty="0"/>
          </a:p>
        </p:txBody>
      </p:sp>
      <p:sp>
        <p:nvSpPr>
          <p:cNvPr id="3" name="Rectangle 2"/>
          <p:cNvSpPr/>
          <p:nvPr/>
        </p:nvSpPr>
        <p:spPr>
          <a:xfrm>
            <a:off x="1142452" y="4721773"/>
            <a:ext cx="6096000" cy="584775"/>
          </a:xfrm>
          <a:prstGeom prst="rect">
            <a:avLst/>
          </a:prstGeom>
        </p:spPr>
        <p:txBody>
          <a:bodyPr>
            <a:spAutoFit/>
          </a:bodyPr>
          <a:lstStyle/>
          <a:p>
            <a:r>
              <a:rPr lang="en-US" sz="1600" b="1" dirty="0">
                <a:solidFill>
                  <a:schemeClr val="bg1"/>
                </a:solidFill>
                <a:latin typeface="Arial" panose="020B0604020202020204" pitchFamily="34" charset="0"/>
                <a:cs typeface="Arial" panose="020B0604020202020204" pitchFamily="34" charset="0"/>
              </a:rPr>
              <a:t>Alex White</a:t>
            </a:r>
            <a:br>
              <a:rPr lang="en-US" sz="1600" b="1" dirty="0">
                <a:solidFill>
                  <a:schemeClr val="bg1"/>
                </a:solidFill>
                <a:latin typeface="Arial" panose="020B0604020202020204" pitchFamily="34" charset="0"/>
                <a:cs typeface="Arial" panose="020B0604020202020204" pitchFamily="34" charset="0"/>
              </a:rPr>
            </a:br>
            <a:r>
              <a:rPr lang="en-US" sz="1600" b="1" dirty="0">
                <a:solidFill>
                  <a:schemeClr val="bg1"/>
                </a:solidFill>
                <a:latin typeface="Arial" panose="020B0604020202020204" pitchFamily="34" charset="0"/>
                <a:cs typeface="Arial" panose="020B0604020202020204" pitchFamily="34" charset="0"/>
              </a:rPr>
              <a:t>British Nutrition Foundation</a:t>
            </a:r>
            <a:endParaRPr lang="en-GB" sz="1600" b="1" dirty="0">
              <a:solidFill>
                <a:schemeClr val="bg1"/>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585D393E-1ED1-48BA-BFEB-D2480814A08C}"/>
              </a:ext>
            </a:extLst>
          </p:cNvPr>
          <p:cNvSpPr/>
          <p:nvPr/>
        </p:nvSpPr>
        <p:spPr>
          <a:xfrm>
            <a:off x="0" y="102477"/>
            <a:ext cx="12192000" cy="6858000"/>
          </a:xfrm>
          <a:prstGeom prst="rect">
            <a:avLst/>
          </a:prstGeom>
          <a:gradFill>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AB72E9B-025E-4266-88AB-A69FC55553C4}"/>
              </a:ext>
            </a:extLst>
          </p:cNvPr>
          <p:cNvSpPr/>
          <p:nvPr/>
        </p:nvSpPr>
        <p:spPr>
          <a:xfrm>
            <a:off x="450040" y="889732"/>
            <a:ext cx="11291937" cy="1323439"/>
          </a:xfrm>
          <a:prstGeom prst="rect">
            <a:avLst/>
          </a:prstGeom>
          <a:noFill/>
        </p:spPr>
        <p:txBody>
          <a:bodyPr wrap="none" lIns="91440" tIns="45720" rIns="91440" bIns="45720">
            <a:spAutoFit/>
          </a:bodyPr>
          <a:lstStyle/>
          <a:p>
            <a:pPr algn="ctr"/>
            <a:r>
              <a:rPr lang="en-US" sz="8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Year 3’s Sandwich Project!</a:t>
            </a:r>
          </a:p>
        </p:txBody>
      </p:sp>
      <p:pic>
        <p:nvPicPr>
          <p:cNvPr id="1026" name="Picture 2" descr="Isolated happy sandwich emote Royalty Free Vector Image">
            <a:extLst>
              <a:ext uri="{FF2B5EF4-FFF2-40B4-BE49-F238E27FC236}">
                <a16:creationId xmlns:a16="http://schemas.microsoft.com/office/drawing/2014/main" id="{CC1FAA87-B182-4338-957A-012E216F0C2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167269" y="2041175"/>
            <a:ext cx="4855117" cy="4446795"/>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63432C50-6745-4517-B01B-38C9A2172059}"/>
              </a:ext>
            </a:extLst>
          </p:cNvPr>
          <p:cNvSpPr/>
          <p:nvPr/>
        </p:nvSpPr>
        <p:spPr>
          <a:xfrm>
            <a:off x="4984595" y="3429000"/>
            <a:ext cx="6200078" cy="1877548"/>
          </a:xfrm>
          <a:prstGeom prst="wedgeRoundRectCallout">
            <a:avLst>
              <a:gd name="adj1" fmla="val -90977"/>
              <a:gd name="adj2" fmla="val 17362"/>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How does the Eatwell Guide apply to?</a:t>
            </a:r>
          </a:p>
        </p:txBody>
      </p:sp>
    </p:spTree>
    <p:extLst>
      <p:ext uri="{BB962C8B-B14F-4D97-AF65-F5344CB8AC3E}">
        <p14:creationId xmlns:p14="http://schemas.microsoft.com/office/powerpoint/2010/main" val="399374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369655"/>
            <a:ext cx="10470819" cy="5417828"/>
          </a:xfrm>
          <a:prstGeom prst="rect">
            <a:avLst/>
          </a:prstGeom>
        </p:spPr>
      </p:pic>
    </p:spTree>
    <p:extLst>
      <p:ext uri="{BB962C8B-B14F-4D97-AF65-F5344CB8AC3E}">
        <p14:creationId xmlns:p14="http://schemas.microsoft.com/office/powerpoint/2010/main" val="4212398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Eatwell Guide</a:t>
            </a:r>
            <a:br>
              <a:rPr lang="en-GB" dirty="0"/>
            </a:br>
            <a:endParaRPr lang="en-GB" dirty="0"/>
          </a:p>
        </p:txBody>
      </p:sp>
      <p:pic>
        <p:nvPicPr>
          <p:cNvPr id="4" name="Picture 3" descr="S:\Shared\BNF Photographs\Eatwell Guide 2016\UPDATED Eatwell guide 2016 FINAL MAR23-0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5490" y="-1"/>
            <a:ext cx="12447587" cy="679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0052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Eatwell Guide – main groups</a:t>
            </a:r>
          </a:p>
        </p:txBody>
      </p:sp>
      <p:sp>
        <p:nvSpPr>
          <p:cNvPr id="4" name="Rounded Rectangle 3"/>
          <p:cNvSpPr/>
          <p:nvPr/>
        </p:nvSpPr>
        <p:spPr>
          <a:xfrm>
            <a:off x="518584" y="2433607"/>
            <a:ext cx="11034183" cy="3605213"/>
          </a:xfrm>
          <a:prstGeom prst="roundRect">
            <a:avLst/>
          </a:prstGeom>
          <a:noFill/>
          <a:ln w="38100">
            <a:noFill/>
          </a:ln>
          <a:effectLst/>
        </p:spPr>
        <p:style>
          <a:lnRef idx="2">
            <a:schemeClr val="accent6"/>
          </a:lnRef>
          <a:fillRef idx="1">
            <a:schemeClr val="lt1"/>
          </a:fillRef>
          <a:effectRef idx="0">
            <a:schemeClr val="accent6"/>
          </a:effectRef>
          <a:fontRef idx="minor">
            <a:schemeClr val="dk1"/>
          </a:fontRef>
        </p:style>
        <p:txBody>
          <a:bodyPr anchor="ctr"/>
          <a:lstStyle/>
          <a:p>
            <a:pPr algn="ctr">
              <a:lnSpc>
                <a:spcPct val="115000"/>
              </a:lnSpc>
              <a:spcAft>
                <a:spcPts val="1000"/>
              </a:spcAft>
              <a:defRPr/>
            </a:pPr>
            <a:endParaRPr lang="en-GB" sz="2000" b="1" i="1" dirty="0">
              <a:solidFill>
                <a:schemeClr val="bg2">
                  <a:lumMod val="50000"/>
                </a:schemeClr>
              </a:solidFill>
              <a:latin typeface="Arial" panose="020B0604020202020204" pitchFamily="34" charset="0"/>
              <a:ea typeface="Calibri"/>
              <a:cs typeface="Arial" panose="020B0604020202020204" pitchFamily="34" charset="0"/>
            </a:endParaRPr>
          </a:p>
          <a:p>
            <a:pPr algn="ctr">
              <a:lnSpc>
                <a:spcPct val="115000"/>
              </a:lnSpc>
              <a:spcAft>
                <a:spcPts val="0"/>
              </a:spcAft>
              <a:defRPr/>
            </a:pPr>
            <a:r>
              <a:rPr lang="en-GB" sz="2400" b="1" dirty="0">
                <a:solidFill>
                  <a:srgbClr val="00B050"/>
                </a:solidFill>
                <a:latin typeface="Arial" panose="020B0604020202020204" pitchFamily="34" charset="0"/>
                <a:ea typeface="Calibri"/>
                <a:cs typeface="Arial" panose="020B0604020202020204" pitchFamily="34" charset="0"/>
              </a:rPr>
              <a:t>Fruit and vegetables </a:t>
            </a:r>
          </a:p>
          <a:p>
            <a:pPr algn="ctr">
              <a:lnSpc>
                <a:spcPct val="115000"/>
              </a:lnSpc>
              <a:spcAft>
                <a:spcPts val="0"/>
              </a:spcAft>
              <a:defRPr/>
            </a:pPr>
            <a:endParaRPr lang="en-GB" sz="2400" b="1" dirty="0">
              <a:latin typeface="Arial" panose="020B0604020202020204" pitchFamily="34" charset="0"/>
              <a:ea typeface="Calibri"/>
              <a:cs typeface="Arial" panose="020B0604020202020204" pitchFamily="34" charset="0"/>
            </a:endParaRPr>
          </a:p>
          <a:p>
            <a:pPr algn="ctr">
              <a:lnSpc>
                <a:spcPct val="115000"/>
              </a:lnSpc>
              <a:spcAft>
                <a:spcPts val="0"/>
              </a:spcAft>
              <a:defRPr/>
            </a:pPr>
            <a:r>
              <a:rPr lang="en-GB" sz="2400" b="1" dirty="0">
                <a:solidFill>
                  <a:srgbClr val="FC9C32"/>
                </a:solidFill>
                <a:latin typeface="Arial" panose="020B0604020202020204" pitchFamily="34" charset="0"/>
                <a:ea typeface="Calibri"/>
                <a:cs typeface="Arial" panose="020B0604020202020204" pitchFamily="34" charset="0"/>
              </a:rPr>
              <a:t>Potatoes, bread, rice, pasta and other starchy carbohydrates</a:t>
            </a:r>
          </a:p>
          <a:p>
            <a:pPr algn="ctr">
              <a:lnSpc>
                <a:spcPct val="115000"/>
              </a:lnSpc>
              <a:spcAft>
                <a:spcPts val="0"/>
              </a:spcAft>
              <a:defRPr/>
            </a:pPr>
            <a:endParaRPr lang="en-GB" sz="2400" b="1" dirty="0">
              <a:latin typeface="Arial" panose="020B0604020202020204" pitchFamily="34" charset="0"/>
              <a:ea typeface="Calibri"/>
              <a:cs typeface="Arial" panose="020B0604020202020204" pitchFamily="34" charset="0"/>
            </a:endParaRPr>
          </a:p>
          <a:p>
            <a:pPr algn="ctr">
              <a:lnSpc>
                <a:spcPct val="115000"/>
              </a:lnSpc>
              <a:spcAft>
                <a:spcPts val="0"/>
              </a:spcAft>
              <a:defRPr/>
            </a:pPr>
            <a:r>
              <a:rPr lang="en-GB" sz="2400" b="1" dirty="0">
                <a:solidFill>
                  <a:srgbClr val="FF6699"/>
                </a:solidFill>
                <a:latin typeface="Arial" panose="020B0604020202020204" pitchFamily="34" charset="0"/>
                <a:ea typeface="Calibri"/>
                <a:cs typeface="Arial" panose="020B0604020202020204" pitchFamily="34" charset="0"/>
              </a:rPr>
              <a:t>Beans, pulses, fish, eggs, meat and other proteins</a:t>
            </a:r>
          </a:p>
          <a:p>
            <a:pPr algn="ctr">
              <a:lnSpc>
                <a:spcPct val="115000"/>
              </a:lnSpc>
              <a:spcAft>
                <a:spcPts val="0"/>
              </a:spcAft>
              <a:defRPr/>
            </a:pPr>
            <a:endParaRPr lang="en-GB" sz="2400" b="1" dirty="0">
              <a:latin typeface="Arial" panose="020B0604020202020204" pitchFamily="34" charset="0"/>
              <a:ea typeface="Calibri"/>
              <a:cs typeface="Arial" panose="020B0604020202020204" pitchFamily="34" charset="0"/>
            </a:endParaRPr>
          </a:p>
          <a:p>
            <a:pPr algn="ctr">
              <a:lnSpc>
                <a:spcPct val="115000"/>
              </a:lnSpc>
              <a:spcAft>
                <a:spcPts val="0"/>
              </a:spcAft>
              <a:defRPr/>
            </a:pPr>
            <a:r>
              <a:rPr lang="en-GB" sz="2400" b="1" dirty="0">
                <a:solidFill>
                  <a:srgbClr val="0070C0"/>
                </a:solidFill>
                <a:latin typeface="Arial" panose="020B0604020202020204" pitchFamily="34" charset="0"/>
                <a:ea typeface="Calibri"/>
                <a:cs typeface="Arial" panose="020B0604020202020204" pitchFamily="34" charset="0"/>
              </a:rPr>
              <a:t>Dairy and alternatives</a:t>
            </a:r>
          </a:p>
          <a:p>
            <a:pPr algn="ctr">
              <a:lnSpc>
                <a:spcPct val="115000"/>
              </a:lnSpc>
              <a:spcAft>
                <a:spcPts val="0"/>
              </a:spcAft>
              <a:defRPr/>
            </a:pPr>
            <a:endParaRPr lang="en-GB" sz="2400" b="1" dirty="0">
              <a:latin typeface="Arial" panose="020B0604020202020204" pitchFamily="34" charset="0"/>
              <a:ea typeface="Calibri"/>
              <a:cs typeface="Arial" panose="020B0604020202020204" pitchFamily="34" charset="0"/>
            </a:endParaRPr>
          </a:p>
          <a:p>
            <a:pPr algn="ctr">
              <a:lnSpc>
                <a:spcPct val="115000"/>
              </a:lnSpc>
              <a:spcAft>
                <a:spcPts val="0"/>
              </a:spcAft>
              <a:defRPr/>
            </a:pPr>
            <a:r>
              <a:rPr lang="en-GB" sz="2400" b="1" dirty="0">
                <a:solidFill>
                  <a:srgbClr val="7030A0"/>
                </a:solidFill>
                <a:latin typeface="Arial" panose="020B0604020202020204" pitchFamily="34" charset="0"/>
                <a:ea typeface="Calibri"/>
                <a:cs typeface="Arial" panose="020B0604020202020204" pitchFamily="34" charset="0"/>
              </a:rPr>
              <a:t>Oil and spreads</a:t>
            </a:r>
            <a:endParaRPr lang="en-GB" sz="2400" b="1" dirty="0">
              <a:latin typeface="Arial" panose="020B0604020202020204" pitchFamily="34" charset="0"/>
              <a:ea typeface="Calibri"/>
              <a:cs typeface="Arial" panose="020B0604020202020204" pitchFamily="34" charset="0"/>
            </a:endParaRPr>
          </a:p>
          <a:p>
            <a:pPr marL="457200">
              <a:lnSpc>
                <a:spcPct val="115000"/>
              </a:lnSpc>
              <a:spcAft>
                <a:spcPts val="1000"/>
              </a:spcAft>
              <a:defRPr/>
            </a:pPr>
            <a:r>
              <a:rPr lang="en-GB" sz="2000" dirty="0">
                <a:ea typeface="Calibri"/>
                <a:cs typeface="Times New Roman"/>
              </a:rPr>
              <a:t> </a:t>
            </a:r>
          </a:p>
        </p:txBody>
      </p:sp>
      <p:pic>
        <p:nvPicPr>
          <p:cNvPr id="5" name="Picture 3" descr="Eatwell pie-2.psd"/>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74719" y="2066162"/>
            <a:ext cx="1102372" cy="1148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Eatwell pie-1.psd"/>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551498" y="2755723"/>
            <a:ext cx="1001269" cy="115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Eatwell pie-3.psd"/>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959381" y="3777454"/>
            <a:ext cx="1263947" cy="1152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Eatwell pie-5.psd"/>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rot="781464">
            <a:off x="7690375" y="4481451"/>
            <a:ext cx="1296429" cy="1429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Eatwell pie-4.psd"/>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2119044" y="5334421"/>
            <a:ext cx="2364316" cy="1148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656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Eatwell Guide – main groups</a:t>
            </a:r>
          </a:p>
        </p:txBody>
      </p:sp>
      <p:sp>
        <p:nvSpPr>
          <p:cNvPr id="5" name="Text Placeholder 1"/>
          <p:cNvSpPr txBox="1">
            <a:spLocks/>
          </p:cNvSpPr>
          <p:nvPr/>
        </p:nvSpPr>
        <p:spPr>
          <a:xfrm>
            <a:off x="1169276" y="2476699"/>
            <a:ext cx="4680000" cy="3600000"/>
          </a:xfrm>
          <a:prstGeom prst="rect">
            <a:avLst/>
          </a:prstGeom>
        </p:spPr>
        <p:txBody>
          <a:bodyPr lIns="0" tIns="0" rIns="0" bIns="0" numCol="1" anchor="t">
            <a:normAutofit/>
          </a:bodyPr>
          <a:lstStyle>
            <a:lvl1pPr marL="285750" indent="-285750" algn="l" defTabSz="914400" rtl="0" eaLnBrk="1" latinLnBrk="0" hangingPunct="1">
              <a:lnSpc>
                <a:spcPct val="90000"/>
              </a:lnSpc>
              <a:spcBef>
                <a:spcPts val="1000"/>
              </a:spcBef>
              <a:buSzPct val="90000"/>
              <a:buFont typeface="Arial" charset="0"/>
              <a:buChar char="•"/>
              <a:defRPr sz="1800" b="0" i="0" kern="1200">
                <a:solidFill>
                  <a:schemeClr val="tx1"/>
                </a:solidFill>
                <a:latin typeface="Arial" charset="0"/>
                <a:ea typeface="Arial" charset="0"/>
                <a:cs typeface="Arial" charset="0"/>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0" indent="0">
              <a:buFont typeface="Arial" charset="0"/>
              <a:buNone/>
            </a:pPr>
            <a:r>
              <a:rPr lang="en-US" sz="2000" b="1" dirty="0"/>
              <a:t>Fruit and vegetables</a:t>
            </a:r>
          </a:p>
          <a:p>
            <a:pPr marL="0" indent="0">
              <a:buFont typeface="Arial" charset="0"/>
              <a:buNone/>
            </a:pPr>
            <a:endParaRPr lang="en-US" sz="2000" dirty="0"/>
          </a:p>
          <a:p>
            <a:pPr marL="0" indent="0">
              <a:buFont typeface="Arial" charset="0"/>
              <a:buNone/>
            </a:pPr>
            <a:endParaRPr lang="en-US" sz="2000" dirty="0"/>
          </a:p>
        </p:txBody>
      </p:sp>
      <p:sp>
        <p:nvSpPr>
          <p:cNvPr id="6" name="Text Placeholder 2"/>
          <p:cNvSpPr txBox="1">
            <a:spLocks/>
          </p:cNvSpPr>
          <p:nvPr/>
        </p:nvSpPr>
        <p:spPr>
          <a:xfrm>
            <a:off x="6398461" y="2476699"/>
            <a:ext cx="4320000" cy="3240000"/>
          </a:xfrm>
          <a:prstGeom prst="rect">
            <a:avLst/>
          </a:prstGeom>
        </p:spPr>
        <p:txBody>
          <a:bodyPr>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2000" b="1" dirty="0">
                <a:latin typeface="Arial" panose="020B0604020202020204" pitchFamily="34" charset="0"/>
                <a:cs typeface="Arial" panose="020B0604020202020204" pitchFamily="34" charset="0"/>
              </a:rPr>
              <a:t>Potatoes, bread, rice, pasta and other starchy carbohydrates</a:t>
            </a:r>
            <a:endParaRPr lang="en-US" sz="2000" b="1" dirty="0">
              <a:latin typeface="Arial" panose="020B0604020202020204" pitchFamily="34" charset="0"/>
              <a:cs typeface="Arial" panose="020B0604020202020204" pitchFamily="34" charset="0"/>
            </a:endParaRPr>
          </a:p>
          <a:p>
            <a:endParaRPr lang="en-US" sz="2000" dirty="0"/>
          </a:p>
        </p:txBody>
      </p:sp>
      <p:sp>
        <p:nvSpPr>
          <p:cNvPr id="7" name="TextBox 6"/>
          <p:cNvSpPr txBox="1"/>
          <p:nvPr/>
        </p:nvSpPr>
        <p:spPr>
          <a:xfrm>
            <a:off x="1169276" y="5782252"/>
            <a:ext cx="4172900" cy="707886"/>
          </a:xfrm>
          <a:prstGeom prst="rect">
            <a:avLst/>
          </a:prstGeom>
          <a:solidFill>
            <a:schemeClr val="accent6">
              <a:lumMod val="40000"/>
              <a:lumOff val="60000"/>
            </a:schemeClr>
          </a:solidFill>
          <a:ln>
            <a:solidFill>
              <a:srgbClr val="00B050"/>
            </a:solidFill>
          </a:ln>
        </p:spPr>
        <p:txBody>
          <a:bodyPr wrap="square" rtlCol="0">
            <a:spAutoFit/>
          </a:bodyPr>
          <a:lstStyle/>
          <a:p>
            <a:r>
              <a:rPr lang="en-GB" sz="2000" dirty="0">
                <a:latin typeface="Arial" panose="020B0604020202020204" pitchFamily="34" charset="0"/>
                <a:cs typeface="Arial" panose="020B0604020202020204" pitchFamily="34" charset="0"/>
              </a:rPr>
              <a:t>Eat at least 5 portions of a variety of fruit and vegetables every day</a:t>
            </a:r>
          </a:p>
        </p:txBody>
      </p:sp>
      <p:pic>
        <p:nvPicPr>
          <p:cNvPr id="8" name="Picture 7" descr="Eatwell pie-2.psd"/>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6788" y="2806289"/>
            <a:ext cx="2402055" cy="2913843"/>
          </a:xfrm>
          <a:prstGeom prst="rect">
            <a:avLst/>
          </a:prstGeom>
        </p:spPr>
      </p:pic>
      <p:sp>
        <p:nvSpPr>
          <p:cNvPr id="9" name="TextBox 8"/>
          <p:cNvSpPr txBox="1"/>
          <p:nvPr/>
        </p:nvSpPr>
        <p:spPr>
          <a:xfrm>
            <a:off x="6155047" y="5474475"/>
            <a:ext cx="5117745" cy="1015663"/>
          </a:xfrm>
          <a:prstGeom prst="rect">
            <a:avLst/>
          </a:prstGeom>
          <a:solidFill>
            <a:schemeClr val="accent4">
              <a:lumMod val="40000"/>
              <a:lumOff val="60000"/>
            </a:schemeClr>
          </a:solidFill>
          <a:ln>
            <a:solidFill>
              <a:srgbClr val="FFC000"/>
            </a:solidFill>
          </a:ln>
        </p:spPr>
        <p:txBody>
          <a:bodyPr wrap="square" rtlCol="0">
            <a:spAutoFit/>
          </a:bodyPr>
          <a:lstStyle/>
          <a:p>
            <a:r>
              <a:rPr lang="en-GB" sz="2000" dirty="0">
                <a:latin typeface="Arial" panose="020B0604020202020204" pitchFamily="34" charset="0"/>
                <a:cs typeface="Arial" panose="020B0604020202020204" pitchFamily="34" charset="0"/>
              </a:rPr>
              <a:t>Base meals on potatoes, bread, rice, pasta or other starchy carbohydrates; choosing wholegrain versions where possible</a:t>
            </a:r>
          </a:p>
        </p:txBody>
      </p:sp>
      <p:pic>
        <p:nvPicPr>
          <p:cNvPr id="10" name="Picture 9" descr="Eatwell pie-1.psd"/>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82108" y="3057524"/>
            <a:ext cx="1962819" cy="2484775"/>
          </a:xfrm>
          <a:prstGeom prst="rect">
            <a:avLst/>
          </a:prstGeom>
        </p:spPr>
      </p:pic>
    </p:spTree>
    <p:extLst>
      <p:ext uri="{BB962C8B-B14F-4D97-AF65-F5344CB8AC3E}">
        <p14:creationId xmlns:p14="http://schemas.microsoft.com/office/powerpoint/2010/main" val="1565576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Eatwell Guide – main groups</a:t>
            </a:r>
          </a:p>
        </p:txBody>
      </p:sp>
      <p:sp>
        <p:nvSpPr>
          <p:cNvPr id="11" name="Text Placeholder 1"/>
          <p:cNvSpPr txBox="1">
            <a:spLocks/>
          </p:cNvSpPr>
          <p:nvPr/>
        </p:nvSpPr>
        <p:spPr>
          <a:xfrm>
            <a:off x="1169274" y="2473660"/>
            <a:ext cx="4680000" cy="3600000"/>
          </a:xfrm>
          <a:prstGeom prst="rect">
            <a:avLst/>
          </a:prstGeom>
        </p:spPr>
        <p:txBody>
          <a:bodyPr lIns="0" tIns="0" rIns="0" bIns="0" numCol="1" anchor="t">
            <a:normAutofit/>
          </a:bodyPr>
          <a:lstStyle>
            <a:lvl1pPr marL="285750" indent="-285750" algn="l" defTabSz="914400" rtl="0" eaLnBrk="1" latinLnBrk="0" hangingPunct="1">
              <a:lnSpc>
                <a:spcPct val="90000"/>
              </a:lnSpc>
              <a:spcBef>
                <a:spcPts val="1000"/>
              </a:spcBef>
              <a:buSzPct val="90000"/>
              <a:buFont typeface="Arial" charset="0"/>
              <a:buChar char="•"/>
              <a:defRPr sz="1800" b="0" i="0" kern="1200">
                <a:solidFill>
                  <a:schemeClr val="tx1"/>
                </a:solidFill>
                <a:latin typeface="Arial" charset="0"/>
                <a:ea typeface="Arial" charset="0"/>
                <a:cs typeface="Arial" charset="0"/>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0" indent="0">
              <a:buFont typeface="Arial" charset="0"/>
              <a:buNone/>
            </a:pPr>
            <a:r>
              <a:rPr lang="en-GB" sz="2000" b="1" dirty="0"/>
              <a:t>Beans, pulses, fish, eggs, meat and other proteins</a:t>
            </a:r>
            <a:endParaRPr lang="en-US" sz="2000" b="1" dirty="0"/>
          </a:p>
          <a:p>
            <a:pPr marL="0" indent="0">
              <a:buFont typeface="Arial" charset="0"/>
              <a:buNone/>
            </a:pPr>
            <a:endParaRPr lang="en-US" sz="2000" dirty="0"/>
          </a:p>
          <a:p>
            <a:pPr marL="0" indent="0">
              <a:buFont typeface="Arial" charset="0"/>
              <a:buNone/>
            </a:pPr>
            <a:endParaRPr lang="en-US" sz="2000" dirty="0"/>
          </a:p>
        </p:txBody>
      </p:sp>
      <p:sp>
        <p:nvSpPr>
          <p:cNvPr id="12" name="Text Placeholder 2"/>
          <p:cNvSpPr txBox="1">
            <a:spLocks/>
          </p:cNvSpPr>
          <p:nvPr/>
        </p:nvSpPr>
        <p:spPr>
          <a:xfrm>
            <a:off x="6513323" y="2448669"/>
            <a:ext cx="4320000" cy="3240000"/>
          </a:xfrm>
          <a:prstGeom prst="rect">
            <a:avLst/>
          </a:prstGeom>
        </p:spPr>
        <p:txBody>
          <a:bodyPr>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US" sz="2000" b="1" dirty="0">
                <a:latin typeface="Arial" panose="020B0604020202020204" pitchFamily="34" charset="0"/>
                <a:cs typeface="Arial" panose="020B0604020202020204" pitchFamily="34" charset="0"/>
              </a:rPr>
              <a:t>Dairy and alternatives</a:t>
            </a:r>
          </a:p>
          <a:p>
            <a:endParaRPr lang="en-US" sz="2000" dirty="0"/>
          </a:p>
          <a:p>
            <a:endParaRPr lang="en-US" sz="2000" dirty="0"/>
          </a:p>
        </p:txBody>
      </p:sp>
      <p:sp>
        <p:nvSpPr>
          <p:cNvPr id="13" name="TextBox 12"/>
          <p:cNvSpPr txBox="1"/>
          <p:nvPr/>
        </p:nvSpPr>
        <p:spPr>
          <a:xfrm>
            <a:off x="682386" y="5395017"/>
            <a:ext cx="5404513" cy="1015663"/>
          </a:xfrm>
          <a:prstGeom prst="rect">
            <a:avLst/>
          </a:prstGeom>
          <a:solidFill>
            <a:srgbClr val="EEAAE4"/>
          </a:solidFill>
          <a:ln>
            <a:solidFill>
              <a:srgbClr val="C33D86"/>
            </a:solidFill>
          </a:ln>
        </p:spPr>
        <p:txBody>
          <a:bodyPr wrap="square" rtlCol="0">
            <a:spAutoFit/>
          </a:bodyPr>
          <a:lstStyle/>
          <a:p>
            <a:r>
              <a:rPr lang="en-GB" sz="2000" dirty="0">
                <a:latin typeface="Arial" panose="020B0604020202020204" pitchFamily="34" charset="0"/>
                <a:cs typeface="Arial" panose="020B0604020202020204" pitchFamily="34" charset="0"/>
              </a:rPr>
              <a:t>Eat some beans, pulses, fish, eggs, meat and other proteins (including 2 portions of fish every week, one of which should be oily)</a:t>
            </a:r>
          </a:p>
        </p:txBody>
      </p:sp>
      <p:pic>
        <p:nvPicPr>
          <p:cNvPr id="14" name="Picture 13" descr="Eatwell pie-3.psd"/>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2724" y="2828394"/>
            <a:ext cx="2647302" cy="2566623"/>
          </a:xfrm>
          <a:prstGeom prst="rect">
            <a:avLst/>
          </a:prstGeom>
        </p:spPr>
      </p:pic>
      <p:sp>
        <p:nvSpPr>
          <p:cNvPr id="15" name="TextBox 14"/>
          <p:cNvSpPr txBox="1"/>
          <p:nvPr/>
        </p:nvSpPr>
        <p:spPr>
          <a:xfrm>
            <a:off x="6513323" y="5404897"/>
            <a:ext cx="4679545" cy="1015663"/>
          </a:xfrm>
          <a:prstGeom prst="rect">
            <a:avLst/>
          </a:prstGeom>
          <a:solidFill>
            <a:schemeClr val="accent1">
              <a:lumMod val="40000"/>
              <a:lumOff val="60000"/>
            </a:schemeClr>
          </a:solidFill>
          <a:ln>
            <a:solidFill>
              <a:srgbClr val="00B0F0"/>
            </a:solidFill>
          </a:ln>
        </p:spPr>
        <p:txBody>
          <a:bodyPr wrap="square" rtlCol="0">
            <a:spAutoFit/>
          </a:bodyPr>
          <a:lstStyle/>
          <a:p>
            <a:r>
              <a:rPr lang="en-GB" sz="2000" dirty="0">
                <a:latin typeface="Arial" panose="020B0604020202020204" pitchFamily="34" charset="0"/>
                <a:cs typeface="Arial" panose="020B0604020202020204" pitchFamily="34" charset="0"/>
              </a:rPr>
              <a:t>Have some dairy or dairy alternatives (such as soya drinks); choosing lower fat and lower sugar options.</a:t>
            </a:r>
          </a:p>
        </p:txBody>
      </p:sp>
      <p:pic>
        <p:nvPicPr>
          <p:cNvPr id="16" name="Picture 15" descr="Eatwell pie-5.psd"/>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59264" y="2759673"/>
            <a:ext cx="2180469" cy="2833110"/>
          </a:xfrm>
          <a:prstGeom prst="rect">
            <a:avLst/>
          </a:prstGeom>
        </p:spPr>
      </p:pic>
    </p:spTree>
    <p:extLst>
      <p:ext uri="{BB962C8B-B14F-4D97-AF65-F5344CB8AC3E}">
        <p14:creationId xmlns:p14="http://schemas.microsoft.com/office/powerpoint/2010/main" val="4085485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Eatwell Guide – main groups</a:t>
            </a:r>
          </a:p>
        </p:txBody>
      </p:sp>
      <p:pic>
        <p:nvPicPr>
          <p:cNvPr id="9" name="Picture 8" descr="Eatwell pie-4.psd"/>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7386" y="2379172"/>
            <a:ext cx="5457849" cy="3342283"/>
          </a:xfrm>
          <a:prstGeom prst="rect">
            <a:avLst/>
          </a:prstGeom>
        </p:spPr>
      </p:pic>
      <p:sp>
        <p:nvSpPr>
          <p:cNvPr id="10" name="Text Placeholder 1"/>
          <p:cNvSpPr txBox="1">
            <a:spLocks/>
          </p:cNvSpPr>
          <p:nvPr/>
        </p:nvSpPr>
        <p:spPr>
          <a:xfrm>
            <a:off x="1223867" y="2571092"/>
            <a:ext cx="4680000" cy="3600000"/>
          </a:xfrm>
          <a:prstGeom prst="rect">
            <a:avLst/>
          </a:prstGeom>
        </p:spPr>
        <p:txBody>
          <a:bodyPr lIns="0" tIns="0" rIns="0" bIns="0" numCol="1" anchor="t">
            <a:normAutofit/>
          </a:bodyPr>
          <a:lstStyle>
            <a:lvl1pPr marL="285750" indent="-285750" algn="l" defTabSz="914400" rtl="0" eaLnBrk="1" latinLnBrk="0" hangingPunct="1">
              <a:lnSpc>
                <a:spcPct val="90000"/>
              </a:lnSpc>
              <a:spcBef>
                <a:spcPts val="1000"/>
              </a:spcBef>
              <a:buSzPct val="90000"/>
              <a:buFont typeface="Arial" charset="0"/>
              <a:buChar char="•"/>
              <a:defRPr sz="1800" b="0" i="0" kern="1200">
                <a:solidFill>
                  <a:schemeClr val="tx1"/>
                </a:solidFill>
                <a:latin typeface="Arial" charset="0"/>
                <a:ea typeface="Arial" charset="0"/>
                <a:cs typeface="Arial" charset="0"/>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0" indent="0">
              <a:buFont typeface="Arial" charset="0"/>
              <a:buNone/>
            </a:pPr>
            <a:r>
              <a:rPr lang="en-US" sz="2000" b="1" dirty="0"/>
              <a:t>Oils and spreads</a:t>
            </a:r>
          </a:p>
          <a:p>
            <a:pPr marL="0" indent="0">
              <a:buFont typeface="Arial" charset="0"/>
              <a:buNone/>
            </a:pPr>
            <a:endParaRPr lang="en-US" sz="2000" dirty="0"/>
          </a:p>
          <a:p>
            <a:pPr marL="0" indent="0">
              <a:buFont typeface="Arial" charset="0"/>
              <a:buNone/>
            </a:pPr>
            <a:endParaRPr lang="en-US" sz="2000" dirty="0"/>
          </a:p>
        </p:txBody>
      </p:sp>
      <p:sp>
        <p:nvSpPr>
          <p:cNvPr id="17" name="TextBox 16"/>
          <p:cNvSpPr txBox="1"/>
          <p:nvPr/>
        </p:nvSpPr>
        <p:spPr>
          <a:xfrm>
            <a:off x="1223867" y="5817149"/>
            <a:ext cx="4494544" cy="707886"/>
          </a:xfrm>
          <a:prstGeom prst="rect">
            <a:avLst/>
          </a:prstGeom>
          <a:solidFill>
            <a:srgbClr val="C283E9"/>
          </a:solidFill>
          <a:ln>
            <a:solidFill>
              <a:srgbClr val="7030A0"/>
            </a:solidFill>
          </a:ln>
        </p:spPr>
        <p:txBody>
          <a:bodyPr wrap="square" rtlCol="0">
            <a:spAutoFit/>
          </a:bodyPr>
          <a:lstStyle/>
          <a:p>
            <a:r>
              <a:rPr lang="en-GB" sz="2000" dirty="0">
                <a:latin typeface="Arial" panose="020B0604020202020204" pitchFamily="34" charset="0"/>
                <a:cs typeface="Arial" panose="020B0604020202020204" pitchFamily="34" charset="0"/>
              </a:rPr>
              <a:t>Choose unsaturated oils and spreads and eat in small amounts.</a:t>
            </a:r>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a:ext>
            </a:extLst>
          </a:blip>
          <a:srcRect l="21961" t="29630" r="58627" b="35163"/>
          <a:stretch/>
        </p:blipFill>
        <p:spPr bwMode="auto">
          <a:xfrm>
            <a:off x="7458815" y="2126512"/>
            <a:ext cx="4016534" cy="4097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Rectangle 17"/>
          <p:cNvSpPr/>
          <p:nvPr/>
        </p:nvSpPr>
        <p:spPr>
          <a:xfrm>
            <a:off x="9170854" y="6206726"/>
            <a:ext cx="2658100" cy="276999"/>
          </a:xfrm>
          <a:prstGeom prst="rect">
            <a:avLst/>
          </a:prstGeom>
        </p:spPr>
        <p:txBody>
          <a:bodyPr wrap="none">
            <a:spAutoFit/>
          </a:bodyPr>
          <a:lstStyle/>
          <a:p>
            <a:r>
              <a:rPr lang="en-GB" sz="1200" dirty="0">
                <a:latin typeface="Arial" panose="020B0604020202020204" pitchFamily="34" charset="0"/>
                <a:cs typeface="Arial" panose="020B0604020202020204" pitchFamily="34" charset="0"/>
                <a:hlinkClick r:id="rId5"/>
              </a:rPr>
              <a:t>Find your balance - get portion wise!</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86317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Foods high in fat, salt and sugars</a:t>
            </a:r>
          </a:p>
        </p:txBody>
      </p:sp>
      <p:grpSp>
        <p:nvGrpSpPr>
          <p:cNvPr id="4" name="Group 3"/>
          <p:cNvGrpSpPr>
            <a:grpSpLocks/>
          </p:cNvGrpSpPr>
          <p:nvPr/>
        </p:nvGrpSpPr>
        <p:grpSpPr bwMode="auto">
          <a:xfrm>
            <a:off x="7525823" y="2238548"/>
            <a:ext cx="4156285" cy="2877330"/>
            <a:chOff x="6347460" y="4529436"/>
            <a:chExt cx="2515809" cy="1783199"/>
          </a:xfrm>
        </p:grpSpPr>
        <p:pic>
          <p:nvPicPr>
            <p:cNvPr id="5" name="Picture 4" descr="Eatwell guide 2016 sugary items-1.psd"/>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878616" y="4529436"/>
              <a:ext cx="796626" cy="107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Eatwell guide 2016 sugary items-2.psd"/>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169780" y="4710991"/>
              <a:ext cx="844906" cy="980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Eatwell guide 2016 sugary items-4.psd"/>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7299790" y="5479230"/>
              <a:ext cx="714895" cy="73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Eatwell guide 2016 sugary items-5.psd"/>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7582175" y="5157026"/>
              <a:ext cx="865022" cy="809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Eatwell guide 2016 sugary items-6.psd"/>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6347460" y="5633693"/>
              <a:ext cx="865022" cy="678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Eatwell guide 2016 sugary items-7.psd"/>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6717153" y="5568875"/>
              <a:ext cx="865022" cy="6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descr="Eatwell guide 2016 sugary items-3.psd"/>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7911745" y="5527836"/>
              <a:ext cx="951524" cy="669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extBox 11"/>
          <p:cNvSpPr txBox="1"/>
          <p:nvPr/>
        </p:nvSpPr>
        <p:spPr>
          <a:xfrm>
            <a:off x="7525823" y="5348332"/>
            <a:ext cx="4271374" cy="1015663"/>
          </a:xfrm>
          <a:prstGeom prst="rect">
            <a:avLst/>
          </a:prstGeom>
          <a:solidFill>
            <a:schemeClr val="bg2">
              <a:lumMod val="90000"/>
            </a:schemeClr>
          </a:solidFill>
          <a:ln>
            <a:solidFill>
              <a:schemeClr val="tx2">
                <a:lumMod val="40000"/>
                <a:lumOff val="60000"/>
              </a:schemeClr>
            </a:solidFill>
          </a:ln>
        </p:spPr>
        <p:txBody>
          <a:bodyPr wrap="square" rtlCol="0">
            <a:spAutoFit/>
          </a:bodyPr>
          <a:lstStyle/>
          <a:p>
            <a:r>
              <a:rPr lang="en-GB" sz="2000" dirty="0">
                <a:latin typeface="Arial" panose="020B0604020202020204" pitchFamily="34" charset="0"/>
                <a:cs typeface="Arial" panose="020B0604020202020204" pitchFamily="34" charset="0"/>
              </a:rPr>
              <a:t>If consuming foods and drinks high in fat, salt or sugar have these less often and in small amounts.</a:t>
            </a:r>
          </a:p>
        </p:txBody>
      </p:sp>
      <p:pic>
        <p:nvPicPr>
          <p:cNvPr id="13" name="Picture 5" descr="C:\Users\AWhite\Downloads\shutterstock_1022508910.jpg"/>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l="18029" t="20622" r="16222" b="21004"/>
          <a:stretch/>
        </p:blipFill>
        <p:spPr bwMode="auto">
          <a:xfrm>
            <a:off x="541477" y="4429819"/>
            <a:ext cx="1887824" cy="167610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Users\AWhite\Downloads\shutterstock_1078348925.jpg"/>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l="8953" t="11020" r="8234" b="9920"/>
          <a:stretch/>
        </p:blipFill>
        <p:spPr bwMode="auto">
          <a:xfrm>
            <a:off x="5047075" y="4429819"/>
            <a:ext cx="1746912" cy="166775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169274" y="2524420"/>
            <a:ext cx="4276182" cy="163121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Throughout the UK we consume excess amounts of:</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Saturated fat;</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Salt;</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and </a:t>
            </a:r>
            <a:r>
              <a:rPr lang="en-GB" sz="2000" b="1" dirty="0">
                <a:latin typeface="Arial" panose="020B0604020202020204" pitchFamily="34" charset="0"/>
                <a:cs typeface="Arial" panose="020B0604020202020204" pitchFamily="34" charset="0"/>
              </a:rPr>
              <a:t>Free Sugars.</a:t>
            </a:r>
            <a:endParaRPr lang="en-GB" sz="2000" dirty="0">
              <a:latin typeface="Arial" panose="020B0604020202020204" pitchFamily="34" charset="0"/>
              <a:cs typeface="Arial" panose="020B0604020202020204" pitchFamily="34" charset="0"/>
            </a:endParaRPr>
          </a:p>
        </p:txBody>
      </p:sp>
      <p:pic>
        <p:nvPicPr>
          <p:cNvPr id="17" name="Picture 2" descr="C:\Users\AWhite\Downloads\shutterstock_1030325215.jp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2833274" y="4334694"/>
            <a:ext cx="2066271" cy="223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96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AWhite\Downloads\shutterstock_1184075047.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0758486" y="4327450"/>
            <a:ext cx="1345583" cy="19805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p:txBody>
          <a:bodyPr/>
          <a:lstStyle/>
          <a:p>
            <a:r>
              <a:rPr lang="en-GB" dirty="0"/>
              <a:t>Labelling</a:t>
            </a:r>
          </a:p>
        </p:txBody>
      </p:sp>
      <p:pic>
        <p:nvPicPr>
          <p:cNvPr id="4" name="Picture 3" descr="S:\Shared\BNF Photographs\Eatwell Guide 2016\UPDATED Eatwell guide 2016 FINAL MAR23-0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6174" y="2065485"/>
            <a:ext cx="6783263" cy="452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841247" y="2302507"/>
            <a:ext cx="1328928" cy="112308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38100">
                <a:solidFill>
                  <a:schemeClr val="tx1"/>
                </a:solidFill>
              </a:ln>
            </a:endParaRPr>
          </a:p>
        </p:txBody>
      </p:sp>
      <p:pic>
        <p:nvPicPr>
          <p:cNvPr id="1026"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29437" y="1948526"/>
            <a:ext cx="3198976" cy="2700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a:off x="1780031" y="2923517"/>
            <a:ext cx="6315456" cy="136314"/>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73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additive="base">
                                        <p:cTn id="17" dur="500" fill="hold"/>
                                        <p:tgtEl>
                                          <p:spTgt spid="1026"/>
                                        </p:tgtEl>
                                        <p:attrNameLst>
                                          <p:attrName>ppt_x</p:attrName>
                                        </p:attrNameLst>
                                      </p:cBhvr>
                                      <p:tavLst>
                                        <p:tav tm="0">
                                          <p:val>
                                            <p:strVal val="#ppt_x"/>
                                          </p:val>
                                        </p:tav>
                                        <p:tav tm="100000">
                                          <p:val>
                                            <p:strVal val="#ppt_x"/>
                                          </p:val>
                                        </p:tav>
                                      </p:tavLst>
                                    </p:anim>
                                    <p:anim calcmode="lin" valueType="num">
                                      <p:cBhvr additive="base">
                                        <p:cTn id="1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gtEl>
                                        <p:attrNameLst>
                                          <p:attrName>style.visibility</p:attrName>
                                        </p:attrNameLst>
                                      </p:cBhvr>
                                      <p:to>
                                        <p:strVal val="visible"/>
                                      </p:to>
                                    </p:set>
                                    <p:anim calcmode="lin" valueType="num">
                                      <p:cBhvr additive="base">
                                        <p:cTn id="23" dur="500" fill="hold"/>
                                        <p:tgtEl>
                                          <p:spTgt spid="12290"/>
                                        </p:tgtEl>
                                        <p:attrNameLst>
                                          <p:attrName>ppt_x</p:attrName>
                                        </p:attrNameLst>
                                      </p:cBhvr>
                                      <p:tavLst>
                                        <p:tav tm="0">
                                          <p:val>
                                            <p:strVal val="#ppt_x"/>
                                          </p:val>
                                        </p:tav>
                                        <p:tav tm="100000">
                                          <p:val>
                                            <p:strVal val="#ppt_x"/>
                                          </p:val>
                                        </p:tav>
                                      </p:tavLst>
                                    </p:anim>
                                    <p:anim calcmode="lin" valueType="num">
                                      <p:cBhvr additive="base">
                                        <p:cTn id="24"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White\Downloads\shutterstock_154859459.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371888" y="3271519"/>
            <a:ext cx="3423873" cy="300645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p:txBody>
          <a:bodyPr/>
          <a:lstStyle/>
          <a:p>
            <a:r>
              <a:rPr lang="en-GB" dirty="0"/>
              <a:t>Drink 6-8 cups/glasses of fluid a day</a:t>
            </a:r>
          </a:p>
        </p:txBody>
      </p:sp>
      <p:pic>
        <p:nvPicPr>
          <p:cNvPr id="4" name="Picture 8" descr="water.psd"/>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0304829" y="1588108"/>
            <a:ext cx="1664258" cy="374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273424" y="2080455"/>
            <a:ext cx="3098465" cy="4642223"/>
          </a:xfrm>
          <a:prstGeom prst="rect">
            <a:avLst/>
          </a:prstGeom>
        </p:spPr>
      </p:pic>
      <p:pic>
        <p:nvPicPr>
          <p:cNvPr id="4098" name="Picture 2" descr="C:\Users\AWhite\Downloads\shutterstock_313588406.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35389" y="2413589"/>
            <a:ext cx="2926518" cy="4298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8073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blank Eatwell Guide</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209" y="0"/>
            <a:ext cx="12059791" cy="6684057"/>
          </a:xfrm>
          <a:prstGeom prst="rect">
            <a:avLst/>
          </a:prstGeom>
        </p:spPr>
      </p:pic>
      <p:sp>
        <p:nvSpPr>
          <p:cNvPr id="4" name="Rectangle 3"/>
          <p:cNvSpPr/>
          <p:nvPr/>
        </p:nvSpPr>
        <p:spPr>
          <a:xfrm>
            <a:off x="9181254" y="6008132"/>
            <a:ext cx="2249334" cy="369332"/>
          </a:xfrm>
          <a:prstGeom prst="rect">
            <a:avLst/>
          </a:prstGeom>
        </p:spPr>
        <p:txBody>
          <a:bodyPr wrap="none">
            <a:spAutoFit/>
          </a:bodyPr>
          <a:lstStyle/>
          <a:p>
            <a:r>
              <a:rPr lang="en-GB" dirty="0">
                <a:latin typeface="Arial" panose="020B0604020202020204" pitchFamily="34" charset="0"/>
                <a:cs typeface="Arial" panose="020B0604020202020204" pitchFamily="34" charset="0"/>
                <a:hlinkClick r:id="rId3"/>
              </a:rPr>
              <a:t>Blank Eatwell Guide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5495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452" y="3531477"/>
            <a:ext cx="10682964" cy="733096"/>
          </a:xfrm>
        </p:spPr>
        <p:txBody>
          <a:bodyPr/>
          <a:lstStyle/>
          <a:p>
            <a:r>
              <a:rPr lang="en-GB" dirty="0"/>
              <a:t>Healthy Eating: bringing the Eatwell Guide to life </a:t>
            </a:r>
            <a:endParaRPr lang="en-US" dirty="0"/>
          </a:p>
        </p:txBody>
      </p:sp>
      <p:sp>
        <p:nvSpPr>
          <p:cNvPr id="3" name="Rectangle 2"/>
          <p:cNvSpPr/>
          <p:nvPr/>
        </p:nvSpPr>
        <p:spPr>
          <a:xfrm>
            <a:off x="1142452" y="4721773"/>
            <a:ext cx="6096000" cy="584775"/>
          </a:xfrm>
          <a:prstGeom prst="rect">
            <a:avLst/>
          </a:prstGeom>
        </p:spPr>
        <p:txBody>
          <a:bodyPr>
            <a:spAutoFit/>
          </a:bodyPr>
          <a:lstStyle/>
          <a:p>
            <a:r>
              <a:rPr lang="en-US" sz="1600" b="1" dirty="0">
                <a:solidFill>
                  <a:schemeClr val="bg1"/>
                </a:solidFill>
                <a:latin typeface="Arial" panose="020B0604020202020204" pitchFamily="34" charset="0"/>
                <a:cs typeface="Arial" panose="020B0604020202020204" pitchFamily="34" charset="0"/>
              </a:rPr>
              <a:t>Alex White</a:t>
            </a:r>
            <a:br>
              <a:rPr lang="en-US" sz="1600" b="1" dirty="0">
                <a:solidFill>
                  <a:schemeClr val="bg1"/>
                </a:solidFill>
                <a:latin typeface="Arial" panose="020B0604020202020204" pitchFamily="34" charset="0"/>
                <a:cs typeface="Arial" panose="020B0604020202020204" pitchFamily="34" charset="0"/>
              </a:rPr>
            </a:br>
            <a:r>
              <a:rPr lang="en-US" sz="1600" b="1" dirty="0">
                <a:solidFill>
                  <a:schemeClr val="bg1"/>
                </a:solidFill>
                <a:latin typeface="Arial" panose="020B0604020202020204" pitchFamily="34" charset="0"/>
                <a:cs typeface="Arial" panose="020B0604020202020204" pitchFamily="34" charset="0"/>
              </a:rPr>
              <a:t>British Nutrition Foundation</a:t>
            </a:r>
            <a:endParaRPr lang="en-GB" sz="1600" b="1" dirty="0">
              <a:solidFill>
                <a:schemeClr val="bg1"/>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585D393E-1ED1-48BA-BFEB-D2480814A08C}"/>
              </a:ext>
            </a:extLst>
          </p:cNvPr>
          <p:cNvSpPr/>
          <p:nvPr/>
        </p:nvSpPr>
        <p:spPr>
          <a:xfrm>
            <a:off x="0" y="102477"/>
            <a:ext cx="12192000" cy="6858000"/>
          </a:xfrm>
          <a:prstGeom prst="rect">
            <a:avLst/>
          </a:prstGeom>
          <a:gradFill>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AB72E9B-025E-4266-88AB-A69FC55553C4}"/>
              </a:ext>
            </a:extLst>
          </p:cNvPr>
          <p:cNvSpPr/>
          <p:nvPr/>
        </p:nvSpPr>
        <p:spPr>
          <a:xfrm>
            <a:off x="450040" y="889732"/>
            <a:ext cx="11291937" cy="1323439"/>
          </a:xfrm>
          <a:prstGeom prst="rect">
            <a:avLst/>
          </a:prstGeom>
          <a:noFill/>
        </p:spPr>
        <p:txBody>
          <a:bodyPr wrap="none" lIns="91440" tIns="45720" rIns="91440" bIns="45720">
            <a:spAutoFit/>
          </a:bodyPr>
          <a:lstStyle/>
          <a:p>
            <a:pPr algn="ctr"/>
            <a:r>
              <a:rPr lang="en-US" sz="8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Year 3’s Sandwich Project!</a:t>
            </a:r>
          </a:p>
        </p:txBody>
      </p:sp>
      <p:pic>
        <p:nvPicPr>
          <p:cNvPr id="1026" name="Picture 2" descr="Isolated happy sandwich emote Royalty Free Vector Image">
            <a:extLst>
              <a:ext uri="{FF2B5EF4-FFF2-40B4-BE49-F238E27FC236}">
                <a16:creationId xmlns:a16="http://schemas.microsoft.com/office/drawing/2014/main" id="{CC1FAA87-B182-4338-957A-012E216F0C2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167269" y="2041175"/>
            <a:ext cx="4855117" cy="4446795"/>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63432C50-6745-4517-B01B-38C9A2172059}"/>
              </a:ext>
            </a:extLst>
          </p:cNvPr>
          <p:cNvSpPr/>
          <p:nvPr/>
        </p:nvSpPr>
        <p:spPr>
          <a:xfrm>
            <a:off x="4984595" y="3429000"/>
            <a:ext cx="6200078" cy="1877548"/>
          </a:xfrm>
          <a:prstGeom prst="wedgeRoundRectCallout">
            <a:avLst>
              <a:gd name="adj1" fmla="val -90977"/>
              <a:gd name="adj2" fmla="val 17362"/>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What about keeping safe in the kitchen?</a:t>
            </a:r>
          </a:p>
        </p:txBody>
      </p:sp>
    </p:spTree>
    <p:extLst>
      <p:ext uri="{BB962C8B-B14F-4D97-AF65-F5344CB8AC3E}">
        <p14:creationId xmlns:p14="http://schemas.microsoft.com/office/powerpoint/2010/main" val="3709551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3">
            <a:extLst>
              <a:ext uri="{FF2B5EF4-FFF2-40B4-BE49-F238E27FC236}">
                <a16:creationId xmlns:a16="http://schemas.microsoft.com/office/drawing/2014/main" id="{F27E16E4-910A-4E6C-B6F4-14481988D381}"/>
              </a:ext>
            </a:extLst>
          </p:cNvPr>
          <p:cNvPicPr>
            <a:picLocks noChangeAspect="1"/>
          </p:cNvPicPr>
          <p:nvPr/>
        </p:nvPicPr>
        <p:blipFill>
          <a:blip r:embed="rId2">
            <a:extLst>
              <a:ext uri="{28A0092B-C50C-407E-A947-70E740481C1C}">
                <a14:useLocalDpi xmlns:a14="http://schemas.microsoft.com/office/drawing/2010/main" val="0"/>
              </a:ext>
            </a:extLst>
          </a:blip>
          <a:srcRect b="8643"/>
          <a:stretch>
            <a:fillRect/>
          </a:stretch>
        </p:blipFill>
        <p:spPr bwMode="auto">
          <a:xfrm>
            <a:off x="8934800" y="3501335"/>
            <a:ext cx="2481575" cy="335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6">
            <a:extLst>
              <a:ext uri="{FF2B5EF4-FFF2-40B4-BE49-F238E27FC236}">
                <a16:creationId xmlns:a16="http://schemas.microsoft.com/office/drawing/2014/main" id="{2058D8D4-3E10-47C0-8831-299465BBA8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6325" y="2152185"/>
            <a:ext cx="2059940" cy="4799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6EEC4D97-390D-4D96-9D29-2E3676149D0D}"/>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pic>
        <p:nvPicPr>
          <p:cNvPr id="7" name="Picture 2" descr="Isolated happy sandwich emote Royalty Free Vector Image">
            <a:extLst>
              <a:ext uri="{FF2B5EF4-FFF2-40B4-BE49-F238E27FC236}">
                <a16:creationId xmlns:a16="http://schemas.microsoft.com/office/drawing/2014/main" id="{995E4F91-2420-4FC3-8AC0-D8CACABF4C00}"/>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13333" b="88889" l="11500" r="90900">
                        <a14:foregroundMark x1="47200" y1="37222" x2="47200" y2="37222"/>
                        <a14:foregroundMark x1="45700" y1="37037" x2="45700" y2="37037"/>
                        <a14:foregroundMark x1="45700" y1="37037" x2="36000" y2="35278"/>
                        <a14:foregroundMark x1="61100" y1="33981" x2="65200" y2="53981"/>
                        <a14:foregroundMark x1="56400" y1="48426" x2="67800" y2="32222"/>
                        <a14:foregroundMark x1="52700" y1="35093" x2="70800" y2="43426"/>
                        <a14:foregroundMark x1="68000" y1="41759" x2="67800" y2="34630"/>
                        <a14:foregroundMark x1="57100" y1="43704" x2="57800" y2="36389"/>
                        <a14:foregroundMark x1="65700" y1="48333" x2="66900" y2="42778"/>
                        <a14:foregroundMark x1="37600" y1="46852" x2="35700" y2="37222"/>
                        <a14:foregroundMark x1="45300" y1="43611" x2="46200" y2="32315"/>
                        <a14:foregroundMark x1="34100" y1="39630" x2="42300" y2="50093"/>
                        <a14:foregroundMark x1="46200" y1="44352" x2="42000" y2="48611"/>
                        <a14:foregroundMark x1="35700" y1="43241" x2="39000" y2="49907"/>
                        <a14:foregroundMark x1="39000" y1="39352" x2="40200" y2="36944"/>
                        <a14:foregroundMark x1="46700" y1="59815" x2="53000" y2="60463"/>
                        <a14:foregroundMark x1="45500" y1="59630" x2="41800" y2="57222"/>
                        <a14:foregroundMark x1="55000" y1="60463" x2="58800" y2="57407"/>
                        <a14:foregroundMark x1="33000" y1="50278" x2="36000" y2="50278"/>
                      </a14:backgroundRemoval>
                    </a14:imgEffect>
                  </a14:imgLayer>
                </a14:imgProps>
              </a:ext>
              <a:ext uri="{28A0092B-C50C-407E-A947-70E740481C1C}">
                <a14:useLocalDpi xmlns:a14="http://schemas.microsoft.com/office/drawing/2010/main" val="0"/>
              </a:ext>
            </a:extLst>
          </a:blip>
          <a:srcRect l="9844" t="12973" b="10569"/>
          <a:stretch/>
        </p:blipFill>
        <p:spPr bwMode="auto">
          <a:xfrm>
            <a:off x="4230170" y="2972983"/>
            <a:ext cx="4855117" cy="4446795"/>
          </a:xfrm>
          <a:prstGeom prst="rect">
            <a:avLst/>
          </a:prstGeom>
          <a:noFill/>
          <a:extLst>
            <a:ext uri="{909E8E84-426E-40DD-AFC4-6F175D3DCCD1}">
              <a14:hiddenFill xmlns:a14="http://schemas.microsoft.com/office/drawing/2010/main">
                <a:solidFill>
                  <a:srgbClr val="FFFFFF"/>
                </a:solidFill>
              </a14:hiddenFill>
            </a:ext>
          </a:extLst>
        </p:spPr>
      </p:pic>
      <p:sp>
        <p:nvSpPr>
          <p:cNvPr id="8" name="Speech Bubble: Rectangle with Corners Rounded 7">
            <a:extLst>
              <a:ext uri="{FF2B5EF4-FFF2-40B4-BE49-F238E27FC236}">
                <a16:creationId xmlns:a16="http://schemas.microsoft.com/office/drawing/2014/main" id="{1BC5F521-0EA2-4B89-9524-5872112E88CE}"/>
              </a:ext>
            </a:extLst>
          </p:cNvPr>
          <p:cNvSpPr/>
          <p:nvPr/>
        </p:nvSpPr>
        <p:spPr>
          <a:xfrm>
            <a:off x="68069" y="242094"/>
            <a:ext cx="6200078" cy="1877548"/>
          </a:xfrm>
          <a:prstGeom prst="wedgeRoundRectCallout">
            <a:avLst>
              <a:gd name="adj1" fmla="val 39059"/>
              <a:gd name="adj2" fmla="val 139711"/>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The correct food choices can make us strong, fit and healthy.</a:t>
            </a:r>
          </a:p>
        </p:txBody>
      </p:sp>
      <p:sp>
        <p:nvSpPr>
          <p:cNvPr id="9" name="Speech Bubble: Rectangle with Corners Rounded 8">
            <a:extLst>
              <a:ext uri="{FF2B5EF4-FFF2-40B4-BE49-F238E27FC236}">
                <a16:creationId xmlns:a16="http://schemas.microsoft.com/office/drawing/2014/main" id="{8ADAAEC0-5293-461B-BE81-97EA843E220E}"/>
              </a:ext>
            </a:extLst>
          </p:cNvPr>
          <p:cNvSpPr/>
          <p:nvPr/>
        </p:nvSpPr>
        <p:spPr>
          <a:xfrm>
            <a:off x="7509629" y="-30010"/>
            <a:ext cx="4377571" cy="3356665"/>
          </a:xfrm>
          <a:prstGeom prst="wedgeRoundRectCallout">
            <a:avLst>
              <a:gd name="adj1" fmla="val -57387"/>
              <a:gd name="adj2" fmla="val 117588"/>
              <a:gd name="adj3" fmla="val 16667"/>
            </a:avLst>
          </a:prstGeom>
          <a:solidFill>
            <a:srgbClr val="EDAD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Bef>
                <a:spcPct val="0"/>
              </a:spcBef>
              <a:spcAft>
                <a:spcPts val="1000"/>
              </a:spcAft>
              <a:buNone/>
            </a:pPr>
            <a:r>
              <a:rPr lang="en-GB" altLang="en-US" sz="2800" dirty="0">
                <a:solidFill>
                  <a:schemeClr val="bg1"/>
                </a:solidFill>
                <a:ea typeface="Calibri" panose="020F0502020204030204" pitchFamily="34" charset="0"/>
                <a:cs typeface="Times New Roman" panose="02020603050405020304" pitchFamily="18" charset="0"/>
              </a:rPr>
              <a:t>However, even healthy food can make us ill if we do not use safe and hygienic practices when we handle, prepare, cook or store it. </a:t>
            </a:r>
            <a:endParaRPr lang="en-GB" altLang="en-US"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1D00729-E3B1-4403-AE2B-C4B5067C6F5F}"/>
              </a:ext>
            </a:extLst>
          </p:cNvPr>
          <p:cNvSpPr>
            <a:spLocks noGrp="1"/>
          </p:cNvSpPr>
          <p:nvPr>
            <p:ph type="title"/>
          </p:nvPr>
        </p:nvSpPr>
        <p:spPr>
          <a:xfrm>
            <a:off x="1963739" y="850901"/>
            <a:ext cx="8220075" cy="995363"/>
          </a:xfrm>
        </p:spPr>
        <p:txBody>
          <a:bodyPr/>
          <a:lstStyle/>
          <a:p>
            <a:pPr algn="ctr" eaLnBrk="1" hangingPunct="1"/>
            <a:r>
              <a:rPr lang="en-GB" altLang="en-US" sz="3600">
                <a:ea typeface="Calibri" panose="020F0502020204030204" pitchFamily="34" charset="0"/>
                <a:cs typeface="Times New Roman" panose="02020603050405020304" pitchFamily="18" charset="0"/>
              </a:rPr>
              <a:t>What should we remember before handling food?</a:t>
            </a:r>
            <a:br>
              <a:rPr lang="en-GB" altLang="en-US">
                <a:latin typeface="Twinkl" pitchFamily="2" charset="0"/>
                <a:ea typeface="Calibri" panose="020F0502020204030204" pitchFamily="34" charset="0"/>
                <a:cs typeface="Times New Roman" panose="02020603050405020304" pitchFamily="18" charset="0"/>
              </a:rPr>
            </a:br>
            <a:endParaRPr lang="en-GB" altLang="en-US">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B1C52785-43CE-4A88-80A3-41B133D3C904}"/>
              </a:ext>
            </a:extLst>
          </p:cNvPr>
          <p:cNvSpPr/>
          <p:nvPr/>
        </p:nvSpPr>
        <p:spPr>
          <a:xfrm>
            <a:off x="2263776" y="1846264"/>
            <a:ext cx="5078413" cy="4365625"/>
          </a:xfrm>
          <a:prstGeom prst="rect">
            <a:avLst/>
          </a:prstGeom>
        </p:spPr>
        <p:txBody>
          <a:bodyPr>
            <a:spAutoFit/>
          </a:bodyPr>
          <a:lstStyle/>
          <a:p>
            <a:pPr>
              <a:lnSpc>
                <a:spcPct val="115000"/>
              </a:lnSpc>
              <a:spcAft>
                <a:spcPts val="1000"/>
              </a:spcAft>
              <a:defRPr/>
            </a:pPr>
            <a:r>
              <a:rPr lang="en-GB" dirty="0">
                <a:latin typeface="Twinkl" charset="0"/>
                <a:ea typeface="Calibri" charset="0"/>
                <a:cs typeface="Times New Roman" charset="0"/>
              </a:rPr>
              <a:t>First of all think about your personal hygiene.</a:t>
            </a:r>
            <a:endParaRPr lang="en-GB" dirty="0">
              <a:latin typeface="Calibri" charset="0"/>
              <a:ea typeface="Calibri" charset="0"/>
              <a:cs typeface="Times New Roman" charset="0"/>
            </a:endParaRPr>
          </a:p>
          <a:p>
            <a:pPr marL="285750" indent="-285750">
              <a:lnSpc>
                <a:spcPct val="115000"/>
              </a:lnSpc>
              <a:spcAft>
                <a:spcPts val="1000"/>
              </a:spcAft>
              <a:buFont typeface="Arial" charset="0"/>
              <a:buChar char="•"/>
              <a:defRPr/>
            </a:pPr>
            <a:r>
              <a:rPr lang="en-GB" dirty="0">
                <a:latin typeface="Twinkl" charset="0"/>
                <a:ea typeface="Calibri" charset="0"/>
                <a:cs typeface="Times New Roman" charset="0"/>
              </a:rPr>
              <a:t>Remove any jewellery, e.g. rings, watches or bangles.</a:t>
            </a:r>
          </a:p>
          <a:p>
            <a:pPr>
              <a:lnSpc>
                <a:spcPct val="115000"/>
              </a:lnSpc>
              <a:spcAft>
                <a:spcPts val="1000"/>
              </a:spcAft>
              <a:defRPr/>
            </a:pPr>
            <a:endParaRPr lang="en-GB" dirty="0">
              <a:latin typeface="Calibri" charset="0"/>
              <a:ea typeface="Calibri" charset="0"/>
              <a:cs typeface="Times New Roman" charset="0"/>
            </a:endParaRPr>
          </a:p>
          <a:p>
            <a:pPr>
              <a:lnSpc>
                <a:spcPct val="115000"/>
              </a:lnSpc>
              <a:spcAft>
                <a:spcPts val="1000"/>
              </a:spcAft>
              <a:defRPr/>
            </a:pPr>
            <a:r>
              <a:rPr lang="en-GB" dirty="0">
                <a:latin typeface="Twinkl" charset="0"/>
                <a:ea typeface="Calibri" charset="0"/>
                <a:cs typeface="Times New Roman" charset="0"/>
              </a:rPr>
              <a:t>These could spread germs or could fall into what you’re cooking. Taking them off also stops them getting messy.</a:t>
            </a:r>
            <a:endParaRPr lang="en-GB" dirty="0">
              <a:latin typeface="Calibri" charset="0"/>
              <a:ea typeface="Calibri" charset="0"/>
              <a:cs typeface="Times New Roman" charset="0"/>
            </a:endParaRPr>
          </a:p>
          <a:p>
            <a:pPr marL="285750" indent="-285750">
              <a:lnSpc>
                <a:spcPct val="115000"/>
              </a:lnSpc>
              <a:spcAft>
                <a:spcPts val="1000"/>
              </a:spcAft>
              <a:buFont typeface="Arial" charset="0"/>
              <a:buChar char="•"/>
              <a:defRPr/>
            </a:pPr>
            <a:r>
              <a:rPr lang="en-GB" dirty="0">
                <a:latin typeface="Twinkl" charset="0"/>
                <a:ea typeface="Calibri" charset="0"/>
                <a:cs typeface="Times New Roman" charset="0"/>
              </a:rPr>
              <a:t>Tie back your hair.</a:t>
            </a:r>
          </a:p>
          <a:p>
            <a:pPr>
              <a:lnSpc>
                <a:spcPct val="115000"/>
              </a:lnSpc>
              <a:spcAft>
                <a:spcPts val="1000"/>
              </a:spcAft>
              <a:defRPr/>
            </a:pPr>
            <a:endParaRPr lang="en-GB" dirty="0">
              <a:latin typeface="Twinkl" charset="0"/>
              <a:ea typeface="Calibri" charset="0"/>
              <a:cs typeface="Times New Roman" charset="0"/>
            </a:endParaRPr>
          </a:p>
          <a:p>
            <a:pPr>
              <a:lnSpc>
                <a:spcPct val="115000"/>
              </a:lnSpc>
              <a:spcAft>
                <a:spcPts val="1000"/>
              </a:spcAft>
              <a:defRPr/>
            </a:pPr>
            <a:r>
              <a:rPr lang="en-GB" dirty="0">
                <a:latin typeface="Twinkl" charset="0"/>
                <a:ea typeface="Calibri" charset="0"/>
                <a:cs typeface="Times New Roman" charset="0"/>
              </a:rPr>
              <a:t>Hair can dangle in food, fall into food or get caught in equipment.</a:t>
            </a:r>
            <a:endParaRPr lang="en-GB" dirty="0">
              <a:latin typeface="Calibri" charset="0"/>
              <a:ea typeface="Calibri" charset="0"/>
              <a:cs typeface="Times New Roman" charset="0"/>
            </a:endParaRPr>
          </a:p>
        </p:txBody>
      </p:sp>
      <p:pic>
        <p:nvPicPr>
          <p:cNvPr id="11268" name="Picture 17">
            <a:extLst>
              <a:ext uri="{FF2B5EF4-FFF2-40B4-BE49-F238E27FC236}">
                <a16:creationId xmlns:a16="http://schemas.microsoft.com/office/drawing/2014/main" id="{70AD247D-697A-459F-82B9-4C64009392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23200" y="2735262"/>
            <a:ext cx="3816350" cy="412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C923D18D-3833-4A8D-818E-0F699E4BC143}"/>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76A8DC-EAFE-4F7B-8D07-A3597E361C7C}"/>
              </a:ext>
            </a:extLst>
          </p:cNvPr>
          <p:cNvSpPr/>
          <p:nvPr/>
        </p:nvSpPr>
        <p:spPr>
          <a:xfrm>
            <a:off x="2200276" y="1374776"/>
            <a:ext cx="6359525" cy="4365625"/>
          </a:xfrm>
          <a:prstGeom prst="rect">
            <a:avLst/>
          </a:prstGeom>
        </p:spPr>
        <p:txBody>
          <a:bodyPr>
            <a:spAutoFit/>
          </a:bodyPr>
          <a:lstStyle/>
          <a:p>
            <a:pPr>
              <a:lnSpc>
                <a:spcPct val="115000"/>
              </a:lnSpc>
              <a:spcAft>
                <a:spcPts val="1000"/>
              </a:spcAft>
              <a:defRPr/>
            </a:pPr>
            <a:r>
              <a:rPr lang="en-GB" dirty="0">
                <a:latin typeface="Twinkl" charset="0"/>
                <a:ea typeface="Calibri" charset="0"/>
                <a:cs typeface="Times New Roman" charset="0"/>
              </a:rPr>
              <a:t>In some factories or restaurants where food is prepared, workers have to wear hair nets or hats.</a:t>
            </a:r>
            <a:endParaRPr lang="en-GB" dirty="0">
              <a:latin typeface="Calibri" charset="0"/>
              <a:ea typeface="Calibri" charset="0"/>
              <a:cs typeface="Times New Roman" charset="0"/>
            </a:endParaRPr>
          </a:p>
          <a:p>
            <a:pPr marL="285750" indent="-285750">
              <a:lnSpc>
                <a:spcPct val="115000"/>
              </a:lnSpc>
              <a:spcAft>
                <a:spcPts val="1000"/>
              </a:spcAft>
              <a:buFont typeface="Arial" charset="0"/>
              <a:buChar char="•"/>
              <a:defRPr/>
            </a:pPr>
            <a:r>
              <a:rPr lang="en-GB" dirty="0">
                <a:latin typeface="Twinkl" charset="0"/>
                <a:ea typeface="Calibri" charset="0"/>
                <a:cs typeface="Times New Roman" charset="0"/>
              </a:rPr>
              <a:t>Wear an apron and roll up your sleeves.</a:t>
            </a:r>
          </a:p>
          <a:p>
            <a:pPr>
              <a:lnSpc>
                <a:spcPct val="115000"/>
              </a:lnSpc>
              <a:spcAft>
                <a:spcPts val="1000"/>
              </a:spcAft>
              <a:defRPr/>
            </a:pPr>
            <a:endParaRPr lang="en-GB" dirty="0">
              <a:latin typeface="Calibri" charset="0"/>
              <a:ea typeface="Calibri" charset="0"/>
              <a:cs typeface="Times New Roman" charset="0"/>
            </a:endParaRPr>
          </a:p>
          <a:p>
            <a:pPr>
              <a:lnSpc>
                <a:spcPct val="115000"/>
              </a:lnSpc>
              <a:spcAft>
                <a:spcPts val="1000"/>
              </a:spcAft>
              <a:defRPr/>
            </a:pPr>
            <a:r>
              <a:rPr lang="en-GB" dirty="0">
                <a:latin typeface="Twinkl" charset="0"/>
                <a:ea typeface="Calibri" charset="0"/>
                <a:cs typeface="Times New Roman" charset="0"/>
              </a:rPr>
              <a:t>This stops any germs from your clothing contaminating              the food and it stops your clothes getting messy.</a:t>
            </a:r>
            <a:endParaRPr lang="en-GB" dirty="0">
              <a:latin typeface="Calibri" charset="0"/>
              <a:ea typeface="Calibri" charset="0"/>
              <a:cs typeface="Times New Roman" charset="0"/>
            </a:endParaRPr>
          </a:p>
          <a:p>
            <a:pPr marL="285750" indent="-285750">
              <a:lnSpc>
                <a:spcPct val="115000"/>
              </a:lnSpc>
              <a:spcAft>
                <a:spcPts val="1000"/>
              </a:spcAft>
              <a:buFont typeface="Arial" charset="0"/>
              <a:buChar char="•"/>
              <a:defRPr/>
            </a:pPr>
            <a:r>
              <a:rPr lang="en-GB" dirty="0">
                <a:latin typeface="Twinkl" charset="0"/>
                <a:ea typeface="Calibri" charset="0"/>
                <a:cs typeface="Times New Roman" charset="0"/>
              </a:rPr>
              <a:t>Wash your hands with hot water and antibacterial soap.</a:t>
            </a:r>
          </a:p>
          <a:p>
            <a:pPr marL="285750" indent="-285750">
              <a:lnSpc>
                <a:spcPct val="115000"/>
              </a:lnSpc>
              <a:spcAft>
                <a:spcPts val="1000"/>
              </a:spcAft>
              <a:buFont typeface="Arial" charset="0"/>
              <a:buChar char="•"/>
              <a:defRPr/>
            </a:pPr>
            <a:endParaRPr lang="en-GB" dirty="0">
              <a:latin typeface="Calibri" charset="0"/>
              <a:ea typeface="Calibri" charset="0"/>
              <a:cs typeface="Times New Roman" charset="0"/>
            </a:endParaRPr>
          </a:p>
          <a:p>
            <a:pPr>
              <a:lnSpc>
                <a:spcPct val="115000"/>
              </a:lnSpc>
              <a:spcAft>
                <a:spcPts val="1000"/>
              </a:spcAft>
              <a:defRPr/>
            </a:pPr>
            <a:r>
              <a:rPr lang="en-GB" dirty="0">
                <a:latin typeface="Twinkl" charset="0"/>
                <a:ea typeface="Calibri" charset="0"/>
                <a:cs typeface="Times New Roman" charset="0"/>
              </a:rPr>
              <a:t>Washing your hands stops dirt and germs from contaminating food. You must wash your hands before, during and after food handling. </a:t>
            </a:r>
            <a:endParaRPr lang="en-GB" dirty="0">
              <a:latin typeface="Calibri" charset="0"/>
              <a:ea typeface="Calibri" charset="0"/>
              <a:cs typeface="Times New Roman" charset="0"/>
            </a:endParaRPr>
          </a:p>
        </p:txBody>
      </p:sp>
      <p:sp>
        <p:nvSpPr>
          <p:cNvPr id="12291" name="Title 1">
            <a:extLst>
              <a:ext uri="{FF2B5EF4-FFF2-40B4-BE49-F238E27FC236}">
                <a16:creationId xmlns:a16="http://schemas.microsoft.com/office/drawing/2014/main" id="{D7D34BE5-D4BA-45EC-B46F-A06267C63FFC}"/>
              </a:ext>
            </a:extLst>
          </p:cNvPr>
          <p:cNvSpPr>
            <a:spLocks noGrp="1"/>
          </p:cNvSpPr>
          <p:nvPr>
            <p:ph type="title"/>
          </p:nvPr>
        </p:nvSpPr>
        <p:spPr>
          <a:xfrm>
            <a:off x="1531938" y="681038"/>
            <a:ext cx="9085262" cy="995362"/>
          </a:xfrm>
        </p:spPr>
        <p:txBody>
          <a:bodyPr/>
          <a:lstStyle/>
          <a:p>
            <a:pPr algn="ctr" eaLnBrk="1" hangingPunct="1"/>
            <a:r>
              <a:rPr lang="en-GB" altLang="en-US" sz="2800">
                <a:ea typeface="Calibri" panose="020F0502020204030204" pitchFamily="34" charset="0"/>
                <a:cs typeface="Times New Roman" panose="02020603050405020304" pitchFamily="18" charset="0"/>
              </a:rPr>
              <a:t>What should we remember before handling food?</a:t>
            </a:r>
            <a:br>
              <a:rPr lang="en-GB" altLang="en-US">
                <a:latin typeface="Twinkl" pitchFamily="2" charset="0"/>
                <a:ea typeface="Calibri" panose="020F0502020204030204" pitchFamily="34" charset="0"/>
                <a:cs typeface="Times New Roman" panose="02020603050405020304" pitchFamily="18" charset="0"/>
              </a:rPr>
            </a:br>
            <a:endParaRPr lang="en-GB" altLang="en-US">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51196FA3-6AA2-4549-93BB-723121687897}"/>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pic>
        <p:nvPicPr>
          <p:cNvPr id="12293" name="Picture 3">
            <a:extLst>
              <a:ext uri="{FF2B5EF4-FFF2-40B4-BE49-F238E27FC236}">
                <a16:creationId xmlns:a16="http://schemas.microsoft.com/office/drawing/2014/main" id="{B0F60342-FA28-40E7-8AB2-354F3D1F41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54988" y="1179513"/>
            <a:ext cx="23606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BF4BBB-E7A4-49D4-8B41-473D90E9BEA5}"/>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
        <p:nvSpPr>
          <p:cNvPr id="13315" name="Rectangle 3">
            <a:extLst>
              <a:ext uri="{FF2B5EF4-FFF2-40B4-BE49-F238E27FC236}">
                <a16:creationId xmlns:a16="http://schemas.microsoft.com/office/drawing/2014/main" id="{97499866-B210-45FA-A5C8-51A679A1F244}"/>
              </a:ext>
            </a:extLst>
          </p:cNvPr>
          <p:cNvSpPr>
            <a:spLocks noChangeArrowheads="1"/>
          </p:cNvSpPr>
          <p:nvPr/>
        </p:nvSpPr>
        <p:spPr bwMode="auto">
          <a:xfrm>
            <a:off x="2328864" y="720726"/>
            <a:ext cx="7661275"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a:ea typeface="Calibri" panose="020F0502020204030204" pitchFamily="34" charset="0"/>
                <a:cs typeface="Times New Roman" panose="02020603050405020304" pitchFamily="18" charset="0"/>
              </a:rPr>
              <a:t>Apart from personal hygiene, what else should we be aware of when handling food?</a:t>
            </a:r>
          </a:p>
        </p:txBody>
      </p:sp>
      <p:grpSp>
        <p:nvGrpSpPr>
          <p:cNvPr id="9" name="Group 8">
            <a:extLst>
              <a:ext uri="{FF2B5EF4-FFF2-40B4-BE49-F238E27FC236}">
                <a16:creationId xmlns:a16="http://schemas.microsoft.com/office/drawing/2014/main" id="{5DBC1FFD-326F-4087-B453-71B2362DF720}"/>
              </a:ext>
            </a:extLst>
          </p:cNvPr>
          <p:cNvGrpSpPr>
            <a:grpSpLocks/>
          </p:cNvGrpSpPr>
          <p:nvPr/>
        </p:nvGrpSpPr>
        <p:grpSpPr bwMode="auto">
          <a:xfrm>
            <a:off x="4119563" y="1798638"/>
            <a:ext cx="3962400" cy="965200"/>
            <a:chOff x="2654298" y="2089895"/>
            <a:chExt cx="3962400" cy="965200"/>
          </a:xfrm>
        </p:grpSpPr>
        <p:sp>
          <p:nvSpPr>
            <p:cNvPr id="8" name="Rounded Rectangle 7">
              <a:extLst>
                <a:ext uri="{FF2B5EF4-FFF2-40B4-BE49-F238E27FC236}">
                  <a16:creationId xmlns:a16="http://schemas.microsoft.com/office/drawing/2014/main" id="{B530D791-A9B2-4FEA-AFB4-674D3DF85404}"/>
                </a:ext>
              </a:extLst>
            </p:cNvPr>
            <p:cNvSpPr/>
            <p:nvPr/>
          </p:nvSpPr>
          <p:spPr>
            <a:xfrm>
              <a:off x="2654298" y="2089895"/>
              <a:ext cx="3962400" cy="965200"/>
            </a:xfrm>
            <a:prstGeom prst="roundRect">
              <a:avLst>
                <a:gd name="adj" fmla="val 0"/>
              </a:avLst>
            </a:prstGeom>
            <a:solidFill>
              <a:srgbClr val="4DB1E3"/>
            </a:solidFill>
            <a:ln>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3" name="Rectangle 4">
              <a:extLst>
                <a:ext uri="{FF2B5EF4-FFF2-40B4-BE49-F238E27FC236}">
                  <a16:creationId xmlns:a16="http://schemas.microsoft.com/office/drawing/2014/main" id="{7C74A2BB-5734-4CB7-A35E-8978514C8369}"/>
                </a:ext>
              </a:extLst>
            </p:cNvPr>
            <p:cNvSpPr>
              <a:spLocks noChangeArrowheads="1"/>
            </p:cNvSpPr>
            <p:nvPr/>
          </p:nvSpPr>
          <p:spPr bwMode="auto">
            <a:xfrm>
              <a:off x="2850225" y="2273199"/>
              <a:ext cx="3570545" cy="55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sz="2800" b="1">
                  <a:solidFill>
                    <a:schemeClr val="bg1"/>
                  </a:solidFill>
                  <a:latin typeface="Twinkl SemiBold" pitchFamily="2" charset="0"/>
                  <a:ea typeface="Calibri" panose="020F0502020204030204" pitchFamily="34" charset="0"/>
                  <a:cs typeface="Times New Roman" panose="02020603050405020304" pitchFamily="18" charset="0"/>
                </a:rPr>
                <a:t>Cross contamination</a:t>
              </a:r>
            </a:p>
          </p:txBody>
        </p:sp>
      </p:grpSp>
      <p:sp>
        <p:nvSpPr>
          <p:cNvPr id="6" name="Rectangle 5">
            <a:extLst>
              <a:ext uri="{FF2B5EF4-FFF2-40B4-BE49-F238E27FC236}">
                <a16:creationId xmlns:a16="http://schemas.microsoft.com/office/drawing/2014/main" id="{7042D185-9DF1-4C8C-BB9B-445D2643949B}"/>
              </a:ext>
            </a:extLst>
          </p:cNvPr>
          <p:cNvSpPr>
            <a:spLocks noChangeArrowheads="1"/>
          </p:cNvSpPr>
          <p:nvPr/>
        </p:nvSpPr>
        <p:spPr bwMode="auto">
          <a:xfrm>
            <a:off x="2328864" y="3194051"/>
            <a:ext cx="6619633" cy="392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a:ea typeface="Calibri" panose="020F0502020204030204" pitchFamily="34" charset="0"/>
                <a:cs typeface="Times New Roman" panose="02020603050405020304" pitchFamily="18" charset="0"/>
              </a:rPr>
              <a:t>Cross contamination is when bacteria gets from one food to another.</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grpSp>
        <p:nvGrpSpPr>
          <p:cNvPr id="12" name="Group 11">
            <a:extLst>
              <a:ext uri="{FF2B5EF4-FFF2-40B4-BE49-F238E27FC236}">
                <a16:creationId xmlns:a16="http://schemas.microsoft.com/office/drawing/2014/main" id="{90EE64B6-3552-4E8C-998C-F1866DC5A876}"/>
              </a:ext>
            </a:extLst>
          </p:cNvPr>
          <p:cNvGrpSpPr>
            <a:grpSpLocks/>
          </p:cNvGrpSpPr>
          <p:nvPr/>
        </p:nvGrpSpPr>
        <p:grpSpPr bwMode="auto">
          <a:xfrm>
            <a:off x="2278064" y="3821114"/>
            <a:ext cx="7762875" cy="2308225"/>
            <a:chOff x="753532" y="3769620"/>
            <a:chExt cx="7763934" cy="2309447"/>
          </a:xfrm>
        </p:grpSpPr>
        <p:sp>
          <p:nvSpPr>
            <p:cNvPr id="13319" name="Rectangle 6">
              <a:extLst>
                <a:ext uri="{FF2B5EF4-FFF2-40B4-BE49-F238E27FC236}">
                  <a16:creationId xmlns:a16="http://schemas.microsoft.com/office/drawing/2014/main" id="{0D5770A4-F65A-42D0-9B94-FE296FBA1D1E}"/>
                </a:ext>
              </a:extLst>
            </p:cNvPr>
            <p:cNvSpPr>
              <a:spLocks noChangeArrowheads="1"/>
            </p:cNvSpPr>
            <p:nvPr/>
          </p:nvSpPr>
          <p:spPr bwMode="auto">
            <a:xfrm>
              <a:off x="880533" y="4117336"/>
              <a:ext cx="4182534" cy="136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a:ea typeface="Calibri" panose="020F0502020204030204" pitchFamily="34" charset="0"/>
                  <a:cs typeface="Times New Roman" panose="02020603050405020304" pitchFamily="18" charset="0"/>
                </a:rPr>
                <a:t>Raw food can contain bacteria that could make us ill. It’s important that raw and cooked foods are not in contact so that bacteria aren’t spread. </a:t>
              </a:r>
            </a:p>
          </p:txBody>
        </p:sp>
        <p:pic>
          <p:nvPicPr>
            <p:cNvPr id="13320" name="Picture 9">
              <a:extLst>
                <a:ext uri="{FF2B5EF4-FFF2-40B4-BE49-F238E27FC236}">
                  <a16:creationId xmlns:a16="http://schemas.microsoft.com/office/drawing/2014/main" id="{840710EB-A4EF-4D52-8835-AC5E4C7D9B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2334" y="4180427"/>
              <a:ext cx="3276600" cy="151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a:extLst>
                <a:ext uri="{FF2B5EF4-FFF2-40B4-BE49-F238E27FC236}">
                  <a16:creationId xmlns:a16="http://schemas.microsoft.com/office/drawing/2014/main" id="{5C6A8ABE-6567-4B71-9F30-E236D154EF23}"/>
                </a:ext>
              </a:extLst>
            </p:cNvPr>
            <p:cNvSpPr/>
            <p:nvPr/>
          </p:nvSpPr>
          <p:spPr>
            <a:xfrm>
              <a:off x="753532" y="3769620"/>
              <a:ext cx="7763934" cy="2309447"/>
            </a:xfrm>
            <a:prstGeom prst="roundRect">
              <a:avLst>
                <a:gd name="adj" fmla="val 0"/>
              </a:avLst>
            </a:prstGeom>
            <a:noFill/>
            <a:ln>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79438A0-01A0-4B3F-949B-5CFB987234EF}"/>
              </a:ext>
            </a:extLst>
          </p:cNvPr>
          <p:cNvSpPr>
            <a:spLocks noChangeArrowheads="1"/>
          </p:cNvSpPr>
          <p:nvPr/>
        </p:nvSpPr>
        <p:spPr bwMode="auto">
          <a:xfrm>
            <a:off x="2260600" y="736601"/>
            <a:ext cx="73406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a:ea typeface="Calibri" panose="020F0502020204030204" pitchFamily="34" charset="0"/>
                <a:cs typeface="Times New Roman" panose="02020603050405020304" pitchFamily="18" charset="0"/>
              </a:rPr>
              <a:t>To avoid any risk of cross contamination pay attention to this advice:</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14339" name="Picture 7">
            <a:extLst>
              <a:ext uri="{FF2B5EF4-FFF2-40B4-BE49-F238E27FC236}">
                <a16:creationId xmlns:a16="http://schemas.microsoft.com/office/drawing/2014/main" id="{06F4C773-C6B1-4400-9142-4DD5F88EC19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67401" y="3543300"/>
            <a:ext cx="4143375"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a:extLst>
              <a:ext uri="{FF2B5EF4-FFF2-40B4-BE49-F238E27FC236}">
                <a16:creationId xmlns:a16="http://schemas.microsoft.com/office/drawing/2014/main" id="{EFFA5BF5-229E-4EC1-967A-009EBBE22071}"/>
              </a:ext>
            </a:extLst>
          </p:cNvPr>
          <p:cNvGrpSpPr>
            <a:grpSpLocks/>
          </p:cNvGrpSpPr>
          <p:nvPr/>
        </p:nvGrpSpPr>
        <p:grpSpPr bwMode="auto">
          <a:xfrm>
            <a:off x="2125664" y="2449513"/>
            <a:ext cx="7602537" cy="793750"/>
            <a:chOff x="600904" y="2449582"/>
            <a:chExt cx="7603296" cy="793310"/>
          </a:xfrm>
        </p:grpSpPr>
        <p:sp>
          <p:nvSpPr>
            <p:cNvPr id="14351" name="Rectangle 4">
              <a:extLst>
                <a:ext uri="{FF2B5EF4-FFF2-40B4-BE49-F238E27FC236}">
                  <a16:creationId xmlns:a16="http://schemas.microsoft.com/office/drawing/2014/main" id="{BBFC8988-4792-460C-9A39-62FDBCB6C583}"/>
                </a:ext>
              </a:extLst>
            </p:cNvPr>
            <p:cNvSpPr>
              <a:spLocks noChangeArrowheads="1"/>
            </p:cNvSpPr>
            <p:nvPr/>
          </p:nvSpPr>
          <p:spPr bwMode="auto">
            <a:xfrm>
              <a:off x="736599" y="2513462"/>
              <a:ext cx="7467601"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Use different chopping boards for raw meat and vegetables, fish or bread. Some come colour-coded so this is easier to do.</a:t>
              </a:r>
            </a:p>
          </p:txBody>
        </p:sp>
        <p:pic>
          <p:nvPicPr>
            <p:cNvPr id="14352" name="Picture 8">
              <a:extLst>
                <a:ext uri="{FF2B5EF4-FFF2-40B4-BE49-F238E27FC236}">
                  <a16:creationId xmlns:a16="http://schemas.microsoft.com/office/drawing/2014/main" id="{72635542-9E93-49CA-8346-B147D17194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0904" y="2449582"/>
              <a:ext cx="504312" cy="525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a:extLst>
              <a:ext uri="{FF2B5EF4-FFF2-40B4-BE49-F238E27FC236}">
                <a16:creationId xmlns:a16="http://schemas.microsoft.com/office/drawing/2014/main" id="{193E92C2-0B24-441A-8B65-AC258204A36B}"/>
              </a:ext>
            </a:extLst>
          </p:cNvPr>
          <p:cNvGrpSpPr>
            <a:grpSpLocks/>
          </p:cNvGrpSpPr>
          <p:nvPr/>
        </p:nvGrpSpPr>
        <p:grpSpPr bwMode="auto">
          <a:xfrm>
            <a:off x="2120900" y="1587500"/>
            <a:ext cx="7416800" cy="604838"/>
            <a:chOff x="596899" y="1588100"/>
            <a:chExt cx="7416799" cy="603611"/>
          </a:xfrm>
        </p:grpSpPr>
        <p:sp>
          <p:nvSpPr>
            <p:cNvPr id="14349" name="Rectangle 3">
              <a:extLst>
                <a:ext uri="{FF2B5EF4-FFF2-40B4-BE49-F238E27FC236}">
                  <a16:creationId xmlns:a16="http://schemas.microsoft.com/office/drawing/2014/main" id="{FC3CD0D6-7327-401E-84AC-45E82DC08939}"/>
                </a:ext>
              </a:extLst>
            </p:cNvPr>
            <p:cNvSpPr>
              <a:spLocks noChangeArrowheads="1"/>
            </p:cNvSpPr>
            <p:nvPr/>
          </p:nvSpPr>
          <p:spPr bwMode="auto">
            <a:xfrm>
              <a:off x="673098" y="1641886"/>
              <a:ext cx="7340600" cy="3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Don’t use the same equipment for raw and cooked foods. </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14350" name="Picture 9">
              <a:extLst>
                <a:ext uri="{FF2B5EF4-FFF2-40B4-BE49-F238E27FC236}">
                  <a16:creationId xmlns:a16="http://schemas.microsoft.com/office/drawing/2014/main" id="{AD77D37C-95E1-4A05-85C6-C5A22C4CFA5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899" y="1588100"/>
              <a:ext cx="473906" cy="603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14">
            <a:extLst>
              <a:ext uri="{FF2B5EF4-FFF2-40B4-BE49-F238E27FC236}">
                <a16:creationId xmlns:a16="http://schemas.microsoft.com/office/drawing/2014/main" id="{FC3268BE-F2F7-40CA-811A-46E10A7C6A03}"/>
              </a:ext>
            </a:extLst>
          </p:cNvPr>
          <p:cNvGrpSpPr>
            <a:grpSpLocks/>
          </p:cNvGrpSpPr>
          <p:nvPr/>
        </p:nvGrpSpPr>
        <p:grpSpPr bwMode="auto">
          <a:xfrm>
            <a:off x="2125664" y="3640138"/>
            <a:ext cx="4109391" cy="525462"/>
            <a:chOff x="600904" y="3640081"/>
            <a:chExt cx="4110007" cy="525169"/>
          </a:xfrm>
        </p:grpSpPr>
        <p:sp>
          <p:nvSpPr>
            <p:cNvPr id="14347" name="Rectangle 5">
              <a:extLst>
                <a:ext uri="{FF2B5EF4-FFF2-40B4-BE49-F238E27FC236}">
                  <a16:creationId xmlns:a16="http://schemas.microsoft.com/office/drawing/2014/main" id="{5D063603-80FF-499D-BAA6-DCC4D2B61ED3}"/>
                </a:ext>
              </a:extLst>
            </p:cNvPr>
            <p:cNvSpPr>
              <a:spLocks noChangeArrowheads="1"/>
            </p:cNvSpPr>
            <p:nvPr/>
          </p:nvSpPr>
          <p:spPr bwMode="auto">
            <a:xfrm>
              <a:off x="736599" y="3705692"/>
              <a:ext cx="3974312" cy="391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Keep raw and cooked foods separate.</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14348" name="Picture 10">
              <a:extLst>
                <a:ext uri="{FF2B5EF4-FFF2-40B4-BE49-F238E27FC236}">
                  <a16:creationId xmlns:a16="http://schemas.microsoft.com/office/drawing/2014/main" id="{5931230F-19D4-4C7D-B7A3-4C1D0FB864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0904" y="3640081"/>
              <a:ext cx="504312" cy="525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id="{62655E8F-321A-4563-A94F-2566E4B4B129}"/>
              </a:ext>
            </a:extLst>
          </p:cNvPr>
          <p:cNvGrpSpPr>
            <a:grpSpLocks/>
          </p:cNvGrpSpPr>
          <p:nvPr/>
        </p:nvGrpSpPr>
        <p:grpSpPr bwMode="auto">
          <a:xfrm>
            <a:off x="2111376" y="4529140"/>
            <a:ext cx="3603625" cy="1078801"/>
            <a:chOff x="588115" y="4528774"/>
            <a:chExt cx="3602885" cy="1078819"/>
          </a:xfrm>
        </p:grpSpPr>
        <p:sp>
          <p:nvSpPr>
            <p:cNvPr id="14345" name="Rectangle 6">
              <a:extLst>
                <a:ext uri="{FF2B5EF4-FFF2-40B4-BE49-F238E27FC236}">
                  <a16:creationId xmlns:a16="http://schemas.microsoft.com/office/drawing/2014/main" id="{EA7FD9AA-FC3F-4996-B0B5-FEA15D0A8E07}"/>
                </a:ext>
              </a:extLst>
            </p:cNvPr>
            <p:cNvSpPr>
              <a:spLocks noChangeArrowheads="1"/>
            </p:cNvSpPr>
            <p:nvPr/>
          </p:nvSpPr>
          <p:spPr bwMode="auto">
            <a:xfrm>
              <a:off x="740513" y="4578320"/>
              <a:ext cx="3450487" cy="1029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Be careful when storing raw food so it cannot drip or come into contact with cooked food.</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14346" name="Picture 11">
              <a:extLst>
                <a:ext uri="{FF2B5EF4-FFF2-40B4-BE49-F238E27FC236}">
                  <a16:creationId xmlns:a16="http://schemas.microsoft.com/office/drawing/2014/main" id="{A0E96E0E-BC6F-4B51-9D2E-89C0F2CDE7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115" y="4528774"/>
              <a:ext cx="473906" cy="603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Rectangle 16">
            <a:extLst>
              <a:ext uri="{FF2B5EF4-FFF2-40B4-BE49-F238E27FC236}">
                <a16:creationId xmlns:a16="http://schemas.microsoft.com/office/drawing/2014/main" id="{3521747B-FBD6-43F0-B830-727DD77BBCBE}"/>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6D2BFA4-753A-4A8D-8EAA-7EFAC9395000}"/>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
        <p:nvSpPr>
          <p:cNvPr id="15363" name="Title 3">
            <a:extLst>
              <a:ext uri="{FF2B5EF4-FFF2-40B4-BE49-F238E27FC236}">
                <a16:creationId xmlns:a16="http://schemas.microsoft.com/office/drawing/2014/main" id="{59DE2EFB-C950-4DE3-966E-5F0A2CEF9DEB}"/>
              </a:ext>
            </a:extLst>
          </p:cNvPr>
          <p:cNvSpPr>
            <a:spLocks noGrp="1"/>
          </p:cNvSpPr>
          <p:nvPr>
            <p:ph type="title"/>
          </p:nvPr>
        </p:nvSpPr>
        <p:spPr>
          <a:xfrm>
            <a:off x="1981201" y="479426"/>
            <a:ext cx="8220075" cy="993775"/>
          </a:xfrm>
        </p:spPr>
        <p:txBody>
          <a:bodyPr/>
          <a:lstStyle/>
          <a:p>
            <a:pPr eaLnBrk="1" hangingPunct="1"/>
            <a:r>
              <a:rPr lang="en-GB" altLang="en-US" sz="3200">
                <a:ea typeface="Calibri" panose="020F0502020204030204" pitchFamily="34" charset="0"/>
                <a:cs typeface="Times New Roman" panose="02020603050405020304" pitchFamily="18" charset="0"/>
              </a:rPr>
              <a:t>Cooking, Reheating and Chilling Food</a:t>
            </a:r>
            <a:endParaRPr lang="en-GB" altLang="en-US" sz="3200"/>
          </a:p>
        </p:txBody>
      </p:sp>
      <p:sp>
        <p:nvSpPr>
          <p:cNvPr id="15364" name="Rectangle 5">
            <a:extLst>
              <a:ext uri="{FF2B5EF4-FFF2-40B4-BE49-F238E27FC236}">
                <a16:creationId xmlns:a16="http://schemas.microsoft.com/office/drawing/2014/main" id="{055EDE07-796A-4928-8B01-4CAB5C984619}"/>
              </a:ext>
            </a:extLst>
          </p:cNvPr>
          <p:cNvSpPr>
            <a:spLocks noChangeArrowheads="1"/>
          </p:cNvSpPr>
          <p:nvPr/>
        </p:nvSpPr>
        <p:spPr bwMode="auto">
          <a:xfrm>
            <a:off x="2036763" y="1376363"/>
            <a:ext cx="8164512" cy="281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Food must be cooked all the way through to remove any harmful bacteria.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Cooked food should be served immediately or kept warm (above 63ºC).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Bacteria can multiply quickly in a warm room if food is kept there for a long time. Food should never be served or reheated if kept under those conditions.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It’s important that food that has been cooked and cooled is reheated until it is piping hot. Food shouldn’t be reheated more than once.</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Chilling food stops bacteria growing. </a:t>
            </a:r>
          </a:p>
        </p:txBody>
      </p:sp>
      <p:sp>
        <p:nvSpPr>
          <p:cNvPr id="15365" name="Rectangle 6">
            <a:extLst>
              <a:ext uri="{FF2B5EF4-FFF2-40B4-BE49-F238E27FC236}">
                <a16:creationId xmlns:a16="http://schemas.microsoft.com/office/drawing/2014/main" id="{683E2CB1-FB29-4BF1-988B-8C6895B764C9}"/>
              </a:ext>
            </a:extLst>
          </p:cNvPr>
          <p:cNvSpPr>
            <a:spLocks noChangeArrowheads="1"/>
          </p:cNvSpPr>
          <p:nvPr/>
        </p:nvSpPr>
        <p:spPr bwMode="auto">
          <a:xfrm>
            <a:off x="2565400" y="4802189"/>
            <a:ext cx="6256338"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pPr>
            <a:r>
              <a:rPr lang="en-GB" altLang="en-US">
                <a:ea typeface="Calibri" panose="020F0502020204030204" pitchFamily="34" charset="0"/>
                <a:cs typeface="Times New Roman" panose="02020603050405020304" pitchFamily="18" charset="0"/>
              </a:rPr>
              <a:t>If you want to keep some food you’ve cooked to use later, cool it down as quickly as possible and put it into a container you can cover with a lid or film. Store your cooked food in the fridge or freezer.</a:t>
            </a:r>
          </a:p>
        </p:txBody>
      </p:sp>
      <p:sp>
        <p:nvSpPr>
          <p:cNvPr id="8" name="Rounded Rectangle 7">
            <a:extLst>
              <a:ext uri="{FF2B5EF4-FFF2-40B4-BE49-F238E27FC236}">
                <a16:creationId xmlns:a16="http://schemas.microsoft.com/office/drawing/2014/main" id="{A5812E94-E1D9-44CD-A90F-07F8C1087B80}"/>
              </a:ext>
            </a:extLst>
          </p:cNvPr>
          <p:cNvSpPr/>
          <p:nvPr/>
        </p:nvSpPr>
        <p:spPr>
          <a:xfrm>
            <a:off x="2428876" y="4764089"/>
            <a:ext cx="7019925" cy="1481137"/>
          </a:xfrm>
          <a:prstGeom prst="roundRect">
            <a:avLst>
              <a:gd name="adj" fmla="val 0"/>
            </a:avLst>
          </a:prstGeom>
          <a:noFill/>
          <a:ln>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5367" name="Group 11">
            <a:extLst>
              <a:ext uri="{FF2B5EF4-FFF2-40B4-BE49-F238E27FC236}">
                <a16:creationId xmlns:a16="http://schemas.microsoft.com/office/drawing/2014/main" id="{C9C94A52-F899-4FDA-A1DA-D9637B17FD46}"/>
              </a:ext>
            </a:extLst>
          </p:cNvPr>
          <p:cNvGrpSpPr>
            <a:grpSpLocks/>
          </p:cNvGrpSpPr>
          <p:nvPr/>
        </p:nvGrpSpPr>
        <p:grpSpPr bwMode="auto">
          <a:xfrm>
            <a:off x="8996364" y="4021139"/>
            <a:ext cx="777875" cy="2224087"/>
            <a:chOff x="5825598" y="4572319"/>
            <a:chExt cx="609600" cy="1740269"/>
          </a:xfrm>
        </p:grpSpPr>
        <p:sp>
          <p:nvSpPr>
            <p:cNvPr id="10" name="Rounded Rectangle 9">
              <a:extLst>
                <a:ext uri="{FF2B5EF4-FFF2-40B4-BE49-F238E27FC236}">
                  <a16:creationId xmlns:a16="http://schemas.microsoft.com/office/drawing/2014/main" id="{97FBE914-5FE1-41CB-88D4-3DDE4BCC236C}"/>
                </a:ext>
              </a:extLst>
            </p:cNvPr>
            <p:cNvSpPr/>
            <p:nvPr/>
          </p:nvSpPr>
          <p:spPr>
            <a:xfrm>
              <a:off x="5825598" y="4572319"/>
              <a:ext cx="609600" cy="174026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9" name="Picture 8">
              <a:extLst>
                <a:ext uri="{FF2B5EF4-FFF2-40B4-BE49-F238E27FC236}">
                  <a16:creationId xmlns:a16="http://schemas.microsoft.com/office/drawing/2014/main" id="{B226CA7B-7469-49DE-BC10-64CAD980FCF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27685" y="4665132"/>
              <a:ext cx="395751" cy="1554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368E5F63-741A-44DE-95C0-F96449F9D603}"/>
              </a:ext>
            </a:extLst>
          </p:cNvPr>
          <p:cNvSpPr>
            <a:spLocks noGrp="1"/>
          </p:cNvSpPr>
          <p:nvPr>
            <p:ph type="title"/>
          </p:nvPr>
        </p:nvSpPr>
        <p:spPr>
          <a:xfrm>
            <a:off x="1981201" y="479426"/>
            <a:ext cx="8220075" cy="993775"/>
          </a:xfrm>
        </p:spPr>
        <p:txBody>
          <a:bodyPr/>
          <a:lstStyle/>
          <a:p>
            <a:pPr eaLnBrk="1" hangingPunct="1"/>
            <a:r>
              <a:rPr lang="en-GB" altLang="en-US">
                <a:ea typeface="Calibri" panose="020F0502020204030204" pitchFamily="34" charset="0"/>
                <a:cs typeface="Times New Roman" panose="02020603050405020304" pitchFamily="18" charset="0"/>
              </a:rPr>
              <a:t>Cleaning Up</a:t>
            </a:r>
            <a:endParaRPr lang="en-GB" altLang="en-US"/>
          </a:p>
        </p:txBody>
      </p:sp>
      <p:sp>
        <p:nvSpPr>
          <p:cNvPr id="3" name="Rectangle 2">
            <a:extLst>
              <a:ext uri="{FF2B5EF4-FFF2-40B4-BE49-F238E27FC236}">
                <a16:creationId xmlns:a16="http://schemas.microsoft.com/office/drawing/2014/main" id="{9074D301-0440-4DA5-B1CB-8CD2C3408C3D}"/>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
        <p:nvSpPr>
          <p:cNvPr id="16388" name="Rectangle 3">
            <a:extLst>
              <a:ext uri="{FF2B5EF4-FFF2-40B4-BE49-F238E27FC236}">
                <a16:creationId xmlns:a16="http://schemas.microsoft.com/office/drawing/2014/main" id="{7E033EE4-ED14-4024-A0FD-C9B3F5476E8F}"/>
              </a:ext>
            </a:extLst>
          </p:cNvPr>
          <p:cNvSpPr>
            <a:spLocks noChangeArrowheads="1"/>
          </p:cNvSpPr>
          <p:nvPr/>
        </p:nvSpPr>
        <p:spPr bwMode="auto">
          <a:xfrm>
            <a:off x="2268538" y="1477964"/>
            <a:ext cx="7815262" cy="160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Always clean up after you’ve been preparing or cooking food.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Wash equipment in hot water using antibacterial soap and wipe down surfaces you have been working on using an antibacterial spray and clean cloth.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A clean and tidy kitchen helps prevents illness and accidents.</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5671CE89-8583-4B4C-B49B-CA1E1AE458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0475" y="3628009"/>
            <a:ext cx="3554250" cy="2513265"/>
          </a:xfrm>
          <a:prstGeom prst="roundRect">
            <a:avLst>
              <a:gd name="adj" fmla="val 0"/>
            </a:avLst>
          </a:prstGeom>
          <a:ln w="12700">
            <a:solidFill>
              <a:srgbClr val="4DB1E3"/>
            </a:solid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7C5342AC-5783-4EC5-A3D8-6C2A8CCB8883}"/>
              </a:ext>
            </a:extLst>
          </p:cNvPr>
          <p:cNvSpPr>
            <a:spLocks noGrp="1"/>
          </p:cNvSpPr>
          <p:nvPr>
            <p:ph type="title"/>
          </p:nvPr>
        </p:nvSpPr>
        <p:spPr>
          <a:xfrm>
            <a:off x="1981201" y="479426"/>
            <a:ext cx="8220075" cy="993775"/>
          </a:xfrm>
        </p:spPr>
        <p:txBody>
          <a:bodyPr/>
          <a:lstStyle/>
          <a:p>
            <a:pPr eaLnBrk="1" hangingPunct="1"/>
            <a:r>
              <a:rPr lang="en-GB" altLang="en-US"/>
              <a:t>Check Dates</a:t>
            </a:r>
          </a:p>
        </p:txBody>
      </p:sp>
      <p:sp>
        <p:nvSpPr>
          <p:cNvPr id="17411" name="Rectangle 3">
            <a:extLst>
              <a:ext uri="{FF2B5EF4-FFF2-40B4-BE49-F238E27FC236}">
                <a16:creationId xmlns:a16="http://schemas.microsoft.com/office/drawing/2014/main" id="{AB681C99-5755-42E4-A3C7-AFEAC23377CB}"/>
              </a:ext>
            </a:extLst>
          </p:cNvPr>
          <p:cNvSpPr>
            <a:spLocks noChangeArrowheads="1"/>
          </p:cNvSpPr>
          <p:nvPr/>
        </p:nvSpPr>
        <p:spPr bwMode="auto">
          <a:xfrm>
            <a:off x="2268538" y="1593850"/>
            <a:ext cx="4572000" cy="210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b="1">
                <a:ea typeface="Calibri" panose="020F0502020204030204" pitchFamily="34" charset="0"/>
                <a:cs typeface="Times New Roman" panose="02020603050405020304" pitchFamily="18" charset="0"/>
              </a:rPr>
              <a:t>Best Before </a:t>
            </a:r>
            <a:r>
              <a:rPr lang="en-GB" altLang="en-US">
                <a:ea typeface="Calibri" panose="020F0502020204030204" pitchFamily="34" charset="0"/>
                <a:cs typeface="Times New Roman" panose="02020603050405020304" pitchFamily="18" charset="0"/>
              </a:rPr>
              <a:t>and </a:t>
            </a:r>
            <a:r>
              <a:rPr lang="en-GB" altLang="en-US" b="1">
                <a:ea typeface="Calibri" panose="020F0502020204030204" pitchFamily="34" charset="0"/>
                <a:cs typeface="Times New Roman" panose="02020603050405020304" pitchFamily="18" charset="0"/>
              </a:rPr>
              <a:t>Use By </a:t>
            </a:r>
            <a:r>
              <a:rPr lang="en-GB" altLang="en-US">
                <a:ea typeface="Calibri" panose="020F0502020204030204" pitchFamily="34" charset="0"/>
                <a:cs typeface="Times New Roman" panose="02020603050405020304" pitchFamily="18" charset="0"/>
              </a:rPr>
              <a:t>dates are shown on food packaging.</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Best Before dates mean food used after that date may not be at its best but it is still safe to eat if it has been kept according to the conditions stated.</a:t>
            </a:r>
          </a:p>
        </p:txBody>
      </p:sp>
      <p:pic>
        <p:nvPicPr>
          <p:cNvPr id="17412" name="Picture 4">
            <a:extLst>
              <a:ext uri="{FF2B5EF4-FFF2-40B4-BE49-F238E27FC236}">
                <a16:creationId xmlns:a16="http://schemas.microsoft.com/office/drawing/2014/main" id="{F4042532-0A59-4073-8CA3-C04E67D377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13438" y="3048001"/>
            <a:ext cx="4584700"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5">
            <a:extLst>
              <a:ext uri="{FF2B5EF4-FFF2-40B4-BE49-F238E27FC236}">
                <a16:creationId xmlns:a16="http://schemas.microsoft.com/office/drawing/2014/main" id="{91365EF9-13D0-4C5B-AD6C-8087B95A8ED9}"/>
              </a:ext>
            </a:extLst>
          </p:cNvPr>
          <p:cNvSpPr>
            <a:spLocks noChangeArrowheads="1"/>
          </p:cNvSpPr>
          <p:nvPr/>
        </p:nvSpPr>
        <p:spPr bwMode="auto">
          <a:xfrm>
            <a:off x="2268538" y="3703638"/>
            <a:ext cx="3644900" cy="166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The Use By date is very important. After the Use By date, don’t cook, eat or freeze that food. It may look fine but it could make you ill.</a:t>
            </a:r>
          </a:p>
        </p:txBody>
      </p:sp>
      <p:sp>
        <p:nvSpPr>
          <p:cNvPr id="7" name="Rectangle 6">
            <a:extLst>
              <a:ext uri="{FF2B5EF4-FFF2-40B4-BE49-F238E27FC236}">
                <a16:creationId xmlns:a16="http://schemas.microsoft.com/office/drawing/2014/main" id="{E9E97CBD-0F6E-4A36-B77E-24A446387E28}"/>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15EA2BE9-3E51-412A-8105-19D599B44946}"/>
              </a:ext>
            </a:extLst>
          </p:cNvPr>
          <p:cNvSpPr>
            <a:spLocks noGrp="1"/>
          </p:cNvSpPr>
          <p:nvPr>
            <p:ph type="title"/>
          </p:nvPr>
        </p:nvSpPr>
        <p:spPr>
          <a:xfrm>
            <a:off x="1981201" y="479426"/>
            <a:ext cx="8220075" cy="993775"/>
          </a:xfrm>
        </p:spPr>
        <p:txBody>
          <a:bodyPr/>
          <a:lstStyle/>
          <a:p>
            <a:pPr eaLnBrk="1" hangingPunct="1"/>
            <a:r>
              <a:rPr lang="en-GB" altLang="en-US"/>
              <a:t>Check Allergies</a:t>
            </a:r>
          </a:p>
        </p:txBody>
      </p:sp>
      <p:sp>
        <p:nvSpPr>
          <p:cNvPr id="18435" name="Rectangle 2">
            <a:extLst>
              <a:ext uri="{FF2B5EF4-FFF2-40B4-BE49-F238E27FC236}">
                <a16:creationId xmlns:a16="http://schemas.microsoft.com/office/drawing/2014/main" id="{96CDDC73-EFBF-43A9-A358-5DB5ED65E7AC}"/>
              </a:ext>
            </a:extLst>
          </p:cNvPr>
          <p:cNvSpPr>
            <a:spLocks noChangeArrowheads="1"/>
          </p:cNvSpPr>
          <p:nvPr/>
        </p:nvSpPr>
        <p:spPr bwMode="auto">
          <a:xfrm>
            <a:off x="2293938" y="1697038"/>
            <a:ext cx="4572000" cy="3515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Being safe with food means that we also must think about allergies. Food allergies can make some people very ill. </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When preparing, cooking or serving food, always be aware of the allergies that people may have. It is always best to ask them.</a:t>
            </a:r>
          </a:p>
          <a:p>
            <a:pPr>
              <a:lnSpc>
                <a:spcPct val="115000"/>
              </a:lnSpc>
              <a:spcAft>
                <a:spcPts val="1000"/>
              </a:spcAft>
              <a:buFont typeface="Arial" panose="020B0604020202020204" pitchFamily="34" charset="0"/>
              <a:buChar char="•"/>
            </a:pPr>
            <a:r>
              <a:rPr lang="en-GB" altLang="en-US">
                <a:ea typeface="Calibri" panose="020F0502020204030204" pitchFamily="34" charset="0"/>
                <a:cs typeface="Times New Roman" panose="02020603050405020304" pitchFamily="18" charset="0"/>
              </a:rPr>
              <a:t>Ingredients like nuts, which can cause serious reactions, are usually listed and warned about on food packaging and in restaurants.</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18436" name="Picture 3">
            <a:extLst>
              <a:ext uri="{FF2B5EF4-FFF2-40B4-BE49-F238E27FC236}">
                <a16:creationId xmlns:a16="http://schemas.microsoft.com/office/drawing/2014/main" id="{19A19206-9B60-42CC-A8D5-4846C3EE0D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72276" y="1608138"/>
            <a:ext cx="3789363" cy="561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F2E823DC-8A40-4405-B256-F855F534AEF0}"/>
              </a:ext>
            </a:extLst>
          </p:cNvPr>
          <p:cNvSpPr/>
          <p:nvPr/>
        </p:nvSpPr>
        <p:spPr>
          <a:xfrm>
            <a:off x="7823200" y="111125"/>
            <a:ext cx="2844800" cy="261938"/>
          </a:xfrm>
          <a:prstGeom prst="rect">
            <a:avLst/>
          </a:prstGeom>
        </p:spPr>
        <p:txBody>
          <a:bodyPr>
            <a:spAutoFit/>
          </a:bodyPr>
          <a:lstStyle/>
          <a:p>
            <a:pPr algn="ctr">
              <a:defRPr/>
            </a:pPr>
            <a:r>
              <a:rPr lang="en-GB" sz="1050" dirty="0">
                <a:latin typeface="Twinkl" charset="0"/>
                <a:ea typeface="Calibri" charset="0"/>
                <a:cs typeface="Times New Roman" charset="0"/>
              </a:rPr>
              <a:t>Food and Health - Safe, Clean and Hygienic </a:t>
            </a:r>
            <a:endParaRPr lang="en-US" sz="10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895</TotalTime>
  <Words>1429</Words>
  <Application>Microsoft Office PowerPoint</Application>
  <PresentationFormat>Widescreen</PresentationFormat>
  <Paragraphs>141</Paragraphs>
  <Slides>25</Slides>
  <Notes>9</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25</vt:i4>
      </vt:variant>
    </vt:vector>
  </HeadingPairs>
  <TitlesOfParts>
    <vt:vector size="33" baseType="lpstr">
      <vt:lpstr>Arial</vt:lpstr>
      <vt:lpstr>Calibri</vt:lpstr>
      <vt:lpstr>Twinkl</vt:lpstr>
      <vt:lpstr>Twinkl SemiBold</vt:lpstr>
      <vt:lpstr>Office Theme</vt:lpstr>
      <vt:lpstr>Custom Design</vt:lpstr>
      <vt:lpstr>1_Custom Design</vt:lpstr>
      <vt:lpstr>3_Custom Design</vt:lpstr>
      <vt:lpstr>Healthy Eating: bringing the Eatwell Guide to life </vt:lpstr>
      <vt:lpstr>Healthy Eating: bringing the Eatwell Guide to life </vt:lpstr>
      <vt:lpstr>Context</vt:lpstr>
      <vt:lpstr>The progression of UK food based models</vt:lpstr>
      <vt:lpstr>Healthy Eating: bringing the Eatwell Guide to life </vt:lpstr>
      <vt:lpstr>PowerPoint Presentation</vt:lpstr>
      <vt:lpstr>The Eatwell Guide </vt:lpstr>
      <vt:lpstr>The Eatwell Guide – main groups</vt:lpstr>
      <vt:lpstr>The Eatwell Guide – main groups</vt:lpstr>
      <vt:lpstr>The Eatwell Guide – main groups</vt:lpstr>
      <vt:lpstr>The Eatwell Guide – main groups</vt:lpstr>
      <vt:lpstr>Foods high in fat, salt and sugars</vt:lpstr>
      <vt:lpstr>Labelling</vt:lpstr>
      <vt:lpstr>Drink 6-8 cups/glasses of fluid a day</vt:lpstr>
      <vt:lpstr>The blank Eatwell Guide</vt:lpstr>
      <vt:lpstr>Healthy Eating: bringing the Eatwell Guide to life </vt:lpstr>
      <vt:lpstr>PowerPoint Presentation</vt:lpstr>
      <vt:lpstr>What should we remember before handling food? </vt:lpstr>
      <vt:lpstr>What should we remember before handling food? </vt:lpstr>
      <vt:lpstr>PowerPoint Presentation</vt:lpstr>
      <vt:lpstr>PowerPoint Presentation</vt:lpstr>
      <vt:lpstr>Cooking, Reheating and Chilling Food</vt:lpstr>
      <vt:lpstr>Cleaning Up</vt:lpstr>
      <vt:lpstr>Check Dates</vt:lpstr>
      <vt:lpstr>Check Allergies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Glenn Carter</dc:creator>
  <cp:lastModifiedBy>alice watton</cp:lastModifiedBy>
  <cp:revision>94</cp:revision>
  <cp:lastPrinted>2019-01-30T09:25:11Z</cp:lastPrinted>
  <dcterms:created xsi:type="dcterms:W3CDTF">2018-10-10T09:22:08Z</dcterms:created>
  <dcterms:modified xsi:type="dcterms:W3CDTF">2021-02-03T13:50:23Z</dcterms:modified>
</cp:coreProperties>
</file>