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71" r:id="rId8"/>
    <p:sldId id="263" r:id="rId9"/>
    <p:sldId id="269" r:id="rId10"/>
    <p:sldId id="264" r:id="rId11"/>
    <p:sldId id="265" r:id="rId12"/>
    <p:sldId id="266" r:id="rId13"/>
    <p:sldId id="267" r:id="rId14"/>
    <p:sldId id="268" r:id="rId15"/>
    <p:sldId id="270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9" autoAdjust="0"/>
    <p:restoredTop sz="94660"/>
  </p:normalViewPr>
  <p:slideViewPr>
    <p:cSldViewPr snapToGrid="0">
      <p:cViewPr varScale="1">
        <p:scale>
          <a:sx n="73" d="100"/>
          <a:sy n="73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customXml" Target="../customXml/item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7366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27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85253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92972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515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6748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8478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1593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4914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35311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484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B155CD-6927-4646-AC5C-391DD6BBB145}" type="datetimeFigureOut">
              <a:rPr lang="en-GB" smtClean="0"/>
              <a:t>06/11/2020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FFE7A-1579-4174-92E8-87CBDB0F7D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635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75733"/>
            <a:ext cx="9144000" cy="2934230"/>
          </a:xfrm>
        </p:spPr>
        <p:txBody>
          <a:bodyPr>
            <a:normAutofit fontScale="90000"/>
          </a:bodyPr>
          <a:lstStyle/>
          <a:p>
            <a:pPr fontAlgn="base"/>
            <a:r>
              <a:rPr lang="en-GB" sz="4900" u="sng" dirty="0" smtClean="0"/>
              <a:t>LO: </a:t>
            </a:r>
            <a:r>
              <a:rPr lang="en-GB" sz="4900" b="1" u="sng" dirty="0" smtClean="0"/>
              <a:t>Build </a:t>
            </a:r>
            <a:r>
              <a:rPr lang="en-GB" sz="4900" b="1" u="sng" dirty="0"/>
              <a:t>an overview of world </a:t>
            </a:r>
            <a:r>
              <a:rPr lang="en-GB" sz="4900" b="1" u="sng" dirty="0" smtClean="0"/>
              <a:t>history.</a:t>
            </a:r>
            <a:r>
              <a:rPr lang="en-GB" sz="4900" u="sng" dirty="0" smtClean="0"/>
              <a:t/>
            </a:r>
            <a:br>
              <a:rPr lang="en-GB" sz="4900" u="sng" dirty="0" smtClean="0"/>
            </a:br>
            <a:r>
              <a:rPr lang="en-GB" sz="4900" b="1" u="sng" dirty="0" smtClean="0"/>
              <a:t>Understand </a:t>
            </a:r>
            <a:r>
              <a:rPr lang="en-GB" sz="4900" b="1" u="sng" dirty="0"/>
              <a:t>chronology</a:t>
            </a:r>
            <a:r>
              <a:rPr lang="en-GB" sz="4900" b="1" u="sng" dirty="0" smtClean="0"/>
              <a:t>.</a:t>
            </a:r>
            <a:br>
              <a:rPr lang="en-GB" sz="4900" b="1" u="sng" dirty="0" smtClean="0"/>
            </a:br>
            <a:r>
              <a:rPr lang="en-GB" sz="4900" b="1" u="sng" dirty="0" smtClean="0"/>
              <a:t>C: Roman life.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2" descr="http://www.romanobritain.org/Graphics/attac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4106" y="3602038"/>
            <a:ext cx="3024336" cy="2871283"/>
          </a:xfrm>
          <a:prstGeom prst="rect">
            <a:avLst/>
          </a:prstGeom>
          <a:noFill/>
        </p:spPr>
      </p:pic>
      <p:pic>
        <p:nvPicPr>
          <p:cNvPr id="5" name="Picture 4" descr="https://encrypted-tbn3.gstatic.com/images?q=tbn:ANd9GcQSVwqCzZ_dLsE36xkaaBtMEI2emfFr0ta1mBY5D-tXmU5hupLH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0056" y="3602038"/>
            <a:ext cx="2736304" cy="2873744"/>
          </a:xfrm>
          <a:prstGeom prst="rect">
            <a:avLst/>
          </a:prstGeom>
          <a:noFill/>
        </p:spPr>
      </p:pic>
      <p:pic>
        <p:nvPicPr>
          <p:cNvPr id="6" name="Picture 4" descr="http://resources.touropia.com/gfx/d/ancient-roman-temples/temple_of_augustus_and_livi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09502" y="3843686"/>
            <a:ext cx="3528392" cy="28282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654081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latin typeface="Comic Sans MS" pitchFamily="66" charset="0"/>
              </a:rPr>
              <a:t>In the beginning Rome was ruled by kings.  However, as the city’s power grew senators and army generals fought to control the lands.</a:t>
            </a:r>
          </a:p>
          <a:p>
            <a:r>
              <a:rPr lang="en-US" dirty="0" smtClean="0">
                <a:latin typeface="Comic Sans MS" pitchFamily="66" charset="0"/>
              </a:rPr>
              <a:t>Eventually one person took over, the </a:t>
            </a:r>
            <a:r>
              <a:rPr lang="en-US" dirty="0" smtClean="0">
                <a:latin typeface="Comic Sans MS" pitchFamily="66" charset="0"/>
              </a:rPr>
              <a:t>E</a:t>
            </a:r>
            <a:r>
              <a:rPr lang="en-US" b="1" dirty="0" smtClean="0">
                <a:latin typeface="Comic Sans MS" pitchFamily="66" charset="0"/>
              </a:rPr>
              <a:t>mperor</a:t>
            </a:r>
            <a:r>
              <a:rPr lang="en-US" dirty="0" smtClean="0">
                <a:latin typeface="Comic Sans MS" pitchFamily="66" charset="0"/>
              </a:rPr>
              <a:t>.</a:t>
            </a:r>
            <a:endParaRPr lang="en-US" dirty="0">
              <a:latin typeface="Comic Sans MS" pitchFamily="66" charset="0"/>
            </a:endParaRPr>
          </a:p>
        </p:txBody>
      </p:sp>
      <p:pic>
        <p:nvPicPr>
          <p:cNvPr id="4098" name="Picture 2" descr="http://vaticanarthistoriantours.com/wp-content/uploads/2011/02/romanEmpero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16280" y="4149080"/>
            <a:ext cx="1728192" cy="2556284"/>
          </a:xfrm>
          <a:prstGeom prst="rect">
            <a:avLst/>
          </a:prstGeom>
          <a:noFill/>
        </p:spPr>
      </p:pic>
      <p:pic>
        <p:nvPicPr>
          <p:cNvPr id="4100" name="Picture 4" descr="http://i1121.photobucket.com/albums/l517/DenisK0/Lightboxes/HolyRomanEmperor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9816" y="4365105"/>
            <a:ext cx="3619500" cy="22764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869003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Many people thought the</a:t>
            </a:r>
          </a:p>
          <a:p>
            <a:pPr>
              <a:buNone/>
            </a:pPr>
            <a:r>
              <a:rPr lang="en-US" dirty="0"/>
              <a:t>f</a:t>
            </a:r>
            <a:r>
              <a:rPr lang="en-US" dirty="0" smtClean="0"/>
              <a:t>amous Roman General </a:t>
            </a:r>
            <a:r>
              <a:rPr lang="en-US" dirty="0" err="1" smtClean="0"/>
              <a:t>Julias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Caesar would be the first Roman</a:t>
            </a:r>
          </a:p>
          <a:p>
            <a:pPr>
              <a:buNone/>
            </a:pPr>
            <a:r>
              <a:rPr lang="en-US" dirty="0" smtClean="0"/>
              <a:t>Emperor. </a:t>
            </a:r>
          </a:p>
          <a:p>
            <a:r>
              <a:rPr lang="en-US" dirty="0" smtClean="0"/>
              <a:t>Caesar was a powerful general.</a:t>
            </a:r>
          </a:p>
          <a:p>
            <a:pPr>
              <a:buNone/>
            </a:pPr>
            <a:r>
              <a:rPr lang="en-US" dirty="0" smtClean="0"/>
              <a:t>He extended the Roman Empire through Europe and into Britain.</a:t>
            </a:r>
          </a:p>
          <a:p>
            <a:r>
              <a:rPr lang="en-US" dirty="0" smtClean="0"/>
              <a:t>Unfortunately, Caesar was murdered by a group of people who did not like his decisions, so he didn’t not become emperor.</a:t>
            </a:r>
            <a:endParaRPr lang="en-US" dirty="0"/>
          </a:p>
        </p:txBody>
      </p:sp>
      <p:sp>
        <p:nvSpPr>
          <p:cNvPr id="3074" name="AutoShape 2" descr="data:image/jpeg;base64,/9j/4AAQSkZJRgABAQAAAQABAAD/2wCEAAkGBhMSERUUExIVFBUWGRoYGBgYGBocGRodFxwaGBgcGhgXGyYeGBkjGhoVHy8gIycpLCwsFh8xNTAqNSYrLCkBCQoKDgwOGg8PGiwkHyQsLCwqLCwsLCksLCwpLCwpLCwsLCwsLCwsKSwsLCwpLCwsLCwsLCwsLCwsLCkpLCwsLP/AABEIAN8A4gMBIgACEQEDEQH/xAAcAAABBQEBAQAAAAAAAAAAAAAAAwQFBgcCAQj/xABDEAABAgMGBAMFBgUDAgcBAAABAhEAAyEEBRIxQVEGYXGBIpGhBxOx0fAjMkJSweEUM2Jy8SSCklNjFiVDRYOy0hX/xAAaAQACAwEBAAAAAAAAAAAAAAADBAABAgUG/8QALREAAgICAgEDAwMDBQAAAAAAAAECEQMhEjEEEyJBMlFxBWGBQlKhFBUjkcH/2gAMAwEAAhEDEQA/ANxgggiECCCCIQIIIIhAgjyIy+OJJFmH2qwFHJAqo9tBzLCKbotK+iTeEbTbESw61pSOZAig2z2gzJriWn3KcgTVR75Ds/WICfaCtbqUVKbUuS1R9CFZ+Sk6irGoeK2rk6L3bvaHZkPgxTT/AEhh5qaK/a/afPL+6kIAGqipXwaKx/BlRzJB35fCHJsyZYrhS+57UzeAPyZjEfGh+RW0ce3gc5gQN0S00ffEFQjN4rtpDi1TCwqGSO/hSIRROlrJ8Mz/AIn5QjPmJSKWecscgwHcmvSMvPZv/TpfAvK40tgf/UTHAyJSRyq2cOUcd25IKvflY2UhBbySDFftt7SElihaCxJ8O2pd4bSb5kkPiD6u1Y1GUn9zEoRWqRdrP7VrSgAzJcpdOaCT1cgeUTVh9r1mUWmy5kqgcjxpHXD4vSMRvLiQe/UAk4QW0JYADoe0PrNe0knACHoQ9MWIb5QbnkiC9LHLR9F3ZxDZrR/JnoWdgoYh1SaiJGPm+dLLDCWLuCKEUDscwRFouX2gWuzMFzPfy6Bph8XZf3vN4Is/3By8dr6TaYIq3DvtFstqIRi91NNPdzGDn+hWS+1eUWh4Omn0LNNaZ7BBBFlBBBBEIEEEEQgQQQRCBBBBEIEEEeRCBHM2aEglRAAqSchCFvt6JKCuYrCkevIDUxnN9cTKtJUHwy0mieehVvpAsmRQQbFhlkeiV4g48NU2eiR96YczT8A06mKasFS8SiVFRqVVJ2JObwik1Ohc7N23hwnwmpqxYaONco5s8zm7Z0YYYw6HKpaAnQBx3rHqkAkEpxK/CAK9aZDrEdaSFMFFqhhqX2j1E0oLJUyXqqhKmFEh/wAIPqYFPWw8YNssEqUAmoDmpp6Rwm70lRUUAq0KqnttEbIvd1JGIAbOmtOr76ROWafi65NV/WA+5hH7dHqJQSKpQn025Ug90xAwDSuYbtT6yh6mWkjmIQVe9mRMMorQmaE4yKOAGDnQZw1BfLFpN/A1vJMiVKVNnpCUoBJJDAtpQhzyY5xhd42gT5ylSkCUC7DJhqS2XQUjTuNiu3D3EopKQQXcjxJyoKFwddWOkUC+rhmSZibOwCl1ZLnE5YYltkGdsvOGcTh9wE4yK5L8PXrHKs6fW0We8uEfdAAFONqhzSmr/d6ZmK/abuXKbGGB/FB4zUumBlhnD4LXc17CalKK4tSeQ+OUSM2Y71PRvlpFEsdpVLWFJOEpOIc2ancRb7ZeYme7KE1WN60zy5nllAskaYTHK0JEtzrFx4T9qc+yNLn4rRJDCp+1QBQspR8Q5Hzink6N4jDeYk1i4TozLHyPpy5L9kWuUJsiYFoO2YOygapPIxIR80cPX1OsU4TZKykuykn7kwbKGvXMbxuvB/Gkm3y3QcM1Le8lE+JL6j8yDor9YYhNSFp43EsUEDwQQEEEEEQgQQQRCBBBBEIEN7bbUSkKWsslI+gOcLLUAHJYDWM04svz+JUAn+WkkJGh3JaAZsvpxv5DYcTyOvgjr+vudapmIlk5ISCaA77ncw1lSWSKuSf3+njqUhkAcgA3bzj1UsAYjVqeXWOVLJy2zsQioxpCOEYgcyT1L/XwhxORl5DluYTs6QCCQcgGFDz9Y5vi1BMiYz4gPjQdf2ge+SNXoqV6TTjC38KiUgk5NRSjlVsQHMvpHKbelSkkKUQnOtABluxyzzaIriW04pyUPRIApzY6UzKvKFrhSozMykhJdw6SxGYz9DD7hq2LrNtpFzuGZ7wnEp9iWcEds+VQQ8WmWpBwrCq5eT+hiszFe4SVpwpxUD5As5bXCCSQnm0d3coKkpUolyQSaZl/vZJpkWcORCuRpdBY+7bJi18RJAUlC8BIYzSAUpbUPR+Zp1iu3XcicPvpalLMxbY1h1qxFXjKgciBlEfbwLQrAFEpQoAgGrnSmelOUaXw/cKsCUkAS0pDH8RUc6ZAAMOpMXBNqmDnLiyERJElORU2QAdSj1H+Igru4ctE6eueVKl4zV6nCKsknIdtI1uXdqECiRzMNJycMb9NoqGdfC2VSRwqhFQkk7mpJOdTvEBxXwulUpWFGIgEsfrpGgLniI29GUktnGWuO0FjJydM+c7bZ/dzCnbImH90W840JYUBCdzr84f8Y2Lx4mriIP6Q34dsq/fPLCVHCoAnIZB/Uw9alC2J8OOTRMrtSXDoq1CdvjDcTUtT5PDybLIGFTKargUrUt0pEbaX27wGFMJKzoqJyzhe7Lzm2aamdJVgmJyVvulQ/Ek5EfAh4b2Y75HbOFpsvI6+ojV06RhLkj6C4K4wl3hIxgYJqaTZb/dO43QdD2LEGLEI+aeHb9m2ScidLIxJYKGi0lnSrkXz0IBj6HuK+pdrkInyi6Vh2OaTqkjRQLgw1jny0+xPLj4MkIIIIKBCCCCIQI8Mew1vO3pkylzFZJD9ToO5aKbrZaV6RXOM74Ye4QalitttE94o81ncudYcTpxUpS1F1KJUT1qzcqDsIRmAsdXHz/aOLmyepJs7mLEscKORNdIqVHDXTTpHqUunI/HQsD6Q0QCFBg6QNNKmnwh2DiBamLTy/eA1QW1R3Js7OSBy1GdKxnfEXEqlzZyEq+zoEtumuJyHrk0aOJgCWcEd6P6Rkt42ZdntK5ak+EEhyKEUIIJ/pIpDfj7bsUzNpKhNMgzpi1JUCQ24fyi/cMXRLIKlqlqLiifupI65mKZwkZiZ7oQ6XILqYDEFMxZsQDluUXq7LN7kLwSziUauSxBAOZoKudqZxfkzr2l4Fqyp8W26Yub7rESK4cTPqAHprrrE7brxwyJcnGQUgBRCSXBzw4QxU51YRE39PK7SjGUtV2UaYdlPvRw2cSN3KVaCZcspIGeFXhHMqq46VjL+laNQSTbslOBrJL/iUeDEGxJDqBByJUlSdBsWjYLNRLRROGbjFmUpeJ1rIqcwnQchq0XSQXjeN3sBmHy1hojZ630h3gDbwxnzQDy8o1N7BwQ0mgaiGU8g0Hwh7awAM4YFDF3zgGR0xyBReMeHnSpQ3Ch1GVdIrPDljKMSlUDsG5up/wBI0TiRzLIikXdZ/GuUXLpfoQaEDbR4qEm48QsoL6jqbOCz/nTLRjWGFplIU/4eWeT+Ud2zGl3BoSHy6j4VhnNUoGu/lB4pikpWdJkgJeriopHK1kkAZPQdYWYqorPT9jrCuABQJA2zeulIv8kXQ0auxDCLp7LuLjZrT7mYT7mcQkjSWuuFXIGiT/tilTZjM4Z21+WYhATTWueTHbONw1tGJpNUz6vBj2Kj7NOKP4yyALLzZLIXzp4Vdx6gxboeTtWc6S4umEEEEWUEUvjm9HUmSmrDEsdaJHliPlFyUpg5jJrdazOmzJhbxqcUyGSa/wBrQp5eTjCl8jfiQ5Tv7CGAEkOxPnppHFrSzAUBb6J6R1MoxLFnJGnrp8oa3iK0LeetABydo5CWzrSYmJnj/Kw88Rc0/SHYZnopn6/TwyKQ+uT99XjqTPAYc+Qb5wVxB2LXpakokrJZiku5oHHx5CM7tVsXOMpJVjJoof2EiXnT7pU52zyi73rIeRNqS6SRyIFOsZlKvDAoKAZQBFXqSGB8nEN4sbSFMk7ZfbosYkpSlsKEgqwgKxTVsPGshTihYJFI7v8A4vMiUlCZTuzBWVA5fVmbWGVi4hVNlpQiX9oUhxk4FAoZeF3caQ5tXAVotrTTNQnDkgOru7600gCVz/5Rvj7LgVm5Jc6bPTPXLxuaDCcJGbJIoAK0zjauHwFIJwYORAB8JIr3ilcN3AuSvAoYUmigclK/CpJej+XIRokiThAbvBZ5It6F1ja7F5cgFt4cT7eEZVPWGywpiQC/KIa1ypqnag317PAZZXHSQSGNTe2OLw4nmIHhSkjYEk+gioWv2kTEKOOQE6/eJU2tCA0T027phlrAmYXSUjB/MCsgoqYpAeKVZeCJmMSzPMyaVOSoEqCMmKcRYONTrEg/73/AZQhdJfyTdg4yVaVhCUkDXfrTSHfEfFhs0yWMIKSCS5bJhTnWJu7uD5dmCcAGJIqWqSdy0Vb2sXOr3aZqSWQ2MbpJBPkQ/nF8Ll+xayR+EVi+uKZlqbCQhnJGIVzy7Q64Rs6iFTHL/dBJrXrVojL2uSXMs8k2dCQU1mqqVKJpnkE5nDElwjMIDaNiGxYkeWXnB6j0jE5SSdokLZY8TuXyzGbue7NETbbuoWdswfSnx7xaF2dKznu2YLtn8Yg74nYXQDUnSmRrp9PGenQDTVkNJAZQLGgzjkkVqxbrCqkhhQ6VpvDeZL3rzGe5jdpmaELYQCA7tCckfP8AzHSFODR23DeUNbROagP1zja+xi0nbLt7NOITZrfLctLnfZL2dRAlnqFsP95j6Bj5KlK1cgirjMGjEcxQ9o+nuE75FrscidqtAxclDwrFNlAwxi1oWzK/cTEEEEGFyJ4otfu7LMLsSMIPNXh/WMzlSHD0Dsf2bQxdfaHO+ylop4lv/wAR+8UmfPUhHhy09M3jleY3KdI6nhqoWN5yvE1SAwru+g6NCF6HwmpcfrmOfSOEXh4w1Qaku4BbLz+EJ2u0PkMmJpm5Bo0KqLVDkmqF5Q8ILZ8uT/CFQgA1y0hmicDQF2qD2Y9oVspFdfpt4Ik0DkxQChzYvQ8wx6xQ734YnYkhEgqKlEJKB4WqQCTkMIi+hdOm29P3hjf95LTJKZZYrDFeiU60Aq+UORlq0KOO6IP2bhKLYUrA+6UhX4Scj+tY01FglSUGY5Qf6aOdjy+MZxca/cSSSUuguTiLkCoYeXSNLs6kz5SSQ4zI5/5hTK7ndHRjHhBbFJM0LwrpoRTWJCWp2hobMAhsOGrp2O4hrLtBBDvAlLgzLjz6LPZ5jhtoSnyncH/ENLPa6giJCXOSqHE7Qm4uLshrVZ2FRXcftCdxXQlExUw+F8hr1Pyh/bJlY4lrTmYFxSlYxyk40P5wJJV6RF8R2QT7MpJGaSkv0IEdyrxUp2ZKegfuYcy5iVoUHD5tF8lNaB8XCrMl4QmS1yfcLw4kkgijlm5bw8XPT/EFKGAQjTmz+oFIYcS3UJFtUtP3V+IjY0f4QXQ5KyqtAOmvyEXCNztDGZ1ibZY8QUmhYtEZeFmCndiRTRvhnCstRJ5HkdM2849tkk5ilcjn22L6c4NlVMSxOyAnSMIy5g6c8mhpOLs5bd8j9GHt6TqsAXBGh15dtIibWC9TUZH67xiCNyApDU1HKvOI9SXBc1H13hdUw6wgmY4Opg0dAXQmhVaefSNs9h17Y7PPkFnlLC0j+maP/wBpWe8YwtADF/0jQfYpbcF4Kl/9WSfOWoKT5hSz2gsH7geRexm6QQQQwJlG9oE77aQn+lR8yPlEBNQydG+IrExx/MH8Qhw7SwfNRiszLSWA0JofWvSOZ5CuejqYH7EiLnr0Ir8X+NPKI2fNwqQBkddA3PLL4xKzJjslWrkE+QrEWpwoIJcHIN0GsLwTGJdClndiCPxbd6Q8s0s5igJqISu5QZnDh9voRI2SzOBkRr9CNXVlNDmWhwC7Nm57ZxzMujF40rIUA1MjqA2pzrzhX3ZAL5V7bU1hWyoISwpu4Jry2gTZdUU+8LjwzAohSgpQEwVUEjnh0NO8SlivtdjWAtKvc0GIudfNvg0Sc26jmlRcllP05Qz4jsCESTowLczTPXWLburGMfF+0uVgtwmp8CgUqDgvvlnDVSg7Zj6EUrhmRNmypkkTVS1AhSTs+hG1dIs913OqSkIVMK2AqdXLnPnGZxb1ZKSZLSS1IdGewoYRlARwpLlo3HlFUCbTZyUqJcmghTE7Aaw490MNM4Y3zOFnkqmgYlgeEPmo0A6PrEaa0XyT0JcUcPqnBPu7QuSQGISzK2PIxSr2n2u70lKVrnBQoXdSdz68xFr/AIq2qlJUJCQtQdlLAZ/VogLV/HYSlcuWonJWPwADbwu/JotSd/sFxxdVZULPa5k9WJYNM/mYsN2pGBznQn/dl1eI2zyTiWcISSAGBLOc9OUTQsrS2yAAHkHoOsN4mm2xTyuSikdyp5BBFfmeUOpywUnFn1bvDSSjCXLZU+t8o7tM8JDMS+fffYRrI0xWCaIi1By5IckEZ0ZjV+8QtsW5c1BFDX65xI3ujx4gGdsmH1tELaXIFcssnPXYxmMTTkJlQ+6aH4/KsIpSB9etYLQp2zfnDdU0jODJWCseYx9cmiz+zK1FF62XZSlI7GWv5CKcudQ7xYPZ6f8AzOxH/vAeaVRuMaZJStNH09BHsEHEig8eS/8AUyzoZfwJ+cVK95P2bsWyJHI0eLzx5J8clXJY+H7xWbVZnRl9ZwnOO2PYpVFFRkT0+FOo1dO+XXOOLxSKFBqBmD0bKuceW66nBUEkUej7tkQ+Tx1d5w+FR0DHSrtWF2ltoYt9M4udBxEPVvkO8WqwqdPhy9NfLKIeVYvFiTU+eRr8os13Sw1K0DCn6ZwGbTVm9oSsk3EFUyORz3ryZoUXZiXDOKecOVJ1Gn1WOp33S1TA1FI3f3KrMv5QnGWljhNE54mrn2pDyfYZlomOtAShH4T601GZiAM9FntomDxB2LCgeh+feLFxHblCWDLVhxB3bMddKPFTu1QeL4K0MuFMK51oUMsTDRgDtzYRc7ZIeWlQFRSkVL2dyx7paiKqWX7UHz7xfLGoMpMTinJoHkm00yHkzyI6VOrHt72JSUlSEvq0VFPEqkqZYIrUGjecD91hYxUlaLrKmsRHtqk4wH0Lt0yiJst6y5gBQp4kJNvSfvEdXgimpaByg47OrYSpLBLn69Ypd73LazVRBSxo5fXY9IvM2+ZaUmo6kxWb64gxrwyzlmWz79Yt63ZrE5fYrcmxqSQBmWLa0GTxNqsLSydTX69ISu6xuStblRyP4QK0EOralWFgVCumeWtYZjahf3F80+U6+xVrXblAk0oWbR+cN5l4FnyIdtc9q0Gcd28YnzDO/hr5RGGcoAk13ByGx+IhjjaFLpiVommapzvvTU94TmKFD6f4hypmDMQxcdnzPfyhnaCxIHY/XKLIIlY2hnNDlx5QLJ5tCZXWCpA5SsMXyiz+zsPetiH/AHX8krP6RWU0EXX2RWf3l7Wen8sTF+UspHqsecbQN9H0jBHsEEAFd41s7yEq/IoP0UCn4kRTZlrSlAdQB57xofEFhM6zTpYoVILdRVPq0YPKtK1pxKStRACiGLhmcNvp2hTO6Y/4mJ5VS+CYvKyPhKVJYHRQDvuDmM6Q0tFiQGUpQVQOkVyIyfvWE7Han8CJa1LzwgEkvrTIROWbhW1qlY1qkyQcLIKCVVUACSFADQtHOc3Z03ihGuUhGyIBJ8SQKcm/SHyLzSgKAcfrppyiF4ku602Qe8X7taC4SpBw10BQdwXzMN5a3SkioORGvTyjDviGwYIZXbZMLvmYXYtuTrtllDdXEKiGxYVemzsXfziHva9USQMWlQNzlk4eKhPvELmOpR3wgCh2EEx4nPZrP6WOol1l3bICSlYUXJU6VB1FgnPZwT3h7fVukGUlFXT91hTSr8uUUyzW9OFmnEUrpv0iasCJk7CEyyEktjUPgIqWNrbMRUGuy28I2H3clwXCiVPFjlzawnYrvEuWlCckpAEKhDNAXalYu2mSEpYIiJve4JM4ELQCdDr5xJSo9UjvDaqSAJuL0Z3beGZ0pR90AE7gsfJqjlELaL4ngtQsWO5jWZyARFdtfCktTnCHPLvAWuL3sdjm5KmUywXlMUqqHOebA9jE9d6DMJxICEs4D1JqKkDYRHWyyCTPb067HtCt5JUwAIHhYtz1jDceSdDHCTjUSwEAZDJmGlPr1hFQLqLBmolsj1eKLaJ8+UfDiIY5LV84ZL40noIBcf3VZ+tYcSc+jmTxvHdkhf1oKVli51oaRFIl1Jc5tyrr2hM3wlZGJI5kcyHh3ZVhafE7OCC9f2EMN0KuOxNKiDyOZZ23y1G/OC3tiYVA/T9NokRIT91wNAz1ervEdN8Lgs2x2HMQPlbCxgRqwMmy+u8MlShWJebZhVvo/GGEyUQN3J7QWMrAygIoS0af7BLBjtlonEH7KUEA85qnI6tLHnGYKVVnjffYddHuruM0itomKX/tR9mluRwk/wC6DxQvPSNFgggggA8MYtxZYZlltkxKJSVIKveJqQWW5LUILKceUbVFN9pF04pKZ6Q6pR8X9pz8ix84W8mHKGvgf/T8ihmSfT0V7gJEppk4giapQlrqo4QkBSEjRvES/PlFjvu8zLSPCSMSXZKlHMflEZtYrdMs8xU2XNwlQZiAU8nBz/zC0/jqfMThTJcpI8UuYUpVVzhSvI6ZltI5LjKXR0snjSWS+yR49nzbVKTLly1S0pViTibHNWElkpR+FIPiJOgOUUuwX0iVLJXMSoBkpUHdfhGIgbYnrrnrCV58S2q0ugShKSmi0pUfeK/MDMLqwkD7oYQ2s1nsxGE2fCqoLly/nSmUMRhUOM/8F4uUZXDX5s9vRfv0vLAX4VF2BqBluDFTlSGOXnFt/wDDcrOWpUtR0NU+eneGFu4dnIUCAkuxcakciYPinBLimA8jBlk+TX/Ra+GbalckIWkAjVsw+nwi33NYk+FQLgZbaRmnDNsKCULGEvQHQvUeUadcNsSoeFQ0y7/tCWWFTDRb4lglqbSOlpcOI5KXTSObLNYkHWJxAHcvyhzpCC48E6Nxajoy1exKdPYwhPtDJMKTiCYQmChjE59hIxWijXraMc+ulPkYi+Mr49yZaUh0qFSDz6RNXpKAnAhLk58tBFf4zu/EjErMN6v+sVipzVnQyOUcft7Gyb4dIyJpnV+4zgtVrTPThWA41b4HOKnKWuXT8O8SCFHC4rz27Q68KTtCkfK5qmIW6wLl806H9CNI8st4rll01GbH9IlkT6aKGx/eI2ZZg/gH+2Cxd6YvlxV7ojg3wFVFKdOveOZ14FeTfW8RKVYVZdjD+SEHOvxjTikLwuTqxeXaVMzxxMW+dfhCc6XhyL8oRFodPxBiJElcdMWsljVOmIlI+/MUmWnWqiAPn0Bj6xua7E2azypCPuykJQOiQBGIew3hsz7Wq1KT9nZgQk6Gasaf2oc//II3sQxERm7Z7BBBGjAQnaJAWkpUHSoEEbg5wpHkQh8u8Z3Mux2ybZ58yapKWVLY/elqLpVWhIYpPNJhe4LwQfAiiRVjm+ZcOa9I2n2mcF/x1nxyx/qJIUZbUxAjxSydjQjmBHz9ZLPM/mIGFSSXcVpRSSPjtCebGqo6/i+S1JT+fksF5yfEJqSygKncfrCE8pWyjRX5xkeSuUJybyCkgtT5584Wtd3qHilseW/nCataZ2HJSuUQRaFCixTlUdj+hh7JZQICzlk8Q9ivEpLYRsQfVgYUXZETDilLwK2NItxpmfU1rf7D02bFQsfX9YcXdNn2ZQXLOJALqQ+YGdIiJKZkt1TEk6NkH0cgQ/kXpLV94e7PLIekU0/4K9k9S0zTrg4glWlDy1eIfeSaKHbWJAynLxkqCUqCgARotClJUO6YnLLx7PlsSlM6W4HiITM7KyUerRnvQpPBKO0aCqYMjCS0NlDC6OJLPah9mtlDNCqLHb8Q5ikSAVpEf7gI6G05VIbJU43h8ZDiheGwlFKnhWcGuw6aGVlsPiUo125RT+OZYqPzkNy5/GNJloBB9Ipd4XIqdaRiYIGVK8+kaiuFMJGfK7M2tV1qCQQCU7tSGKJuA8jmNjuOUbhaboRgYAMzMcsozfiThfCVKljw6jNukO4/It1IDPFa5YyCkzMXUaRJIsr+KnTcatEVd9AUmhBoTr1iSQSnMFo3O7pG8LTVyGV63eCCU/eHqB8TEJInEGLUlIU6dcwfjFcvCyYJqkvzHesExSvTFPLxpNTiOCt0mE7NZlTVploSVTFkIQBmSaAQ3TMMbJ7DeBP/AHGcnNxZwRpUKm13yTyc6iGYxE8mTRpnBXDCbBY5VnSxKQ8xQ/EtVVq88uQETseR7BRQIIIIhAgggiEPDGV+0ngv3Sl22QklCqz5YFAaAzANiKK8941WOVIBDEODnGJwU1RvHNwlaPlJKfdKKFBkqqP6Vfv+sSNltKkh0+JOX1qIt/tY9nipINos6MUj8aRUyn1A/wCl/wDXpln1xWspJSsF999n/SEsmN1s7XjZ1yS+CcnyEz0u1d9eQMQlsssyWpJc9fkfnE7LkgkLSan12eFbVZMYrXl51HpC0Z8WdGWBzVrsjLFftMMwOdz9ViQmWaVNFM906dUwxn3WlmIJHqO8MJliXKqhdOnxEapN2nTMc5xVTVjyZY5qKyzibQFn7QhOvRQLLQUkaZR5L4hVLAxpdmy16xISbxk2kAMMWxz7axpqS7QJOMnUJU/sRku3S1NiBSQaGtNmOYPSLZc3HEyUyZqvfIZncBYGni/GORrziIVcco7jofPMRzN4eYeFVNlfMRhzhLRfoZflWaDK40smk6v5SGV60hJfGMpQJS5bOoI7tlGZWmxqFFJceeelIRkWRcs4kBQo9DXoQaFov0otdmVHj3E1GXxzJQWUmZ1YfOEZ/GlnKhhCzzoGOzE1jOk30sfeAV6Hu3ygNtSrMKz0AYCM+gRvHejThxbZilisp3cQyt1vk+7UsTElLFy47CmsZ4q0oZvNxC8uxAhwR03jDwq7s0q/oGyFJXOUDkoMH05w8lrwAomBxopPpSEJNjQHqx3FRDic6cNCdyxbfTSDunpEjFpWxJcgpqkhQP0x22iJ4gkYVIO4y2rQesTyDiUGrybMHm0S1yez2Zea0AK93JlKImTMy2eGW4qtqVoHfkd4pPmkL+Ul6bZG+zD2eKvKfjmAiyyj9orLGc/dpPliOg6x9LyZISkJSAlKQAAMgBQAcoaXNc8qyyUSJCAiXLDJSPUk6qJqSakmH0dFI4LdhBBBFlBBBBEIEEEEQgQQQRCHKkuGMZHx97IyCq0WBAoCVWcU7ytv7PJso16PIy4p9m4TcHaPl65rzfwHwkBiCGIKaEKByifkstIINNKxqfGXs1s1vPvR9jaQKTUjPlMTlMT67ERnlq4TtFiGGZKGFyy0klB75pfY+sc3yMHH3I9H+n+asnsn2NBLp4mJhjbLnBHhcGJCTMdNaH6/eOyYSUmmdp44zWyj22xqQaimo0PyMMpl0vWUtlZs7Hsc4v06QlYbN4gLxuJqpNB2bpDmPPemcnP4LW0rRDWbiedK8M1ONuyu+8Tli4mlTGAVhOyqZ84jlWD3hAUoYhRlfe77iGs+4jmUFIyKhUU32gjjjl3pi8JeRj62i1i0JO/m4+MJLkghsh5j0irque0IDoImJ5Z+RhFN8TEFlEg7KED9D+1hX5jj9caJ03Skq8TEcqK51fLrHq7kR+Faq6ZtEbLvmZo56EH0jpV8TQ7gjqBGnGf3K9XE10P/AP8AkFyxf66w6l2RAFSR5P8ACK7OvMnfyaOEW5RNUqOmg/SLeOT7YNZoR+lE+m9JeSQOqn7mgrDFV4kEgEKTXPJu+Uc3Hc0+2TPd2azrmK1yCUv+dZ8Kfjs8bJwV7HZVnwzbXhnzgQoIb7JB6H+YoHU02AgkcItk8zj8kBwZ7O5lqwzJoMqTQj86uSHySfzc6bxsFhsMuTLTLlICEJDBKQwEOAI9hnHjUOjm5s88r30EEEEFABBBBEIEEEEQgQQQRCBBBBEIEEEEQgRwuWCGIBGxjuCIQqd7+zuzzSVS/sVn8tU/8Tl2aKjb+B7VJc4RNSMiipbmDX4xrMDQtPxsc/2/B0cH6lnw6u1+5g6pGEmhSrYhvMHKPFVFRXaNxtV3y5gZctC/7gD8YhLZwBZJn4FIP9CiPQuPSFJeFJfSzrY/1rG/ri1+NmOWq7Eq0rvkR0OkMvfTZJ8TrR+ZqgZVjXZnsulfhnzB/cEn4AQ0meyo1a0jug/oqMrBlXasL/uHivcZU/wZgoS1h0lidhn2htPsjhloCk75t+ojRbR7ElH7lrSjdpRIPbHnD6x+xxKQy7ZMV0QgfF43Hx8i6AS8/wAd9v8AwYlaOHqvKX2JbyMNBOnSlNMBrRiHfpv2j6Ms3sosKSFKEyYRqpZD9RLwg94sVg4fs8n+VIlo5hIfzNYajjn/AFUczN5GG7xp/wDhg3DvCtutQGCxqSk/+pNSJaB/yAURzAMaRc/skkgA2tQnH8qQUp6Ek4lDyjQYI2sMU7Ay83LJcbobWC7ZUhAlyZaJaBklAAHkIctHsEGEwgggiECCCCIQIIIIhAgggiEP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6" name="Picture 4" descr="http://fearlessmen.com/wp-content/uploads/2012/11/Emperor-Julius-Caes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64153" y="1340768"/>
            <a:ext cx="2802607" cy="277735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39318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few years after Caesars death in 27 BCE, his nephew Augustus Caesar became the first of 49 emperors of Rome.</a:t>
            </a:r>
          </a:p>
          <a:p>
            <a:r>
              <a:rPr lang="en-US" dirty="0" smtClean="0"/>
              <a:t>Augustus ruled from 27 BCE to 14 BCE.</a:t>
            </a:r>
            <a:endParaRPr lang="en-US" dirty="0"/>
          </a:p>
        </p:txBody>
      </p:sp>
      <p:pic>
        <p:nvPicPr>
          <p:cNvPr id="2050" name="Picture 2" descr="http://chrisbrady.typepad.com/.a/6a00e54eedbee18834010536137b57970b-p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3632" y="3789041"/>
            <a:ext cx="2448272" cy="2807353"/>
          </a:xfrm>
          <a:prstGeom prst="rect">
            <a:avLst/>
          </a:prstGeom>
          <a:noFill/>
        </p:spPr>
      </p:pic>
      <p:pic>
        <p:nvPicPr>
          <p:cNvPr id="2052" name="Picture 4" descr="https://encrypted-tbn3.gstatic.com/images?q=tbn:ANd9GcQSVwqCzZ_dLsE36xkaaBtMEI2emfFr0ta1mBY5D-tXmU5hupLHR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0056" y="3789040"/>
            <a:ext cx="2736304" cy="28737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37765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Roman emperors were very powerful and were in charge of all laws. The emperors head was stamped on Roman coins.</a:t>
            </a:r>
          </a:p>
          <a:p>
            <a:r>
              <a:rPr lang="en-US" dirty="0" smtClean="0"/>
              <a:t>Emperors were worshipped like Gods. Temples were built in their honor all over the empire.</a:t>
            </a:r>
            <a:endParaRPr lang="en-US" dirty="0"/>
          </a:p>
        </p:txBody>
      </p:sp>
      <p:pic>
        <p:nvPicPr>
          <p:cNvPr id="1026" name="Picture 2" descr="http://0.tqn.com/d/ancienthistory/1/0/F/y/2/august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5600" y="4221088"/>
            <a:ext cx="2520280" cy="2271944"/>
          </a:xfrm>
          <a:prstGeom prst="rect">
            <a:avLst/>
          </a:prstGeom>
          <a:noFill/>
        </p:spPr>
      </p:pic>
      <p:pic>
        <p:nvPicPr>
          <p:cNvPr id="1028" name="Picture 4" descr="http://resources.touropia.com/gfx/d/ancient-roman-temples/temple_of_augustus_and_livi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12024" y="3861049"/>
            <a:ext cx="3528392" cy="282822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875630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31258"/>
            <a:ext cx="10515600" cy="1325563"/>
          </a:xfrm>
        </p:spPr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Emperors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Emperors were not kings and they did not wear crowns.  They wore wreaths made from Laurel to celebrate victory and power.</a:t>
            </a:r>
            <a:endParaRPr lang="en-US" dirty="0"/>
          </a:p>
        </p:txBody>
      </p:sp>
      <p:pic>
        <p:nvPicPr>
          <p:cNvPr id="1026" name="Picture 2" descr="http://upload.wikimedia.org/wikipedia/commons/0/0d/Latin_Poet_Ovi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5560" y="3212976"/>
            <a:ext cx="2880320" cy="3364860"/>
          </a:xfrm>
          <a:prstGeom prst="rect">
            <a:avLst/>
          </a:prstGeom>
          <a:noFill/>
        </p:spPr>
      </p:pic>
      <p:pic>
        <p:nvPicPr>
          <p:cNvPr id="1028" name="Picture 4" descr="http://1.bp.blogspot.com/-uZlKvgCQsUI/USrolvu6gHI/AAAAAAAAYKk/enHhdd0pL5c/s640/August%2Bwearing%2Bthe%2Bcivic%2Bwreath%2B40-50%252C.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3140968"/>
            <a:ext cx="2448272" cy="347426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04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Using the information we’ve just looked at, write a short paragraph about Roman Emperors. </a:t>
            </a:r>
          </a:p>
          <a:p>
            <a:pPr>
              <a:buFontTx/>
              <a:buChar char="-"/>
            </a:pPr>
            <a:r>
              <a:rPr lang="en-GB" dirty="0" smtClean="0"/>
              <a:t>What was their purpose?</a:t>
            </a:r>
          </a:p>
          <a:p>
            <a:pPr>
              <a:buFontTx/>
              <a:buChar char="-"/>
            </a:pPr>
            <a:r>
              <a:rPr lang="en-GB" dirty="0" smtClean="0"/>
              <a:t>Why were they so powerful?</a:t>
            </a:r>
          </a:p>
          <a:p>
            <a:pPr>
              <a:buFontTx/>
              <a:buChar char="-"/>
            </a:pPr>
            <a:r>
              <a:rPr lang="en-GB" dirty="0" smtClean="0"/>
              <a:t>How did people show their respect towards them?</a:t>
            </a:r>
          </a:p>
          <a:p>
            <a:pPr>
              <a:buFontTx/>
              <a:buChar char="-"/>
            </a:pPr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838200" y="331258"/>
            <a:ext cx="10515600" cy="1325563"/>
          </a:xfrm>
        </p:spPr>
        <p:txBody>
          <a:bodyPr>
            <a:noAutofit/>
          </a:bodyPr>
          <a:lstStyle/>
          <a:p>
            <a:r>
              <a:rPr lang="en-US" sz="7200" dirty="0" smtClean="0">
                <a:solidFill>
                  <a:srgbClr val="FF0000"/>
                </a:solidFill>
                <a:latin typeface="Comic Sans MS" pitchFamily="66" charset="0"/>
              </a:rPr>
              <a:t>Task 1</a:t>
            </a:r>
            <a:endParaRPr lang="en-US" sz="7200" dirty="0"/>
          </a:p>
        </p:txBody>
      </p:sp>
    </p:spTree>
    <p:extLst>
      <p:ext uri="{BB962C8B-B14F-4D97-AF65-F5344CB8AC3E}">
        <p14:creationId xmlns:p14="http://schemas.microsoft.com/office/powerpoint/2010/main" val="34660822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2600" b="1" dirty="0">
                <a:latin typeface="Comic Sans MS" pitchFamily="66" charset="0"/>
              </a:rPr>
              <a:t>What was life like for a Roman family?</a:t>
            </a:r>
          </a:p>
          <a:p>
            <a:r>
              <a:rPr lang="en-US" sz="2600" dirty="0">
                <a:latin typeface="Comic Sans MS" pitchFamily="66" charset="0"/>
              </a:rPr>
              <a:t>Life for women in Roman times was often hard. </a:t>
            </a:r>
            <a:r>
              <a:rPr lang="en-US" sz="2600" dirty="0" smtClean="0">
                <a:latin typeface="Comic Sans MS" pitchFamily="66" charset="0"/>
              </a:rPr>
              <a:t>The mother </a:t>
            </a:r>
            <a:r>
              <a:rPr lang="en-US" sz="2600" dirty="0">
                <a:latin typeface="Comic Sans MS" pitchFamily="66" charset="0"/>
              </a:rPr>
              <a:t>was less important than father in the family. </a:t>
            </a:r>
            <a:r>
              <a:rPr lang="en-US" sz="2600" dirty="0" smtClean="0">
                <a:latin typeface="Comic Sans MS" pitchFamily="66" charset="0"/>
              </a:rPr>
              <a:t>The father </a:t>
            </a:r>
            <a:r>
              <a:rPr lang="en-US" sz="2600" dirty="0">
                <a:latin typeface="Comic Sans MS" pitchFamily="66" charset="0"/>
              </a:rPr>
              <a:t>had the power of life or death over everyone. </a:t>
            </a:r>
            <a:endParaRPr lang="en-US" sz="2600" dirty="0" smtClean="0">
              <a:latin typeface="Comic Sans MS" pitchFamily="66" charset="0"/>
            </a:endParaRPr>
          </a:p>
          <a:p>
            <a:r>
              <a:rPr lang="en-US" sz="2600" dirty="0" smtClean="0">
                <a:latin typeface="Comic Sans MS" pitchFamily="66" charset="0"/>
              </a:rPr>
              <a:t>When </a:t>
            </a:r>
            <a:r>
              <a:rPr lang="en-US" sz="2600" dirty="0">
                <a:latin typeface="Comic Sans MS" pitchFamily="66" charset="0"/>
              </a:rPr>
              <a:t>a new baby was born it would be laid at its father's feet - if the father picked the baby up it would live, but if he ignored the baby it would be taken away to die. </a:t>
            </a:r>
            <a:endParaRPr lang="en-US" sz="2600" dirty="0" smtClean="0">
              <a:latin typeface="Comic Sans MS" pitchFamily="66" charset="0"/>
            </a:endParaRPr>
          </a:p>
          <a:p>
            <a:r>
              <a:rPr lang="en-US" sz="2600" dirty="0" smtClean="0">
                <a:latin typeface="Comic Sans MS" pitchFamily="66" charset="0"/>
              </a:rPr>
              <a:t>Women </a:t>
            </a:r>
            <a:r>
              <a:rPr lang="en-US" sz="2600" dirty="0">
                <a:latin typeface="Comic Sans MS" pitchFamily="66" charset="0"/>
              </a:rPr>
              <a:t>were expected to run the home, cook meals, and raise children. If they were wealthy, women were lucky; they had </a:t>
            </a:r>
            <a:r>
              <a:rPr lang="en-US" sz="2600" i="1" dirty="0">
                <a:latin typeface="Comic Sans MS" pitchFamily="66" charset="0"/>
              </a:rPr>
              <a:t>slaves</a:t>
            </a:r>
            <a:r>
              <a:rPr lang="en-US" sz="2600" dirty="0">
                <a:latin typeface="Comic Sans MS" pitchFamily="66" charset="0"/>
              </a:rPr>
              <a:t> to do the work.</a:t>
            </a:r>
          </a:p>
          <a:p>
            <a:r>
              <a:rPr lang="en-US" sz="2600" dirty="0">
                <a:latin typeface="Comic Sans MS" pitchFamily="66" charset="0"/>
              </a:rPr>
              <a:t>Many girls were married at the age of 14. Marriages were often arranged between families. A man could divorce his wife if she did not give birth to a son. Many women died young (in their 30s), because childbirth could be dangerous, and diseases were common</a:t>
            </a:r>
            <a:r>
              <a:rPr lang="en-US" sz="2600" dirty="0" smtClean="0">
                <a:latin typeface="Comic Sans MS" pitchFamily="66" charset="0"/>
              </a:rPr>
              <a:t>. Now we have fantastic health care and Science to keep us safe and healthy.</a:t>
            </a:r>
            <a:endParaRPr lang="en-US" sz="2600" dirty="0">
              <a:latin typeface="Comic Sans MS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3583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If you were a rich family during the Roman Empire you would have had a slave.</a:t>
            </a:r>
          </a:p>
          <a:p>
            <a:r>
              <a:rPr lang="en-US" dirty="0" smtClean="0"/>
              <a:t>Slaves were either born as slaves or were captives of war. They worked hard as household slaves or on farms or building sites. They were not paid for their work.</a:t>
            </a:r>
          </a:p>
          <a:p>
            <a:r>
              <a:rPr lang="en-US" dirty="0" smtClean="0"/>
              <a:t>Slaves could be badly treated, but sometimes they were treated as members of the family.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54770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3554" name="Picture 2" descr="http://downloads.bbc.co.uk/rmhttp/schools/primaryhistory/images/romans/family_and_children/r_musical_fresc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7729" y="1700808"/>
            <a:ext cx="5114925" cy="44291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53512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1900" b="1" dirty="0">
                <a:latin typeface="Comic Sans MS" pitchFamily="66" charset="0"/>
              </a:rPr>
              <a:t>Did Romans go to school?</a:t>
            </a:r>
          </a:p>
          <a:p>
            <a:r>
              <a:rPr lang="en-US" sz="1900" dirty="0">
                <a:latin typeface="Comic Sans MS" pitchFamily="66" charset="0"/>
              </a:rPr>
              <a:t>Most children in Roman times did not go to school. Only quite rich families could afford to pay a teacher. Most schools were in towns. Not many girls went to school, but some were taught at home by </a:t>
            </a:r>
            <a:r>
              <a:rPr lang="en-US" sz="1900" i="1" dirty="0">
                <a:latin typeface="Comic Sans MS" pitchFamily="66" charset="0"/>
              </a:rPr>
              <a:t>tutors</a:t>
            </a:r>
            <a:r>
              <a:rPr lang="en-US" sz="1900" dirty="0">
                <a:latin typeface="Comic Sans MS" pitchFamily="66" charset="0"/>
              </a:rPr>
              <a:t>, who were often educated </a:t>
            </a:r>
            <a:r>
              <a:rPr lang="en-US" sz="1900" i="1" dirty="0">
                <a:latin typeface="Comic Sans MS" pitchFamily="66" charset="0"/>
              </a:rPr>
              <a:t>slaves</a:t>
            </a:r>
            <a:r>
              <a:rPr lang="en-US" sz="1900" dirty="0">
                <a:latin typeface="Comic Sans MS" pitchFamily="66" charset="0"/>
              </a:rPr>
              <a:t>. Boys from rich families learned </a:t>
            </a:r>
            <a:r>
              <a:rPr lang="en-US" sz="1900" dirty="0" smtClean="0">
                <a:latin typeface="Comic Sans MS" pitchFamily="66" charset="0"/>
              </a:rPr>
              <a:t>History</a:t>
            </a:r>
            <a:r>
              <a:rPr lang="en-US" sz="1900" dirty="0">
                <a:latin typeface="Comic Sans MS" pitchFamily="66" charset="0"/>
              </a:rPr>
              <a:t>, </a:t>
            </a:r>
            <a:r>
              <a:rPr lang="en-US" sz="1900" dirty="0" err="1" smtClean="0">
                <a:latin typeface="Comic Sans MS" pitchFamily="66" charset="0"/>
              </a:rPr>
              <a:t>Maths</a:t>
            </a:r>
            <a:r>
              <a:rPr lang="en-US" sz="1900" dirty="0">
                <a:latin typeface="Comic Sans MS" pitchFamily="66" charset="0"/>
              </a:rPr>
              <a:t>, and </a:t>
            </a:r>
            <a:r>
              <a:rPr lang="en-US" sz="1900" dirty="0" smtClean="0">
                <a:latin typeface="Comic Sans MS" pitchFamily="66" charset="0"/>
              </a:rPr>
              <a:t>Literature </a:t>
            </a:r>
            <a:r>
              <a:rPr lang="en-US" sz="1900" dirty="0">
                <a:latin typeface="Comic Sans MS" pitchFamily="66" charset="0"/>
              </a:rPr>
              <a:t>at school, to prepare them for jobs in the army or government. </a:t>
            </a:r>
            <a:endParaRPr lang="en-US" sz="1900" dirty="0" smtClean="0">
              <a:latin typeface="Comic Sans MS" pitchFamily="66" charset="0"/>
            </a:endParaRPr>
          </a:p>
          <a:p>
            <a:r>
              <a:rPr lang="en-US" sz="1900" dirty="0" smtClean="0">
                <a:latin typeface="Comic Sans MS" pitchFamily="66" charset="0"/>
              </a:rPr>
              <a:t>In </a:t>
            </a:r>
            <a:r>
              <a:rPr lang="en-US" sz="1900" dirty="0">
                <a:latin typeface="Comic Sans MS" pitchFamily="66" charset="0"/>
              </a:rPr>
              <a:t>poor families, girls and boys had to work, helping their parents.</a:t>
            </a:r>
          </a:p>
          <a:p>
            <a:endParaRPr lang="en-US" dirty="0"/>
          </a:p>
        </p:txBody>
      </p:sp>
      <p:pic>
        <p:nvPicPr>
          <p:cNvPr id="3074" name="Picture 2" descr="http://downloads.bbc.co.uk/rmhttp/schools/primaryhistory/images/romans/family_and_children/r_boys_fighti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47529" y="4149080"/>
            <a:ext cx="3333273" cy="2520280"/>
          </a:xfrm>
          <a:prstGeom prst="rect">
            <a:avLst/>
          </a:prstGeom>
          <a:noFill/>
        </p:spPr>
      </p:pic>
      <p:pic>
        <p:nvPicPr>
          <p:cNvPr id="3076" name="Picture 4" descr="http://downloads.bbc.co.uk/rmhttp/schools/primaryhistory/images/romans/family_and_children/r_neumagen_schoo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07968" y="4149080"/>
            <a:ext cx="4248472" cy="247251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6268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sz="2600" b="1" dirty="0">
                <a:latin typeface="Comic Sans MS" pitchFamily="66" charset="0"/>
              </a:rPr>
              <a:t>What did Romans eat?</a:t>
            </a:r>
          </a:p>
          <a:p>
            <a:r>
              <a:rPr lang="en-US" sz="2600" dirty="0">
                <a:latin typeface="Comic Sans MS" pitchFamily="66" charset="0"/>
              </a:rPr>
              <a:t>Poor Romans ate bread, vegetable soup, and porridge. Meat was a luxury, unless they lived in the countryside and could go hunting or fishing.</a:t>
            </a:r>
          </a:p>
          <a:p>
            <a:r>
              <a:rPr lang="en-US" sz="2600" dirty="0">
                <a:latin typeface="Comic Sans MS" pitchFamily="66" charset="0"/>
              </a:rPr>
              <a:t>Poor people's small homes had no kitchens. So they often took food round to the </a:t>
            </a:r>
            <a:r>
              <a:rPr lang="en-US" sz="2600" dirty="0" smtClean="0">
                <a:latin typeface="Comic Sans MS" pitchFamily="66" charset="0"/>
              </a:rPr>
              <a:t>baker </a:t>
            </a:r>
            <a:r>
              <a:rPr lang="en-US" sz="2600" dirty="0">
                <a:latin typeface="Comic Sans MS" pitchFamily="66" charset="0"/>
              </a:rPr>
              <a:t>to cook in his oven. Many people bought takeaways, such as sausages or fried fish, from </a:t>
            </a:r>
            <a:r>
              <a:rPr lang="en-US" sz="2600" dirty="0" smtClean="0">
                <a:latin typeface="Comic Sans MS" pitchFamily="66" charset="0"/>
              </a:rPr>
              <a:t>food-shops.</a:t>
            </a:r>
            <a:endParaRPr lang="en-US" sz="2600" dirty="0">
              <a:latin typeface="Comic Sans MS" pitchFamily="66" charset="0"/>
            </a:endParaRPr>
          </a:p>
          <a:p>
            <a:r>
              <a:rPr lang="en-US" sz="2600" dirty="0">
                <a:latin typeface="Comic Sans MS" pitchFamily="66" charset="0"/>
              </a:rPr>
              <a:t>Rich Romans had food cooked at home in the kitchen by </a:t>
            </a:r>
            <a:r>
              <a:rPr lang="en-US" sz="2600" i="1" dirty="0">
                <a:latin typeface="Comic Sans MS" pitchFamily="66" charset="0"/>
              </a:rPr>
              <a:t>slaves</a:t>
            </a:r>
            <a:r>
              <a:rPr lang="en-US" sz="2600" dirty="0">
                <a:latin typeface="Comic Sans MS" pitchFamily="66" charset="0"/>
              </a:rPr>
              <a:t>. Most ate a light breakfast, and a snack at mid day - perhaps bread and cheese, or boiled eggs and salad. They ate dinner in late afternoon, with a starter, a meat course (such as hare, pig, beef, goat, chicken, fish or pigeon) followed by fruit or nuts. Ice cream was a treat. Lettuce was served at the end of a meal because Romans believed it helped you sleep.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914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What were Roman toys like?</a:t>
            </a:r>
          </a:p>
          <a:p>
            <a:r>
              <a:rPr lang="en-US" dirty="0" smtClean="0"/>
              <a:t>Roman children had some toys very like ones we play with today - such as toy soldiers, rattles, balls, doll's houses, carts and pull-along animals on wheels. </a:t>
            </a:r>
          </a:p>
          <a:p>
            <a:endParaRPr lang="en-US" dirty="0"/>
          </a:p>
          <a:p>
            <a:r>
              <a:rPr lang="en-US" dirty="0" smtClean="0"/>
              <a:t>Even poor children had board games using pebbles for counters and wooden dolls. Some dolls had moveable arms and legs. Roman children had ivory letters to </a:t>
            </a:r>
            <a:r>
              <a:rPr lang="en-US" dirty="0" err="1" smtClean="0"/>
              <a:t>practise</a:t>
            </a:r>
            <a:r>
              <a:rPr lang="en-US" dirty="0" smtClean="0"/>
              <a:t> their spellings with. </a:t>
            </a:r>
            <a:r>
              <a:rPr lang="en-US" dirty="0" err="1" smtClean="0"/>
              <a:t>Favourite</a:t>
            </a:r>
            <a:r>
              <a:rPr lang="en-US" dirty="0" smtClean="0"/>
              <a:t> Roman pets were dogs, birds and monkeys.</a:t>
            </a:r>
          </a:p>
          <a:p>
            <a:endParaRPr lang="en-US" sz="19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904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4578" name="Picture 2" descr="http://downloads.bbc.co.uk/rmhttp/schools/primaryhistory/images/romans/family_and_children/r_ragdoll.jpg"/>
          <p:cNvPicPr>
            <a:picLocks noChangeAspect="1" noChangeArrowheads="1"/>
          </p:cNvPicPr>
          <p:nvPr/>
        </p:nvPicPr>
        <p:blipFill>
          <a:blip r:embed="rId2" cstate="print"/>
          <a:srcRect l="18902" r="18574"/>
          <a:stretch>
            <a:fillRect/>
          </a:stretch>
        </p:blipFill>
        <p:spPr bwMode="auto">
          <a:xfrm>
            <a:off x="1775520" y="1268760"/>
            <a:ext cx="3096344" cy="3744416"/>
          </a:xfrm>
          <a:prstGeom prst="rect">
            <a:avLst/>
          </a:prstGeom>
          <a:noFill/>
        </p:spPr>
      </p:pic>
      <p:pic>
        <p:nvPicPr>
          <p:cNvPr id="24580" name="Picture 4" descr="http://downloads.bbc.co.uk/rmhttp/schools/primaryhistory/images/romans/family_and_children/r_toy_horse.jpg"/>
          <p:cNvPicPr>
            <a:picLocks noChangeAspect="1" noChangeArrowheads="1"/>
          </p:cNvPicPr>
          <p:nvPr/>
        </p:nvPicPr>
        <p:blipFill>
          <a:blip r:embed="rId3" cstate="print"/>
          <a:srcRect l="19342" r="19115"/>
          <a:stretch>
            <a:fillRect/>
          </a:stretch>
        </p:blipFill>
        <p:spPr bwMode="auto">
          <a:xfrm>
            <a:off x="4583832" y="2420888"/>
            <a:ext cx="3168352" cy="3892546"/>
          </a:xfrm>
          <a:prstGeom prst="rect">
            <a:avLst/>
          </a:prstGeom>
          <a:noFill/>
        </p:spPr>
      </p:pic>
      <p:pic>
        <p:nvPicPr>
          <p:cNvPr id="24582" name="Picture 6" descr="http://www.keeleyhire.co.uk/images/items/full/5146.jpg"/>
          <p:cNvPicPr>
            <a:picLocks noChangeAspect="1" noChangeArrowheads="1"/>
          </p:cNvPicPr>
          <p:nvPr/>
        </p:nvPicPr>
        <p:blipFill>
          <a:blip r:embed="rId4" cstate="print"/>
          <a:srcRect l="15385" t="9615" r="11538" b="13462"/>
          <a:stretch>
            <a:fillRect/>
          </a:stretch>
        </p:blipFill>
        <p:spPr bwMode="auto">
          <a:xfrm>
            <a:off x="7680176" y="1340768"/>
            <a:ext cx="2736304" cy="28803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37653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>
                <a:solidFill>
                  <a:srgbClr val="FF0000"/>
                </a:solidFill>
                <a:latin typeface="Comic Sans MS" pitchFamily="66" charset="0"/>
              </a:rPr>
              <a:t>Roman Life</a:t>
            </a:r>
            <a:endParaRPr lang="en-US" sz="7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 descr="http://chsweb.lr.k12.nj.us/punderwood/slav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83632" y="1628800"/>
            <a:ext cx="6840760" cy="502997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8507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7200" dirty="0" smtClean="0">
                <a:solidFill>
                  <a:srgbClr val="FF0000"/>
                </a:solidFill>
                <a:latin typeface="Comic Sans MS" pitchFamily="66" charset="0"/>
              </a:rPr>
              <a:t>Task 2</a:t>
            </a:r>
            <a:endParaRPr lang="en-US" sz="7200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3349069"/>
              </p:ext>
            </p:extLst>
          </p:nvPr>
        </p:nvGraphicFramePr>
        <p:xfrm>
          <a:off x="1298222" y="1690688"/>
          <a:ext cx="8127999" cy="4302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37933631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15296036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15538419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Paddling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Snorkeling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Diving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83796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With</a:t>
                      </a:r>
                      <a:r>
                        <a:rPr lang="en-GB" baseline="0" dirty="0" smtClean="0"/>
                        <a:t> you parents talk </a:t>
                      </a:r>
                      <a:r>
                        <a:rPr lang="en-GB" baseline="0" smtClean="0"/>
                        <a:t>about the </a:t>
                      </a:r>
                      <a:r>
                        <a:rPr lang="en-GB" smtClean="0"/>
                        <a:t>comparisons </a:t>
                      </a:r>
                      <a:r>
                        <a:rPr lang="en-GB" dirty="0" smtClean="0"/>
                        <a:t>between our</a:t>
                      </a:r>
                      <a:r>
                        <a:rPr lang="en-GB" baseline="0" dirty="0" smtClean="0"/>
                        <a:t> lives and the lives of Romans.</a:t>
                      </a:r>
                    </a:p>
                    <a:p>
                      <a:endParaRPr lang="en-GB" baseline="0" dirty="0" smtClean="0"/>
                    </a:p>
                    <a:p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Would you like to live in Roman times? Explain your answer. 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Divide you page into 4. Title each box as: </a:t>
                      </a:r>
                    </a:p>
                    <a:p>
                      <a:r>
                        <a:rPr lang="en-GB" dirty="0" smtClean="0"/>
                        <a:t>family </a:t>
                      </a:r>
                    </a:p>
                    <a:p>
                      <a:r>
                        <a:rPr lang="en-GB" dirty="0" smtClean="0"/>
                        <a:t>School</a:t>
                      </a:r>
                    </a:p>
                    <a:p>
                      <a:r>
                        <a:rPr lang="en-GB" dirty="0" smtClean="0"/>
                        <a:t>food</a:t>
                      </a:r>
                      <a:r>
                        <a:rPr lang="en-GB" baseline="0" dirty="0" smtClean="0"/>
                        <a:t> </a:t>
                      </a:r>
                    </a:p>
                    <a:p>
                      <a:r>
                        <a:rPr lang="en-GB" dirty="0" smtClean="0"/>
                        <a:t>toys.</a:t>
                      </a:r>
                    </a:p>
                    <a:p>
                      <a:endParaRPr lang="en-GB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Make comparisons between our</a:t>
                      </a:r>
                      <a:r>
                        <a:rPr lang="en-GB" baseline="0" dirty="0" smtClean="0"/>
                        <a:t> lives and the lives of Romans.</a:t>
                      </a:r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Were Roman</a:t>
                      </a:r>
                      <a:r>
                        <a:rPr lang="en-GB" baseline="0" dirty="0" smtClean="0">
                          <a:solidFill>
                            <a:srgbClr val="FF0000"/>
                          </a:solidFill>
                        </a:rPr>
                        <a:t> times a good time to live? Explain your answers.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Write 4 paragraphs making comparisons between our</a:t>
                      </a:r>
                      <a:r>
                        <a:rPr lang="en-GB" baseline="0" dirty="0" smtClean="0"/>
                        <a:t> lives and the lives of Romans. </a:t>
                      </a:r>
                      <a:endParaRPr lang="en-GB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Title each paragraph as: family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School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Food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toys.</a:t>
                      </a:r>
                    </a:p>
                    <a:p>
                      <a:endParaRPr lang="en-GB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en-GB" dirty="0" smtClean="0">
                          <a:solidFill>
                            <a:srgbClr val="FF0000"/>
                          </a:solidFill>
                        </a:rPr>
                        <a:t>In your opinion, did the Romans live a good life?</a:t>
                      </a:r>
                      <a:endParaRPr lang="en-GB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97506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12813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6" ma:contentTypeDescription="Create a new document." ma:contentTypeScope="" ma:versionID="b9e750998a0d90ec9ce4c77af80e8928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77d163e6f0aa4d6473fc553310c12e1b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C60C80A-515C-477F-8594-FF65B5926C2E}"/>
</file>

<file path=customXml/itemProps2.xml><?xml version="1.0" encoding="utf-8"?>
<ds:datastoreItem xmlns:ds="http://schemas.openxmlformats.org/officeDocument/2006/customXml" ds:itemID="{8DD44E73-BC2F-4700-ABA2-F7BEB052FFE3}"/>
</file>

<file path=customXml/itemProps3.xml><?xml version="1.0" encoding="utf-8"?>
<ds:datastoreItem xmlns:ds="http://schemas.openxmlformats.org/officeDocument/2006/customXml" ds:itemID="{0DB3F7CA-ABB3-4916-9EDB-74D867DF18F3}"/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757</Words>
  <Application>Microsoft Office PowerPoint</Application>
  <PresentationFormat>Widescreen</PresentationFormat>
  <Paragraphs>75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Comic Sans MS</vt:lpstr>
      <vt:lpstr>Office Theme</vt:lpstr>
      <vt:lpstr>LO: Build an overview of world history. Understand chronology. C: Roman life. </vt:lpstr>
      <vt:lpstr>Roman Emperors</vt:lpstr>
      <vt:lpstr>Roman Emperors</vt:lpstr>
      <vt:lpstr>Roman Emperors</vt:lpstr>
      <vt:lpstr>Roman Emperors</vt:lpstr>
      <vt:lpstr>Roman Emperors</vt:lpstr>
      <vt:lpstr>Task 1</vt:lpstr>
      <vt:lpstr>Roman Life</vt:lpstr>
      <vt:lpstr>Roman Life</vt:lpstr>
      <vt:lpstr>Roman Life</vt:lpstr>
      <vt:lpstr>Roman Life</vt:lpstr>
      <vt:lpstr>Roman Life</vt:lpstr>
      <vt:lpstr>Roman Life</vt:lpstr>
      <vt:lpstr>Roman Life</vt:lpstr>
      <vt:lpstr>Roman Life</vt:lpstr>
      <vt:lpstr>Task 2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Build an overview of world history. Understand chronology. C: Roman life.</dc:title>
  <dc:creator>Rachael Norman</dc:creator>
  <cp:lastModifiedBy>Rachael Norman</cp:lastModifiedBy>
  <cp:revision>5</cp:revision>
  <dcterms:created xsi:type="dcterms:W3CDTF">2020-07-17T11:12:41Z</dcterms:created>
  <dcterms:modified xsi:type="dcterms:W3CDTF">2020-11-06T16:01:13Z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