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sldIdLst>
    <p:sldId id="371" r:id="rId5"/>
    <p:sldId id="373" r:id="rId6"/>
    <p:sldId id="397" r:id="rId7"/>
    <p:sldId id="398" r:id="rId8"/>
    <p:sldId id="399" r:id="rId9"/>
    <p:sldId id="401" r:id="rId10"/>
    <p:sldId id="407" r:id="rId11"/>
    <p:sldId id="395" r:id="rId12"/>
    <p:sldId id="39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33"/>
    <a:srgbClr val="FF6600"/>
    <a:srgbClr val="FF3399"/>
    <a:srgbClr val="F8F8F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79" autoAdjust="0"/>
    <p:restoredTop sz="95126" autoAdjust="0"/>
  </p:normalViewPr>
  <p:slideViewPr>
    <p:cSldViewPr snapToGrid="0">
      <p:cViewPr varScale="1">
        <p:scale>
          <a:sx n="62" d="100"/>
          <a:sy n="62" d="100"/>
        </p:scale>
        <p:origin x="780" y="5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chard levens" userId="e03c8c490b5fe3ce" providerId="LiveId" clId="{C67167D6-9C0D-4D20-BC3F-C4C3BA6A6571}"/>
    <pc:docChg chg="delSld">
      <pc:chgData name="richard levens" userId="e03c8c490b5fe3ce" providerId="LiveId" clId="{C67167D6-9C0D-4D20-BC3F-C4C3BA6A6571}" dt="2021-12-05T15:12:03.538" v="6" actId="47"/>
      <pc:docMkLst>
        <pc:docMk/>
      </pc:docMkLst>
      <pc:sldChg chg="del">
        <pc:chgData name="richard levens" userId="e03c8c490b5fe3ce" providerId="LiveId" clId="{C67167D6-9C0D-4D20-BC3F-C4C3BA6A6571}" dt="2021-12-05T15:11:47.188" v="2" actId="47"/>
        <pc:sldMkLst>
          <pc:docMk/>
          <pc:sldMk cId="153286586" sldId="400"/>
        </pc:sldMkLst>
      </pc:sldChg>
      <pc:sldChg chg="del">
        <pc:chgData name="richard levens" userId="e03c8c490b5fe3ce" providerId="LiveId" clId="{C67167D6-9C0D-4D20-BC3F-C4C3BA6A6571}" dt="2021-12-05T15:11:57.925" v="3" actId="47"/>
        <pc:sldMkLst>
          <pc:docMk/>
          <pc:sldMk cId="1671859838" sldId="402"/>
        </pc:sldMkLst>
      </pc:sldChg>
      <pc:sldChg chg="del">
        <pc:chgData name="richard levens" userId="e03c8c490b5fe3ce" providerId="LiveId" clId="{C67167D6-9C0D-4D20-BC3F-C4C3BA6A6571}" dt="2021-12-05T15:12:00.914" v="4" actId="47"/>
        <pc:sldMkLst>
          <pc:docMk/>
          <pc:sldMk cId="3711270664" sldId="403"/>
        </pc:sldMkLst>
      </pc:sldChg>
      <pc:sldChg chg="del">
        <pc:chgData name="richard levens" userId="e03c8c490b5fe3ce" providerId="LiveId" clId="{C67167D6-9C0D-4D20-BC3F-C4C3BA6A6571}" dt="2021-12-05T15:12:01.935" v="5" actId="47"/>
        <pc:sldMkLst>
          <pc:docMk/>
          <pc:sldMk cId="3130747602" sldId="404"/>
        </pc:sldMkLst>
      </pc:sldChg>
      <pc:sldChg chg="del">
        <pc:chgData name="richard levens" userId="e03c8c490b5fe3ce" providerId="LiveId" clId="{C67167D6-9C0D-4D20-BC3F-C4C3BA6A6571}" dt="2021-12-05T15:10:56.307" v="0" actId="47"/>
        <pc:sldMkLst>
          <pc:docMk/>
          <pc:sldMk cId="1529016336" sldId="405"/>
        </pc:sldMkLst>
      </pc:sldChg>
      <pc:sldChg chg="del">
        <pc:chgData name="richard levens" userId="e03c8c490b5fe3ce" providerId="LiveId" clId="{C67167D6-9C0D-4D20-BC3F-C4C3BA6A6571}" dt="2021-12-05T15:10:57.417" v="1" actId="47"/>
        <pc:sldMkLst>
          <pc:docMk/>
          <pc:sldMk cId="3401174425" sldId="406"/>
        </pc:sldMkLst>
      </pc:sldChg>
      <pc:sldChg chg="del">
        <pc:chgData name="richard levens" userId="e03c8c490b5fe3ce" providerId="LiveId" clId="{C67167D6-9C0D-4D20-BC3F-C4C3BA6A6571}" dt="2021-12-05T15:12:03.538" v="6" actId="47"/>
        <pc:sldMkLst>
          <pc:docMk/>
          <pc:sldMk cId="667541722" sldId="4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4EFBFF-7D5F-4E00-9C0A-7FE43CBBDF1E}" type="datetimeFigureOut">
              <a:rPr lang="en-GB" smtClean="0"/>
              <a:t>05/12/2021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D5735F-3B47-42BC-9C02-219A339569C3}" type="slidenum">
              <a:rPr lang="en-GB" smtClean="0"/>
              <a:t>‹#›</a:t>
            </a:fld>
            <a:endParaRPr lang="en-GB"/>
          </a:p>
        </p:txBody>
      </p:sp>
    </p:spTree>
    <p:extLst>
      <p:ext uri="{BB962C8B-B14F-4D97-AF65-F5344CB8AC3E}">
        <p14:creationId xmlns:p14="http://schemas.microsoft.com/office/powerpoint/2010/main" val="40214562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D5735F-3B47-42BC-9C02-219A339569C3}" type="slidenum">
              <a:rPr lang="en-GB" smtClean="0"/>
              <a:t>6</a:t>
            </a:fld>
            <a:endParaRPr lang="en-GB"/>
          </a:p>
        </p:txBody>
      </p:sp>
    </p:spTree>
    <p:extLst>
      <p:ext uri="{BB962C8B-B14F-4D97-AF65-F5344CB8AC3E}">
        <p14:creationId xmlns:p14="http://schemas.microsoft.com/office/powerpoint/2010/main" val="1623033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D5735F-3B47-42BC-9C02-219A339569C3}" type="slidenum">
              <a:rPr lang="en-GB" smtClean="0"/>
              <a:t>7</a:t>
            </a:fld>
            <a:endParaRPr lang="en-GB"/>
          </a:p>
        </p:txBody>
      </p:sp>
    </p:spTree>
    <p:extLst>
      <p:ext uri="{BB962C8B-B14F-4D97-AF65-F5344CB8AC3E}">
        <p14:creationId xmlns:p14="http://schemas.microsoft.com/office/powerpoint/2010/main" val="37730206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FF653-BFDA-475F-BD94-CF231E2CAE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A0971FC-A64F-4490-8740-30703E4D73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FD3B1B-891D-4CD0-A70B-B23FD4703378}"/>
              </a:ext>
            </a:extLst>
          </p:cNvPr>
          <p:cNvSpPr>
            <a:spLocks noGrp="1"/>
          </p:cNvSpPr>
          <p:nvPr>
            <p:ph type="dt" sz="half" idx="10"/>
          </p:nvPr>
        </p:nvSpPr>
        <p:spPr/>
        <p:txBody>
          <a:bodyPr/>
          <a:lstStyle/>
          <a:p>
            <a:fld id="{7B4511AE-5600-4E6E-9138-E41D6D12516E}" type="datetimeFigureOut">
              <a:rPr lang="en-GB" smtClean="0"/>
              <a:t>05/12/2021</a:t>
            </a:fld>
            <a:endParaRPr lang="en-GB"/>
          </a:p>
        </p:txBody>
      </p:sp>
      <p:sp>
        <p:nvSpPr>
          <p:cNvPr id="5" name="Footer Placeholder 4">
            <a:extLst>
              <a:ext uri="{FF2B5EF4-FFF2-40B4-BE49-F238E27FC236}">
                <a16:creationId xmlns:a16="http://schemas.microsoft.com/office/drawing/2014/main" id="{4B277220-CAF5-40BF-9117-B1A2716FE5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6D7F12-B8C5-4F1F-93C5-1A37BC1DEAA0}"/>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2590802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5B44E-D95F-4E62-9E3A-253956E8B2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FDA18B-03CF-4721-A468-AF4AB74A98C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1D3F5E-D0F3-4A99-AF1A-55DE94A1946C}"/>
              </a:ext>
            </a:extLst>
          </p:cNvPr>
          <p:cNvSpPr>
            <a:spLocks noGrp="1"/>
          </p:cNvSpPr>
          <p:nvPr>
            <p:ph type="dt" sz="half" idx="10"/>
          </p:nvPr>
        </p:nvSpPr>
        <p:spPr/>
        <p:txBody>
          <a:bodyPr/>
          <a:lstStyle/>
          <a:p>
            <a:fld id="{7B4511AE-5600-4E6E-9138-E41D6D12516E}" type="datetimeFigureOut">
              <a:rPr lang="en-GB" smtClean="0"/>
              <a:t>05/12/2021</a:t>
            </a:fld>
            <a:endParaRPr lang="en-GB"/>
          </a:p>
        </p:txBody>
      </p:sp>
      <p:sp>
        <p:nvSpPr>
          <p:cNvPr id="5" name="Footer Placeholder 4">
            <a:extLst>
              <a:ext uri="{FF2B5EF4-FFF2-40B4-BE49-F238E27FC236}">
                <a16:creationId xmlns:a16="http://schemas.microsoft.com/office/drawing/2014/main" id="{52485078-6671-4EBD-8F18-E8A931952C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BD1CEF-D328-474D-AF8E-B73649D8010D}"/>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540412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13CE7-24AA-42B1-818A-36C266E730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C5AAC93-DB4B-4769-8A8B-07ACAD2C4C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8CC013C-3F90-4CA8-A085-A401E1E364BA}"/>
              </a:ext>
            </a:extLst>
          </p:cNvPr>
          <p:cNvSpPr>
            <a:spLocks noGrp="1"/>
          </p:cNvSpPr>
          <p:nvPr>
            <p:ph type="dt" sz="half" idx="10"/>
          </p:nvPr>
        </p:nvSpPr>
        <p:spPr/>
        <p:txBody>
          <a:bodyPr/>
          <a:lstStyle/>
          <a:p>
            <a:fld id="{7B4511AE-5600-4E6E-9138-E41D6D12516E}" type="datetimeFigureOut">
              <a:rPr lang="en-GB" smtClean="0"/>
              <a:t>05/12/2021</a:t>
            </a:fld>
            <a:endParaRPr lang="en-GB"/>
          </a:p>
        </p:txBody>
      </p:sp>
      <p:sp>
        <p:nvSpPr>
          <p:cNvPr id="5" name="Footer Placeholder 4">
            <a:extLst>
              <a:ext uri="{FF2B5EF4-FFF2-40B4-BE49-F238E27FC236}">
                <a16:creationId xmlns:a16="http://schemas.microsoft.com/office/drawing/2014/main" id="{A7837F9D-5CA8-4DF4-8921-D268DB0F09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F05FAC-ECBB-4F35-BBBE-9EE16FBBA447}"/>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563521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AFAB2-A1C1-40B2-982E-05DD51717D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7B4233E-20BF-4932-BE28-9618BDD791C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F18F67C-86D5-432E-8EA1-6E9A689EFC8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741F765-65CB-43AC-A633-F0FA7F1FADFC}"/>
              </a:ext>
            </a:extLst>
          </p:cNvPr>
          <p:cNvSpPr>
            <a:spLocks noGrp="1"/>
          </p:cNvSpPr>
          <p:nvPr>
            <p:ph type="dt" sz="half" idx="10"/>
          </p:nvPr>
        </p:nvSpPr>
        <p:spPr/>
        <p:txBody>
          <a:bodyPr/>
          <a:lstStyle/>
          <a:p>
            <a:fld id="{7B4511AE-5600-4E6E-9138-E41D6D12516E}" type="datetimeFigureOut">
              <a:rPr lang="en-GB" smtClean="0"/>
              <a:t>05/12/2021</a:t>
            </a:fld>
            <a:endParaRPr lang="en-GB"/>
          </a:p>
        </p:txBody>
      </p:sp>
      <p:sp>
        <p:nvSpPr>
          <p:cNvPr id="6" name="Footer Placeholder 5">
            <a:extLst>
              <a:ext uri="{FF2B5EF4-FFF2-40B4-BE49-F238E27FC236}">
                <a16:creationId xmlns:a16="http://schemas.microsoft.com/office/drawing/2014/main" id="{97AE25D0-F318-4B76-B5E3-26A11FC4BD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AAA3AC-C92E-4393-8685-6B9B5404403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078097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7184-A7A8-4AEC-AF1D-2EF17D3308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F74BAB-A424-497B-ADE3-6D44BACE3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20635BF-A193-4F3B-8FDC-E1C9CA2FC1F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9893372-7A48-4D04-8A05-E76C1B5190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812B9BB-9200-462B-8647-10CC127E064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2C27204-F449-4A21-9731-EE1FB7C3BA69}"/>
              </a:ext>
            </a:extLst>
          </p:cNvPr>
          <p:cNvSpPr>
            <a:spLocks noGrp="1"/>
          </p:cNvSpPr>
          <p:nvPr>
            <p:ph type="dt" sz="half" idx="10"/>
          </p:nvPr>
        </p:nvSpPr>
        <p:spPr/>
        <p:txBody>
          <a:bodyPr/>
          <a:lstStyle/>
          <a:p>
            <a:fld id="{7B4511AE-5600-4E6E-9138-E41D6D12516E}" type="datetimeFigureOut">
              <a:rPr lang="en-GB" smtClean="0"/>
              <a:t>05/12/2021</a:t>
            </a:fld>
            <a:endParaRPr lang="en-GB"/>
          </a:p>
        </p:txBody>
      </p:sp>
      <p:sp>
        <p:nvSpPr>
          <p:cNvPr id="8" name="Footer Placeholder 7">
            <a:extLst>
              <a:ext uri="{FF2B5EF4-FFF2-40B4-BE49-F238E27FC236}">
                <a16:creationId xmlns:a16="http://schemas.microsoft.com/office/drawing/2014/main" id="{151A7E6D-E698-4F5E-AA3D-6E05319825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E615386-646E-4AE2-B54A-E9DA76F7E6B0}"/>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552100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E98FC-5E1B-4519-AC82-189ED4CF106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861CC4C-1793-4751-BF74-A864ED57D418}"/>
              </a:ext>
            </a:extLst>
          </p:cNvPr>
          <p:cNvSpPr>
            <a:spLocks noGrp="1"/>
          </p:cNvSpPr>
          <p:nvPr>
            <p:ph type="dt" sz="half" idx="10"/>
          </p:nvPr>
        </p:nvSpPr>
        <p:spPr/>
        <p:txBody>
          <a:bodyPr/>
          <a:lstStyle/>
          <a:p>
            <a:fld id="{7B4511AE-5600-4E6E-9138-E41D6D12516E}" type="datetimeFigureOut">
              <a:rPr lang="en-GB" smtClean="0"/>
              <a:t>05/12/2021</a:t>
            </a:fld>
            <a:endParaRPr lang="en-GB"/>
          </a:p>
        </p:txBody>
      </p:sp>
      <p:sp>
        <p:nvSpPr>
          <p:cNvPr id="4" name="Footer Placeholder 3">
            <a:extLst>
              <a:ext uri="{FF2B5EF4-FFF2-40B4-BE49-F238E27FC236}">
                <a16:creationId xmlns:a16="http://schemas.microsoft.com/office/drawing/2014/main" id="{FA4FD32E-D6A2-4DA4-9F22-60BDBA8CB70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9EDE8C-B496-4704-983C-98BC1662D7C6}"/>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354791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6DD1A6-3572-4DA1-A281-E11B9CAC60D2}"/>
              </a:ext>
            </a:extLst>
          </p:cNvPr>
          <p:cNvSpPr>
            <a:spLocks noGrp="1"/>
          </p:cNvSpPr>
          <p:nvPr>
            <p:ph type="dt" sz="half" idx="10"/>
          </p:nvPr>
        </p:nvSpPr>
        <p:spPr/>
        <p:txBody>
          <a:bodyPr/>
          <a:lstStyle/>
          <a:p>
            <a:fld id="{7B4511AE-5600-4E6E-9138-E41D6D12516E}" type="datetimeFigureOut">
              <a:rPr lang="en-GB" smtClean="0"/>
              <a:t>05/12/2021</a:t>
            </a:fld>
            <a:endParaRPr lang="en-GB"/>
          </a:p>
        </p:txBody>
      </p:sp>
      <p:sp>
        <p:nvSpPr>
          <p:cNvPr id="3" name="Footer Placeholder 2">
            <a:extLst>
              <a:ext uri="{FF2B5EF4-FFF2-40B4-BE49-F238E27FC236}">
                <a16:creationId xmlns:a16="http://schemas.microsoft.com/office/drawing/2014/main" id="{F9C63BDE-61B5-4DB4-A4CD-86D8AAC78BA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9C02CB9-64E5-4296-9958-6F0C39548997}"/>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854188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0D5E1-3D8C-4A85-8E6D-16A0A2076B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553C619-E733-4518-91B3-FC08AD539D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94C698-FE76-4093-B55F-9DF8984548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4AED056-0BA4-429D-A860-AB1893CEFF3E}"/>
              </a:ext>
            </a:extLst>
          </p:cNvPr>
          <p:cNvSpPr>
            <a:spLocks noGrp="1"/>
          </p:cNvSpPr>
          <p:nvPr>
            <p:ph type="dt" sz="half" idx="10"/>
          </p:nvPr>
        </p:nvSpPr>
        <p:spPr/>
        <p:txBody>
          <a:bodyPr/>
          <a:lstStyle/>
          <a:p>
            <a:fld id="{7B4511AE-5600-4E6E-9138-E41D6D12516E}" type="datetimeFigureOut">
              <a:rPr lang="en-GB" smtClean="0"/>
              <a:t>05/12/2021</a:t>
            </a:fld>
            <a:endParaRPr lang="en-GB"/>
          </a:p>
        </p:txBody>
      </p:sp>
      <p:sp>
        <p:nvSpPr>
          <p:cNvPr id="6" name="Footer Placeholder 5">
            <a:extLst>
              <a:ext uri="{FF2B5EF4-FFF2-40B4-BE49-F238E27FC236}">
                <a16:creationId xmlns:a16="http://schemas.microsoft.com/office/drawing/2014/main" id="{F573C615-D8C5-4482-BDB3-CBF60B6B6D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FA5BC8-ABBB-4150-9478-2744F3AF759D}"/>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980013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64DE8-C26E-46B4-B0B0-0C0CD8AE74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7A01D1F-9467-4865-8006-A4A50B9D3D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25BBF6C-7517-4153-A843-F6EF804911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4B48D63-C863-46E4-A770-1315033CA99E}"/>
              </a:ext>
            </a:extLst>
          </p:cNvPr>
          <p:cNvSpPr>
            <a:spLocks noGrp="1"/>
          </p:cNvSpPr>
          <p:nvPr>
            <p:ph type="dt" sz="half" idx="10"/>
          </p:nvPr>
        </p:nvSpPr>
        <p:spPr/>
        <p:txBody>
          <a:bodyPr/>
          <a:lstStyle/>
          <a:p>
            <a:fld id="{7B4511AE-5600-4E6E-9138-E41D6D12516E}" type="datetimeFigureOut">
              <a:rPr lang="en-GB" smtClean="0"/>
              <a:t>05/12/2021</a:t>
            </a:fld>
            <a:endParaRPr lang="en-GB"/>
          </a:p>
        </p:txBody>
      </p:sp>
      <p:sp>
        <p:nvSpPr>
          <p:cNvPr id="6" name="Footer Placeholder 5">
            <a:extLst>
              <a:ext uri="{FF2B5EF4-FFF2-40B4-BE49-F238E27FC236}">
                <a16:creationId xmlns:a16="http://schemas.microsoft.com/office/drawing/2014/main" id="{C59B1173-24FD-4C59-9A07-40A885312B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30D550-52FB-44A9-86D8-CA3E164BD8A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2933494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B07A2-B424-49F1-92EB-F0F1C7FBBC0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386E8D-C8C3-4D34-985F-E94517170A9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0AD964-9AE9-40CF-9DD3-D8C01BCE9B1C}"/>
              </a:ext>
            </a:extLst>
          </p:cNvPr>
          <p:cNvSpPr>
            <a:spLocks noGrp="1"/>
          </p:cNvSpPr>
          <p:nvPr>
            <p:ph type="dt" sz="half" idx="10"/>
          </p:nvPr>
        </p:nvSpPr>
        <p:spPr/>
        <p:txBody>
          <a:bodyPr/>
          <a:lstStyle/>
          <a:p>
            <a:fld id="{7B4511AE-5600-4E6E-9138-E41D6D12516E}" type="datetimeFigureOut">
              <a:rPr lang="en-GB" smtClean="0"/>
              <a:t>05/12/2021</a:t>
            </a:fld>
            <a:endParaRPr lang="en-GB"/>
          </a:p>
        </p:txBody>
      </p:sp>
      <p:sp>
        <p:nvSpPr>
          <p:cNvPr id="5" name="Footer Placeholder 4">
            <a:extLst>
              <a:ext uri="{FF2B5EF4-FFF2-40B4-BE49-F238E27FC236}">
                <a16:creationId xmlns:a16="http://schemas.microsoft.com/office/drawing/2014/main" id="{4D7E4CEF-DF23-4680-AC38-1B4FA6F496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B495E6-1CEB-4E45-985D-5528E3F15566}"/>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4252172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2F3A07E-192C-4D69-A7F2-84A50769931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191582-7811-45EB-BB12-8D3A1E076EB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649611-844D-4EAD-A249-AED900A5CD12}"/>
              </a:ext>
            </a:extLst>
          </p:cNvPr>
          <p:cNvSpPr>
            <a:spLocks noGrp="1"/>
          </p:cNvSpPr>
          <p:nvPr>
            <p:ph type="dt" sz="half" idx="10"/>
          </p:nvPr>
        </p:nvSpPr>
        <p:spPr/>
        <p:txBody>
          <a:bodyPr/>
          <a:lstStyle/>
          <a:p>
            <a:fld id="{7B4511AE-5600-4E6E-9138-E41D6D12516E}" type="datetimeFigureOut">
              <a:rPr lang="en-GB" smtClean="0"/>
              <a:t>05/12/2021</a:t>
            </a:fld>
            <a:endParaRPr lang="en-GB"/>
          </a:p>
        </p:txBody>
      </p:sp>
      <p:sp>
        <p:nvSpPr>
          <p:cNvPr id="5" name="Footer Placeholder 4">
            <a:extLst>
              <a:ext uri="{FF2B5EF4-FFF2-40B4-BE49-F238E27FC236}">
                <a16:creationId xmlns:a16="http://schemas.microsoft.com/office/drawing/2014/main" id="{1767A2BE-2991-42BF-AABC-4068FA57E3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1D0B85-3429-4912-8AF9-D4E58FA6D98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1203978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FA31AF50-2CFE-4B59-923A-B4B9525414B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6044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chemeClr val="accent3">
                <a:lumMod val="75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0AA342-002F-4CAA-8FAD-2D739AAA9E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41DCBC6-8566-457E-A254-1AFEED6AA7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DDA462-E5F8-4536-BB6B-5ACCBF11C2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4511AE-5600-4E6E-9138-E41D6D12516E}" type="datetimeFigureOut">
              <a:rPr lang="en-GB" smtClean="0"/>
              <a:t>05/12/2021</a:t>
            </a:fld>
            <a:endParaRPr lang="en-GB"/>
          </a:p>
        </p:txBody>
      </p:sp>
      <p:sp>
        <p:nvSpPr>
          <p:cNvPr id="5" name="Footer Placeholder 4">
            <a:extLst>
              <a:ext uri="{FF2B5EF4-FFF2-40B4-BE49-F238E27FC236}">
                <a16:creationId xmlns:a16="http://schemas.microsoft.com/office/drawing/2014/main" id="{D0A244C4-D639-409B-B6DB-09BF19A3CD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DD592A9-D0F4-48AB-86F5-0FC9300A41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E543B9-D74B-40B4-BDD0-F81C7176B072}" type="slidenum">
              <a:rPr lang="en-GB" smtClean="0"/>
              <a:t>‹#›</a:t>
            </a:fld>
            <a:endParaRPr lang="en-GB"/>
          </a:p>
        </p:txBody>
      </p:sp>
    </p:spTree>
    <p:extLst>
      <p:ext uri="{BB962C8B-B14F-4D97-AF65-F5344CB8AC3E}">
        <p14:creationId xmlns:p14="http://schemas.microsoft.com/office/powerpoint/2010/main" val="3717245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12.xml"/><Relationship Id="rId6" Type="http://schemas.openxmlformats.org/officeDocument/2006/relationships/hyperlink" Target="https://www.youtube.com/watch?v=ZPs8hbksOg8" TargetMode="External"/><Relationship Id="rId5" Type="http://schemas.openxmlformats.org/officeDocument/2006/relationships/hyperlink" Target="https://www.youtube.com/watch?v=ijh7_OrM23I" TargetMode="Externa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2951932"/>
            <a:ext cx="10515600" cy="1325563"/>
          </a:xfrm>
        </p:spPr>
        <p:txBody>
          <a:bodyPr>
            <a:normAutofit fontScale="90000"/>
          </a:bodyPr>
          <a:lstStyle/>
          <a:p>
            <a:r>
              <a:rPr lang="en-GB" u="sng" dirty="0">
                <a:effectLst>
                  <a:outerShdw blurRad="38100" dist="38100" dir="2700000" algn="tl">
                    <a:srgbClr val="000000">
                      <a:alpha val="43137"/>
                    </a:srgbClr>
                  </a:outerShdw>
                </a:effectLst>
                <a:uFill>
                  <a:solidFill>
                    <a:schemeClr val="tx1"/>
                  </a:solidFill>
                </a:uFill>
                <a:latin typeface="Letters for Learners" pitchFamily="2" charset="0"/>
              </a:rPr>
              <a:t>Lesson 3</a:t>
            </a:r>
            <a:br>
              <a:rPr lang="en-GB" u="sng" dirty="0">
                <a:effectLst>
                  <a:outerShdw blurRad="38100" dist="38100" dir="2700000" algn="tl">
                    <a:srgbClr val="000000">
                      <a:alpha val="43137"/>
                    </a:srgbClr>
                  </a:outerShdw>
                </a:effectLst>
                <a:uFill>
                  <a:solidFill>
                    <a:schemeClr val="tx1"/>
                  </a:solidFill>
                </a:uFill>
                <a:latin typeface="Letters for Learners" pitchFamily="2" charset="0"/>
              </a:rPr>
            </a:br>
            <a:br>
              <a:rPr lang="en-GB" u="sng" dirty="0">
                <a:effectLst>
                  <a:outerShdw blurRad="38100" dist="38100" dir="2700000" algn="tl">
                    <a:srgbClr val="000000">
                      <a:alpha val="43137"/>
                    </a:srgbClr>
                  </a:outerShdw>
                </a:effectLst>
                <a:uFill>
                  <a:solidFill>
                    <a:schemeClr val="tx1"/>
                  </a:solidFill>
                </a:uFill>
                <a:latin typeface="Letters for Learners" pitchFamily="2" charset="0"/>
              </a:rPr>
            </a:br>
            <a:r>
              <a:rPr lang="en-GB" dirty="0">
                <a:effectLst>
                  <a:outerShdw blurRad="38100" dist="38100" dir="2700000" algn="tl">
                    <a:srgbClr val="000000">
                      <a:alpha val="43137"/>
                    </a:srgbClr>
                  </a:outerShdw>
                </a:effectLst>
                <a:uFill>
                  <a:solidFill>
                    <a:schemeClr val="tx1"/>
                  </a:solidFill>
                </a:uFill>
                <a:latin typeface="Letters for Learners" pitchFamily="2" charset="0"/>
              </a:rPr>
              <a:t>L.O:  To investigate and interpret the past.</a:t>
            </a:r>
            <a:br>
              <a:rPr lang="en-GB" dirty="0">
                <a:effectLst>
                  <a:outerShdw blurRad="38100" dist="38100" dir="2700000" algn="tl">
                    <a:srgbClr val="000000">
                      <a:alpha val="43137"/>
                    </a:srgbClr>
                  </a:outerShdw>
                </a:effectLst>
                <a:uFill>
                  <a:solidFill>
                    <a:schemeClr val="tx1"/>
                  </a:solidFill>
                </a:uFill>
                <a:latin typeface="Letters for Learners" pitchFamily="2" charset="0"/>
              </a:rPr>
            </a:br>
            <a:br>
              <a:rPr lang="en-GB" u="sng" dirty="0">
                <a:effectLst>
                  <a:outerShdw blurRad="38100" dist="38100" dir="2700000" algn="tl">
                    <a:srgbClr val="000000">
                      <a:alpha val="43137"/>
                    </a:srgbClr>
                  </a:outerShdw>
                </a:effectLst>
                <a:uFill>
                  <a:solidFill>
                    <a:schemeClr val="tx1"/>
                  </a:solidFill>
                </a:uFill>
                <a:latin typeface="Letters for Learners" pitchFamily="2" charset="0"/>
              </a:rPr>
            </a:br>
            <a:r>
              <a:rPr lang="en-GB" dirty="0">
                <a:effectLst>
                  <a:outerShdw blurRad="38100" dist="38100" dir="2700000" algn="tl">
                    <a:srgbClr val="000000">
                      <a:alpha val="43137"/>
                    </a:srgbClr>
                  </a:outerShdw>
                </a:effectLst>
                <a:uFill>
                  <a:solidFill>
                    <a:schemeClr val="tx1"/>
                  </a:solidFill>
                </a:uFill>
                <a:latin typeface="Letters for Learners" pitchFamily="2" charset="0"/>
              </a:rPr>
              <a:t>C: Investigating what it was like to be an evacuee in WW2.</a:t>
            </a:r>
            <a:endParaRPr lang="en-GB" sz="8000" dirty="0">
              <a:solidFill>
                <a:srgbClr val="FF0000"/>
              </a:solidFill>
              <a:effectLst>
                <a:outerShdw blurRad="38100" dist="38100" dir="2700000" algn="tl">
                  <a:srgbClr val="000000">
                    <a:alpha val="43137"/>
                  </a:srgbClr>
                </a:outerShdw>
              </a:effectLst>
              <a:uFill>
                <a:solidFill>
                  <a:schemeClr val="tx1"/>
                </a:solidFill>
              </a:uFill>
              <a:latin typeface="Sketch 3D" panose="02000500000000000000" pitchFamily="2" charset="0"/>
            </a:endParaRPr>
          </a:p>
        </p:txBody>
      </p:sp>
      <p:pic>
        <p:nvPicPr>
          <p:cNvPr id="5" name="Picture 4">
            <a:extLst>
              <a:ext uri="{FF2B5EF4-FFF2-40B4-BE49-F238E27FC236}">
                <a16:creationId xmlns:a16="http://schemas.microsoft.com/office/drawing/2014/main" id="{31F404E3-8F3A-4724-9C16-5ED9FB0696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36127" y="528613"/>
            <a:ext cx="2423319" cy="2423319"/>
          </a:xfrm>
          <a:prstGeom prst="rect">
            <a:avLst/>
          </a:prstGeom>
        </p:spPr>
      </p:pic>
    </p:spTree>
    <p:extLst>
      <p:ext uri="{BB962C8B-B14F-4D97-AF65-F5344CB8AC3E}">
        <p14:creationId xmlns:p14="http://schemas.microsoft.com/office/powerpoint/2010/main" val="30611501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3009085"/>
            <a:ext cx="10515600" cy="1325563"/>
          </a:xfrm>
        </p:spPr>
        <p:txBody>
          <a:bodyPr>
            <a:normAutofit fontScale="90000"/>
          </a:bodyPr>
          <a:lstStyle/>
          <a:p>
            <a:br>
              <a:rPr lang="en-GB" sz="3600" u="sng" dirty="0">
                <a:effectLst>
                  <a:outerShdw blurRad="38100" dist="38100" dir="2700000" algn="tl">
                    <a:srgbClr val="000000">
                      <a:alpha val="43137"/>
                    </a:srgbClr>
                  </a:outerShdw>
                </a:effectLst>
                <a:uFill>
                  <a:solidFill>
                    <a:schemeClr val="tx1"/>
                  </a:solidFill>
                </a:uFill>
                <a:latin typeface="Letters for Learners" pitchFamily="2" charset="0"/>
              </a:rPr>
            </a:br>
            <a:endParaRPr lang="en-GB" sz="8000" u="sng" dirty="0">
              <a:solidFill>
                <a:srgbClr val="FF0000"/>
              </a:solidFill>
              <a:effectLst>
                <a:outerShdw blurRad="38100" dist="38100" dir="2700000" algn="tl">
                  <a:srgbClr val="000000">
                    <a:alpha val="43137"/>
                  </a:srgbClr>
                </a:outerShdw>
              </a:effectLst>
              <a:uFill>
                <a:solidFill>
                  <a:schemeClr val="tx1"/>
                </a:solidFill>
              </a:uFill>
              <a:latin typeface="Sketch 3D" panose="02000500000000000000" pitchFamily="2" charset="0"/>
            </a:endParaRPr>
          </a:p>
        </p:txBody>
      </p:sp>
      <p:pic>
        <p:nvPicPr>
          <p:cNvPr id="7" name="Picture 4" descr="https://upload.wikimedia.org/wikipedia/commons/b/b1/A_group_of_children_arrive_at_Brent_station_near_Kingsbridge%2C_Devon%2C_after_being_evacuated_from_Bristol_in_1940._D2592.jpg">
            <a:extLst>
              <a:ext uri="{FF2B5EF4-FFF2-40B4-BE49-F238E27FC236}">
                <a16:creationId xmlns:a16="http://schemas.microsoft.com/office/drawing/2014/main" id="{7D8F5B54-AFBD-4731-8B6D-0C714AA5E5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5" t="37802" r="-2"/>
          <a:stretch>
            <a:fillRect/>
          </a:stretch>
        </p:blipFill>
        <p:spPr bwMode="auto">
          <a:xfrm>
            <a:off x="5417277" y="2355448"/>
            <a:ext cx="6249935" cy="28999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D276C84-5859-4993-839B-4F7EDDF084A1}"/>
              </a:ext>
            </a:extLst>
          </p:cNvPr>
          <p:cNvSpPr/>
          <p:nvPr/>
        </p:nvSpPr>
        <p:spPr>
          <a:xfrm>
            <a:off x="567813" y="349192"/>
            <a:ext cx="11558868" cy="1446550"/>
          </a:xfrm>
          <a:prstGeom prst="rect">
            <a:avLst/>
          </a:prstGeom>
        </p:spPr>
        <p:txBody>
          <a:bodyPr wrap="square" lIns="91440" tIns="45720" rIns="91440" bIns="45720" anchor="t">
            <a:spAutoFit/>
          </a:bodyPr>
          <a:lstStyle/>
          <a:p>
            <a:r>
              <a:rPr lang="en-GB" sz="4400" b="1" i="1">
                <a:latin typeface="Maiandra GD"/>
              </a:rPr>
              <a:t>Think, pair and share! What is an evacuee and why were children evacuated?</a:t>
            </a:r>
            <a:endParaRPr lang="en-GB" sz="4400" b="1">
              <a:latin typeface="Maiandra GD"/>
            </a:endParaRPr>
          </a:p>
        </p:txBody>
      </p:sp>
      <p:pic>
        <p:nvPicPr>
          <p:cNvPr id="6" name="Picture 5">
            <a:extLst>
              <a:ext uri="{FF2B5EF4-FFF2-40B4-BE49-F238E27FC236}">
                <a16:creationId xmlns:a16="http://schemas.microsoft.com/office/drawing/2014/main" id="{0BACFAD4-20D7-4EF4-A8E7-3F9E947870A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701" b="89739" l="9773" r="91477">
                        <a14:foregroundMark x1="9886" y1="36007" x2="12386" y2="26866"/>
                        <a14:foregroundMark x1="12386" y1="26866" x2="12614" y2="26866"/>
                        <a14:foregroundMark x1="53636" y1="23134" x2="54545" y2="34328"/>
                        <a14:foregroundMark x1="91136" y1="40485" x2="91477" y2="48134"/>
                        <a14:foregroundMark x1="28068" y1="61567" x2="35909" y2="63433"/>
                        <a14:foregroundMark x1="91364" y1="48134" x2="91364" y2="48134"/>
                      </a14:backgroundRemoval>
                    </a14:imgEffect>
                  </a14:imgLayer>
                </a14:imgProps>
              </a:ext>
            </a:extLst>
          </a:blip>
          <a:stretch>
            <a:fillRect/>
          </a:stretch>
        </p:blipFill>
        <p:spPr>
          <a:xfrm>
            <a:off x="9262888" y="1075224"/>
            <a:ext cx="2880834" cy="1754690"/>
          </a:xfrm>
          <a:prstGeom prst="rect">
            <a:avLst/>
          </a:prstGeom>
        </p:spPr>
      </p:pic>
      <p:sp>
        <p:nvSpPr>
          <p:cNvPr id="4" name="Rectangle 3">
            <a:extLst>
              <a:ext uri="{FF2B5EF4-FFF2-40B4-BE49-F238E27FC236}">
                <a16:creationId xmlns:a16="http://schemas.microsoft.com/office/drawing/2014/main" id="{6873885B-4D88-4169-8FA2-9FFBEDD29900}"/>
              </a:ext>
            </a:extLst>
          </p:cNvPr>
          <p:cNvSpPr/>
          <p:nvPr/>
        </p:nvSpPr>
        <p:spPr>
          <a:xfrm>
            <a:off x="3216812" y="5391165"/>
            <a:ext cx="6096000" cy="1015663"/>
          </a:xfrm>
          <a:prstGeom prst="rect">
            <a:avLst/>
          </a:prstGeom>
        </p:spPr>
        <p:txBody>
          <a:bodyPr>
            <a:spAutoFit/>
          </a:bodyPr>
          <a:lstStyle/>
          <a:p>
            <a:pPr algn="ctr"/>
            <a:r>
              <a:rPr lang="en-GB" sz="2000" dirty="0">
                <a:latin typeface="Letters for Learners" pitchFamily="2" charset="0"/>
                <a:hlinkClick r:id="rId5"/>
              </a:rPr>
              <a:t>https://www.youtube.com/watch?v=ijh7_OrM23I</a:t>
            </a:r>
            <a:r>
              <a:rPr lang="en-GB" sz="2000" dirty="0">
                <a:latin typeface="Letters for Learners" pitchFamily="2" charset="0"/>
              </a:rPr>
              <a:t> </a:t>
            </a:r>
          </a:p>
          <a:p>
            <a:pPr algn="ctr"/>
            <a:endParaRPr lang="en-GB" sz="2000" dirty="0">
              <a:latin typeface="Letters for Learners" pitchFamily="2" charset="0"/>
            </a:endParaRPr>
          </a:p>
          <a:p>
            <a:pPr algn="ctr"/>
            <a:r>
              <a:rPr lang="en-GB" sz="2000" dirty="0">
                <a:latin typeface="Letters for Learners" pitchFamily="2" charset="0"/>
                <a:hlinkClick r:id="rId6"/>
              </a:rPr>
              <a:t>https://www.youtube.com/watch?v=ZPs8hbksOg8</a:t>
            </a:r>
            <a:r>
              <a:rPr lang="en-GB" sz="2000" dirty="0">
                <a:latin typeface="Letters for Learners" pitchFamily="2" charset="0"/>
              </a:rPr>
              <a:t> </a:t>
            </a:r>
          </a:p>
        </p:txBody>
      </p:sp>
      <p:pic>
        <p:nvPicPr>
          <p:cNvPr id="5" name="Picture 4">
            <a:extLst>
              <a:ext uri="{FF2B5EF4-FFF2-40B4-BE49-F238E27FC236}">
                <a16:creationId xmlns:a16="http://schemas.microsoft.com/office/drawing/2014/main" id="{2F134F5E-C5F1-424D-8674-764D94FAD948}"/>
              </a:ext>
            </a:extLst>
          </p:cNvPr>
          <p:cNvPicPr>
            <a:picLocks noChangeAspect="1"/>
          </p:cNvPicPr>
          <p:nvPr/>
        </p:nvPicPr>
        <p:blipFill>
          <a:blip r:embed="rId7"/>
          <a:stretch>
            <a:fillRect/>
          </a:stretch>
        </p:blipFill>
        <p:spPr>
          <a:xfrm>
            <a:off x="817623" y="1795742"/>
            <a:ext cx="4764295" cy="3690883"/>
          </a:xfrm>
          <a:prstGeom prst="rect">
            <a:avLst/>
          </a:prstGeom>
        </p:spPr>
      </p:pic>
    </p:spTree>
    <p:extLst>
      <p:ext uri="{BB962C8B-B14F-4D97-AF65-F5344CB8AC3E}">
        <p14:creationId xmlns:p14="http://schemas.microsoft.com/office/powerpoint/2010/main" val="3555849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3009085"/>
            <a:ext cx="10515600" cy="1325563"/>
          </a:xfrm>
        </p:spPr>
        <p:txBody>
          <a:bodyPr>
            <a:normAutofit fontScale="90000"/>
          </a:bodyPr>
          <a:lstStyle/>
          <a:p>
            <a:br>
              <a:rPr lang="en-GB" sz="3600" u="sng" dirty="0">
                <a:effectLst>
                  <a:outerShdw blurRad="38100" dist="38100" dir="2700000" algn="tl">
                    <a:srgbClr val="000000">
                      <a:alpha val="43137"/>
                    </a:srgbClr>
                  </a:outerShdw>
                </a:effectLst>
                <a:uFill>
                  <a:solidFill>
                    <a:schemeClr val="tx1"/>
                  </a:solidFill>
                </a:uFill>
                <a:latin typeface="Letters for Learners" pitchFamily="2" charset="0"/>
              </a:rPr>
            </a:br>
            <a:endParaRPr lang="en-GB" sz="8000" u="sng" dirty="0">
              <a:solidFill>
                <a:srgbClr val="FF0000"/>
              </a:solidFill>
              <a:effectLst>
                <a:outerShdw blurRad="38100" dist="38100" dir="2700000" algn="tl">
                  <a:srgbClr val="000000">
                    <a:alpha val="43137"/>
                  </a:srgbClr>
                </a:outerShdw>
              </a:effectLst>
              <a:uFill>
                <a:solidFill>
                  <a:schemeClr val="tx1"/>
                </a:solidFill>
              </a:uFill>
              <a:latin typeface="Sketch 3D" panose="02000500000000000000" pitchFamily="2" charset="0"/>
            </a:endParaRPr>
          </a:p>
        </p:txBody>
      </p:sp>
      <p:sp>
        <p:nvSpPr>
          <p:cNvPr id="2" name="Rectangle 1">
            <a:extLst>
              <a:ext uri="{FF2B5EF4-FFF2-40B4-BE49-F238E27FC236}">
                <a16:creationId xmlns:a16="http://schemas.microsoft.com/office/drawing/2014/main" id="{5D276C84-5859-4993-839B-4F7EDDF084A1}"/>
              </a:ext>
            </a:extLst>
          </p:cNvPr>
          <p:cNvSpPr/>
          <p:nvPr/>
        </p:nvSpPr>
        <p:spPr>
          <a:xfrm>
            <a:off x="567813" y="349192"/>
            <a:ext cx="11558868" cy="769441"/>
          </a:xfrm>
          <a:prstGeom prst="rect">
            <a:avLst/>
          </a:prstGeom>
        </p:spPr>
        <p:txBody>
          <a:bodyPr wrap="square" lIns="91440" tIns="45720" rIns="91440" bIns="45720" anchor="t">
            <a:spAutoFit/>
          </a:bodyPr>
          <a:lstStyle/>
          <a:p>
            <a:pPr algn="ctr"/>
            <a:r>
              <a:rPr lang="en-GB" sz="4400" b="1" i="1">
                <a:latin typeface="Maiandra GD"/>
              </a:rPr>
              <a:t>Evacuation</a:t>
            </a:r>
            <a:endParaRPr lang="en-GB" sz="4400" b="1">
              <a:latin typeface="Maiandra GD"/>
            </a:endParaRPr>
          </a:p>
        </p:txBody>
      </p:sp>
      <p:pic>
        <p:nvPicPr>
          <p:cNvPr id="3" name="Picture 2">
            <a:extLst>
              <a:ext uri="{FF2B5EF4-FFF2-40B4-BE49-F238E27FC236}">
                <a16:creationId xmlns:a16="http://schemas.microsoft.com/office/drawing/2014/main" id="{412A1063-B386-470F-B73F-0A0C51156ACD}"/>
              </a:ext>
            </a:extLst>
          </p:cNvPr>
          <p:cNvPicPr>
            <a:picLocks noChangeAspect="1"/>
          </p:cNvPicPr>
          <p:nvPr/>
        </p:nvPicPr>
        <p:blipFill>
          <a:blip r:embed="rId2"/>
          <a:stretch>
            <a:fillRect/>
          </a:stretch>
        </p:blipFill>
        <p:spPr>
          <a:xfrm>
            <a:off x="6891996" y="2723073"/>
            <a:ext cx="2809984" cy="3890502"/>
          </a:xfrm>
          <a:prstGeom prst="rect">
            <a:avLst/>
          </a:prstGeom>
        </p:spPr>
      </p:pic>
      <p:sp>
        <p:nvSpPr>
          <p:cNvPr id="6" name="TextBox 5">
            <a:extLst>
              <a:ext uri="{FF2B5EF4-FFF2-40B4-BE49-F238E27FC236}">
                <a16:creationId xmlns:a16="http://schemas.microsoft.com/office/drawing/2014/main" id="{1C73EEDD-54C7-4BEB-B6CF-550746752B17}"/>
              </a:ext>
            </a:extLst>
          </p:cNvPr>
          <p:cNvSpPr txBox="1"/>
          <p:nvPr/>
        </p:nvSpPr>
        <p:spPr>
          <a:xfrm>
            <a:off x="723512" y="1100870"/>
            <a:ext cx="11247469" cy="1908215"/>
          </a:xfrm>
          <a:prstGeom prst="rect">
            <a:avLst/>
          </a:prstGeom>
          <a:noFill/>
        </p:spPr>
        <p:txBody>
          <a:bodyPr wrap="square">
            <a:spAutoFit/>
          </a:bodyPr>
          <a:lstStyle/>
          <a:p>
            <a:r>
              <a:rPr lang="en-GB" sz="2000" dirty="0">
                <a:latin typeface="Maiandra GD" panose="020E0502030308020204" pitchFamily="34" charset="0"/>
              </a:rPr>
              <a:t>When the war started in 1939, the government was concerned about people being killed by possible bombings so evacuation was introduced to try and make people as safe as possible. It was mainly children who were evacuated but some other groups of people were evacuated too, like schoolteachers, mothers with children under 5 years old and some disabled people. The British evacuation was named ‘Operation Pied Piper’ and began on Friday 1st September 1939. </a:t>
            </a:r>
          </a:p>
          <a:p>
            <a:endParaRPr lang="en-GB" dirty="0"/>
          </a:p>
        </p:txBody>
      </p:sp>
      <p:pic>
        <p:nvPicPr>
          <p:cNvPr id="5" name="Picture 4">
            <a:extLst>
              <a:ext uri="{FF2B5EF4-FFF2-40B4-BE49-F238E27FC236}">
                <a16:creationId xmlns:a16="http://schemas.microsoft.com/office/drawing/2014/main" id="{37BC456F-5FE7-4054-8C67-4056C84C9C23}"/>
              </a:ext>
            </a:extLst>
          </p:cNvPr>
          <p:cNvPicPr>
            <a:picLocks noChangeAspect="1"/>
          </p:cNvPicPr>
          <p:nvPr/>
        </p:nvPicPr>
        <p:blipFill>
          <a:blip r:embed="rId3"/>
          <a:stretch>
            <a:fillRect/>
          </a:stretch>
        </p:blipFill>
        <p:spPr>
          <a:xfrm>
            <a:off x="2827572" y="2702103"/>
            <a:ext cx="2776514" cy="3973487"/>
          </a:xfrm>
          <a:prstGeom prst="rect">
            <a:avLst/>
          </a:prstGeom>
        </p:spPr>
      </p:pic>
    </p:spTree>
    <p:extLst>
      <p:ext uri="{BB962C8B-B14F-4D97-AF65-F5344CB8AC3E}">
        <p14:creationId xmlns:p14="http://schemas.microsoft.com/office/powerpoint/2010/main" val="19082761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3009085"/>
            <a:ext cx="10515600" cy="1325563"/>
          </a:xfrm>
        </p:spPr>
        <p:txBody>
          <a:bodyPr>
            <a:normAutofit fontScale="90000"/>
          </a:bodyPr>
          <a:lstStyle/>
          <a:p>
            <a:br>
              <a:rPr lang="en-GB" sz="3600" u="sng" dirty="0">
                <a:effectLst>
                  <a:outerShdw blurRad="38100" dist="38100" dir="2700000" algn="tl">
                    <a:srgbClr val="000000">
                      <a:alpha val="43137"/>
                    </a:srgbClr>
                  </a:outerShdw>
                </a:effectLst>
                <a:uFill>
                  <a:solidFill>
                    <a:schemeClr val="tx1"/>
                  </a:solidFill>
                </a:uFill>
                <a:latin typeface="Letters for Learners" pitchFamily="2" charset="0"/>
              </a:rPr>
            </a:br>
            <a:endParaRPr lang="en-GB" sz="8000" u="sng" dirty="0">
              <a:solidFill>
                <a:srgbClr val="FF0000"/>
              </a:solidFill>
              <a:effectLst>
                <a:outerShdw blurRad="38100" dist="38100" dir="2700000" algn="tl">
                  <a:srgbClr val="000000">
                    <a:alpha val="43137"/>
                  </a:srgbClr>
                </a:outerShdw>
              </a:effectLst>
              <a:uFill>
                <a:solidFill>
                  <a:schemeClr val="tx1"/>
                </a:solidFill>
              </a:uFill>
              <a:latin typeface="Sketch 3D" panose="02000500000000000000" pitchFamily="2" charset="0"/>
            </a:endParaRPr>
          </a:p>
        </p:txBody>
      </p:sp>
      <p:sp>
        <p:nvSpPr>
          <p:cNvPr id="2" name="Rectangle 1">
            <a:extLst>
              <a:ext uri="{FF2B5EF4-FFF2-40B4-BE49-F238E27FC236}">
                <a16:creationId xmlns:a16="http://schemas.microsoft.com/office/drawing/2014/main" id="{5D276C84-5859-4993-839B-4F7EDDF084A1}"/>
              </a:ext>
            </a:extLst>
          </p:cNvPr>
          <p:cNvSpPr/>
          <p:nvPr/>
        </p:nvSpPr>
        <p:spPr>
          <a:xfrm>
            <a:off x="567813" y="349192"/>
            <a:ext cx="11558868" cy="769441"/>
          </a:xfrm>
          <a:prstGeom prst="rect">
            <a:avLst/>
          </a:prstGeom>
        </p:spPr>
        <p:txBody>
          <a:bodyPr wrap="square" lIns="91440" tIns="45720" rIns="91440" bIns="45720" anchor="t">
            <a:spAutoFit/>
          </a:bodyPr>
          <a:lstStyle/>
          <a:p>
            <a:pPr algn="ctr"/>
            <a:r>
              <a:rPr lang="en-GB" sz="4400" b="1" i="1">
                <a:latin typeface="Maiandra GD"/>
              </a:rPr>
              <a:t>Evacuation</a:t>
            </a:r>
            <a:endParaRPr lang="en-GB" sz="4400" b="1">
              <a:latin typeface="Maiandra GD"/>
            </a:endParaRPr>
          </a:p>
        </p:txBody>
      </p:sp>
      <p:sp>
        <p:nvSpPr>
          <p:cNvPr id="6" name="TextBox 5">
            <a:extLst>
              <a:ext uri="{FF2B5EF4-FFF2-40B4-BE49-F238E27FC236}">
                <a16:creationId xmlns:a16="http://schemas.microsoft.com/office/drawing/2014/main" id="{1C73EEDD-54C7-4BEB-B6CF-550746752B17}"/>
              </a:ext>
            </a:extLst>
          </p:cNvPr>
          <p:cNvSpPr txBox="1"/>
          <p:nvPr/>
        </p:nvSpPr>
        <p:spPr>
          <a:xfrm>
            <a:off x="485761" y="1077905"/>
            <a:ext cx="11247469" cy="2215991"/>
          </a:xfrm>
          <a:prstGeom prst="rect">
            <a:avLst/>
          </a:prstGeom>
          <a:noFill/>
        </p:spPr>
        <p:txBody>
          <a:bodyPr wrap="square">
            <a:spAutoFit/>
          </a:bodyPr>
          <a:lstStyle/>
          <a:p>
            <a:r>
              <a:rPr lang="en-GB" sz="2000" dirty="0">
                <a:latin typeface="Maiandra GD" panose="020E0502030308020204" pitchFamily="34" charset="0"/>
              </a:rPr>
              <a:t>The idea behind evacuation was to send children out of the dangerous cities where bombs were more likely to fall and to take them to live with host families in the country where they would </a:t>
            </a:r>
          </a:p>
          <a:p>
            <a:r>
              <a:rPr lang="en-GB" sz="2000" dirty="0">
                <a:latin typeface="Maiandra GD" panose="020E0502030308020204" pitchFamily="34" charset="0"/>
              </a:rPr>
              <a:t>be safer. Evacuation was not compulsory but it was a free scheme set up by the government which millions of families took advantage of. If the government decided that an area was at risk, a letter was sent to parents explaining that their child could be evacuated if they wished. </a:t>
            </a:r>
          </a:p>
          <a:p>
            <a:r>
              <a:rPr lang="en-GB" sz="2000" dirty="0">
                <a:latin typeface="Maiandra GD" panose="020E0502030308020204" pitchFamily="34" charset="0"/>
              </a:rPr>
              <a:t> </a:t>
            </a:r>
          </a:p>
          <a:p>
            <a:endParaRPr lang="en-GB" dirty="0"/>
          </a:p>
        </p:txBody>
      </p:sp>
      <p:pic>
        <p:nvPicPr>
          <p:cNvPr id="4" name="Picture 3">
            <a:extLst>
              <a:ext uri="{FF2B5EF4-FFF2-40B4-BE49-F238E27FC236}">
                <a16:creationId xmlns:a16="http://schemas.microsoft.com/office/drawing/2014/main" id="{950F3D78-1488-49B6-97F6-9C3E737E9D8D}"/>
              </a:ext>
            </a:extLst>
          </p:cNvPr>
          <p:cNvPicPr>
            <a:picLocks noChangeAspect="1"/>
          </p:cNvPicPr>
          <p:nvPr/>
        </p:nvPicPr>
        <p:blipFill>
          <a:blip r:embed="rId2"/>
          <a:stretch>
            <a:fillRect/>
          </a:stretch>
        </p:blipFill>
        <p:spPr>
          <a:xfrm>
            <a:off x="4076524" y="3082247"/>
            <a:ext cx="3914804" cy="2984434"/>
          </a:xfrm>
          <a:prstGeom prst="rect">
            <a:avLst/>
          </a:prstGeom>
        </p:spPr>
      </p:pic>
      <p:pic>
        <p:nvPicPr>
          <p:cNvPr id="22" name="Picture 21">
            <a:extLst>
              <a:ext uri="{FF2B5EF4-FFF2-40B4-BE49-F238E27FC236}">
                <a16:creationId xmlns:a16="http://schemas.microsoft.com/office/drawing/2014/main" id="{72C3950D-6B4B-403D-8B26-198B6FE10150}"/>
              </a:ext>
            </a:extLst>
          </p:cNvPr>
          <p:cNvPicPr>
            <a:picLocks noChangeAspect="1"/>
          </p:cNvPicPr>
          <p:nvPr/>
        </p:nvPicPr>
        <p:blipFill>
          <a:blip r:embed="rId3"/>
          <a:stretch>
            <a:fillRect/>
          </a:stretch>
        </p:blipFill>
        <p:spPr>
          <a:xfrm>
            <a:off x="8164959" y="3429000"/>
            <a:ext cx="3681408" cy="2454272"/>
          </a:xfrm>
          <a:prstGeom prst="rect">
            <a:avLst/>
          </a:prstGeom>
        </p:spPr>
      </p:pic>
      <p:pic>
        <p:nvPicPr>
          <p:cNvPr id="23" name="Picture 22">
            <a:extLst>
              <a:ext uri="{FF2B5EF4-FFF2-40B4-BE49-F238E27FC236}">
                <a16:creationId xmlns:a16="http://schemas.microsoft.com/office/drawing/2014/main" id="{B5D7DB73-8411-46B2-B05E-F64ED4515F7C}"/>
              </a:ext>
            </a:extLst>
          </p:cNvPr>
          <p:cNvPicPr>
            <a:picLocks noChangeAspect="1"/>
          </p:cNvPicPr>
          <p:nvPr/>
        </p:nvPicPr>
        <p:blipFill>
          <a:blip r:embed="rId4"/>
          <a:stretch>
            <a:fillRect/>
          </a:stretch>
        </p:blipFill>
        <p:spPr>
          <a:xfrm>
            <a:off x="193688" y="3394678"/>
            <a:ext cx="3784374" cy="2522916"/>
          </a:xfrm>
          <a:prstGeom prst="rect">
            <a:avLst/>
          </a:prstGeom>
        </p:spPr>
      </p:pic>
    </p:spTree>
    <p:extLst>
      <p:ext uri="{BB962C8B-B14F-4D97-AF65-F5344CB8AC3E}">
        <p14:creationId xmlns:p14="http://schemas.microsoft.com/office/powerpoint/2010/main" val="2915804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3009085"/>
            <a:ext cx="10515600" cy="1325563"/>
          </a:xfrm>
        </p:spPr>
        <p:txBody>
          <a:bodyPr>
            <a:normAutofit fontScale="90000"/>
          </a:bodyPr>
          <a:lstStyle/>
          <a:p>
            <a:br>
              <a:rPr lang="en-GB" sz="3600" u="sng" dirty="0">
                <a:effectLst>
                  <a:outerShdw blurRad="38100" dist="38100" dir="2700000" algn="tl">
                    <a:srgbClr val="000000">
                      <a:alpha val="43137"/>
                    </a:srgbClr>
                  </a:outerShdw>
                </a:effectLst>
                <a:uFill>
                  <a:solidFill>
                    <a:schemeClr val="tx1"/>
                  </a:solidFill>
                </a:uFill>
                <a:latin typeface="Letters for Learners" pitchFamily="2" charset="0"/>
              </a:rPr>
            </a:br>
            <a:endParaRPr lang="en-GB" sz="8000" u="sng" dirty="0">
              <a:solidFill>
                <a:srgbClr val="FF0000"/>
              </a:solidFill>
              <a:effectLst>
                <a:outerShdw blurRad="38100" dist="38100" dir="2700000" algn="tl">
                  <a:srgbClr val="000000">
                    <a:alpha val="43137"/>
                  </a:srgbClr>
                </a:outerShdw>
              </a:effectLst>
              <a:uFill>
                <a:solidFill>
                  <a:schemeClr val="tx1"/>
                </a:solidFill>
              </a:uFill>
              <a:latin typeface="Sketch 3D" panose="02000500000000000000" pitchFamily="2" charset="0"/>
            </a:endParaRPr>
          </a:p>
        </p:txBody>
      </p:sp>
      <p:sp>
        <p:nvSpPr>
          <p:cNvPr id="2" name="Rectangle 1">
            <a:extLst>
              <a:ext uri="{FF2B5EF4-FFF2-40B4-BE49-F238E27FC236}">
                <a16:creationId xmlns:a16="http://schemas.microsoft.com/office/drawing/2014/main" id="{5D276C84-5859-4993-839B-4F7EDDF084A1}"/>
              </a:ext>
            </a:extLst>
          </p:cNvPr>
          <p:cNvSpPr/>
          <p:nvPr/>
        </p:nvSpPr>
        <p:spPr>
          <a:xfrm>
            <a:off x="567813" y="349192"/>
            <a:ext cx="11558868" cy="769441"/>
          </a:xfrm>
          <a:prstGeom prst="rect">
            <a:avLst/>
          </a:prstGeom>
        </p:spPr>
        <p:txBody>
          <a:bodyPr wrap="square" lIns="91440" tIns="45720" rIns="91440" bIns="45720" anchor="t">
            <a:spAutoFit/>
          </a:bodyPr>
          <a:lstStyle/>
          <a:p>
            <a:pPr algn="ctr"/>
            <a:r>
              <a:rPr lang="en-GB" sz="4400" b="1" i="1">
                <a:latin typeface="Maiandra GD"/>
              </a:rPr>
              <a:t>Evacuation</a:t>
            </a:r>
            <a:endParaRPr lang="en-GB" sz="4400" b="1">
              <a:latin typeface="Maiandra GD"/>
            </a:endParaRPr>
          </a:p>
        </p:txBody>
      </p:sp>
      <p:sp>
        <p:nvSpPr>
          <p:cNvPr id="6" name="TextBox 5">
            <a:extLst>
              <a:ext uri="{FF2B5EF4-FFF2-40B4-BE49-F238E27FC236}">
                <a16:creationId xmlns:a16="http://schemas.microsoft.com/office/drawing/2014/main" id="{1C73EEDD-54C7-4BEB-B6CF-550746752B17}"/>
              </a:ext>
            </a:extLst>
          </p:cNvPr>
          <p:cNvSpPr txBox="1"/>
          <p:nvPr/>
        </p:nvSpPr>
        <p:spPr>
          <a:xfrm>
            <a:off x="485761" y="1077905"/>
            <a:ext cx="11247469" cy="677108"/>
          </a:xfrm>
          <a:prstGeom prst="rect">
            <a:avLst/>
          </a:prstGeom>
          <a:noFill/>
        </p:spPr>
        <p:txBody>
          <a:bodyPr wrap="square">
            <a:spAutoFit/>
          </a:bodyPr>
          <a:lstStyle/>
          <a:p>
            <a:r>
              <a:rPr lang="en-GB" sz="2000" dirty="0">
                <a:latin typeface="Maiandra GD" panose="020E0502030308020204" pitchFamily="34" charset="0"/>
              </a:rPr>
              <a:t> </a:t>
            </a:r>
          </a:p>
          <a:p>
            <a:endParaRPr lang="en-GB" dirty="0"/>
          </a:p>
        </p:txBody>
      </p:sp>
      <p:sp>
        <p:nvSpPr>
          <p:cNvPr id="10" name="TextBox 9">
            <a:extLst>
              <a:ext uri="{FF2B5EF4-FFF2-40B4-BE49-F238E27FC236}">
                <a16:creationId xmlns:a16="http://schemas.microsoft.com/office/drawing/2014/main" id="{D42B65A7-3726-449F-BCA0-7A62F499A808}"/>
              </a:ext>
            </a:extLst>
          </p:cNvPr>
          <p:cNvSpPr txBox="1"/>
          <p:nvPr/>
        </p:nvSpPr>
        <p:spPr>
          <a:xfrm>
            <a:off x="526786" y="1127543"/>
            <a:ext cx="11165417" cy="1323439"/>
          </a:xfrm>
          <a:prstGeom prst="rect">
            <a:avLst/>
          </a:prstGeom>
          <a:noFill/>
        </p:spPr>
        <p:txBody>
          <a:bodyPr wrap="square">
            <a:spAutoFit/>
          </a:bodyPr>
          <a:lstStyle/>
          <a:p>
            <a:r>
              <a:rPr lang="en-GB" sz="2000" dirty="0">
                <a:latin typeface="Maiandra GD" panose="020E0502030308020204" pitchFamily="34" charset="0"/>
              </a:rPr>
              <a:t>Offering evacuees a home was considered to be national service and anyone who refused to house evacuees with no good reason could be fined. Host families were given some money each week to help care for the children they took in. They were given 10 shillings and 6 pence for children over 10, and 8 shillings and 6 pence for children younger than 10. </a:t>
            </a:r>
          </a:p>
        </p:txBody>
      </p:sp>
      <p:pic>
        <p:nvPicPr>
          <p:cNvPr id="5" name="Picture 4">
            <a:extLst>
              <a:ext uri="{FF2B5EF4-FFF2-40B4-BE49-F238E27FC236}">
                <a16:creationId xmlns:a16="http://schemas.microsoft.com/office/drawing/2014/main" id="{FF104E2C-570C-4DA5-B4D1-003C50011002}"/>
              </a:ext>
            </a:extLst>
          </p:cNvPr>
          <p:cNvPicPr>
            <a:picLocks noChangeAspect="1"/>
          </p:cNvPicPr>
          <p:nvPr/>
        </p:nvPicPr>
        <p:blipFill>
          <a:blip r:embed="rId2"/>
          <a:stretch>
            <a:fillRect/>
          </a:stretch>
        </p:blipFill>
        <p:spPr>
          <a:xfrm>
            <a:off x="9001031" y="2298466"/>
            <a:ext cx="2664183" cy="4566300"/>
          </a:xfrm>
          <a:prstGeom prst="rect">
            <a:avLst/>
          </a:prstGeom>
        </p:spPr>
      </p:pic>
      <p:pic>
        <p:nvPicPr>
          <p:cNvPr id="12" name="Picture 11">
            <a:extLst>
              <a:ext uri="{FF2B5EF4-FFF2-40B4-BE49-F238E27FC236}">
                <a16:creationId xmlns:a16="http://schemas.microsoft.com/office/drawing/2014/main" id="{82FF8830-B4BE-4F9E-A968-3C378363B7C6}"/>
              </a:ext>
            </a:extLst>
          </p:cNvPr>
          <p:cNvPicPr>
            <a:picLocks noChangeAspect="1"/>
          </p:cNvPicPr>
          <p:nvPr/>
        </p:nvPicPr>
        <p:blipFill>
          <a:blip r:embed="rId3"/>
          <a:stretch>
            <a:fillRect/>
          </a:stretch>
        </p:blipFill>
        <p:spPr>
          <a:xfrm>
            <a:off x="5153631" y="2500620"/>
            <a:ext cx="2953879" cy="4102609"/>
          </a:xfrm>
          <a:prstGeom prst="rect">
            <a:avLst/>
          </a:prstGeom>
        </p:spPr>
      </p:pic>
      <p:pic>
        <p:nvPicPr>
          <p:cNvPr id="13" name="Picture 12">
            <a:extLst>
              <a:ext uri="{FF2B5EF4-FFF2-40B4-BE49-F238E27FC236}">
                <a16:creationId xmlns:a16="http://schemas.microsoft.com/office/drawing/2014/main" id="{B9480ABB-95AC-4D06-B34E-5C625C309374}"/>
              </a:ext>
            </a:extLst>
          </p:cNvPr>
          <p:cNvPicPr>
            <a:picLocks noChangeAspect="1"/>
          </p:cNvPicPr>
          <p:nvPr/>
        </p:nvPicPr>
        <p:blipFill>
          <a:blip r:embed="rId4"/>
          <a:stretch>
            <a:fillRect/>
          </a:stretch>
        </p:blipFill>
        <p:spPr>
          <a:xfrm>
            <a:off x="412732" y="2667773"/>
            <a:ext cx="4327725" cy="2435215"/>
          </a:xfrm>
          <a:prstGeom prst="rect">
            <a:avLst/>
          </a:prstGeom>
        </p:spPr>
      </p:pic>
    </p:spTree>
    <p:extLst>
      <p:ext uri="{BB962C8B-B14F-4D97-AF65-F5344CB8AC3E}">
        <p14:creationId xmlns:p14="http://schemas.microsoft.com/office/powerpoint/2010/main" val="2430571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3009085"/>
            <a:ext cx="10515600" cy="1325563"/>
          </a:xfrm>
        </p:spPr>
        <p:txBody>
          <a:bodyPr>
            <a:normAutofit fontScale="90000"/>
          </a:bodyPr>
          <a:lstStyle/>
          <a:p>
            <a:br>
              <a:rPr lang="en-GB" sz="3600" u="sng" dirty="0">
                <a:effectLst>
                  <a:outerShdw blurRad="38100" dist="38100" dir="2700000" algn="tl">
                    <a:srgbClr val="000000">
                      <a:alpha val="43137"/>
                    </a:srgbClr>
                  </a:outerShdw>
                </a:effectLst>
                <a:uFill>
                  <a:solidFill>
                    <a:schemeClr val="tx1"/>
                  </a:solidFill>
                </a:uFill>
                <a:latin typeface="Letters for Learners" pitchFamily="2" charset="0"/>
              </a:rPr>
            </a:br>
            <a:endParaRPr lang="en-GB" sz="8000" u="sng" dirty="0">
              <a:solidFill>
                <a:srgbClr val="FF0000"/>
              </a:solidFill>
              <a:effectLst>
                <a:outerShdw blurRad="38100" dist="38100" dir="2700000" algn="tl">
                  <a:srgbClr val="000000">
                    <a:alpha val="43137"/>
                  </a:srgbClr>
                </a:outerShdw>
              </a:effectLst>
              <a:uFill>
                <a:solidFill>
                  <a:schemeClr val="tx1"/>
                </a:solidFill>
              </a:uFill>
              <a:latin typeface="Sketch 3D" panose="02000500000000000000" pitchFamily="2" charset="0"/>
            </a:endParaRPr>
          </a:p>
        </p:txBody>
      </p:sp>
      <p:sp>
        <p:nvSpPr>
          <p:cNvPr id="2" name="Rectangle 1">
            <a:extLst>
              <a:ext uri="{FF2B5EF4-FFF2-40B4-BE49-F238E27FC236}">
                <a16:creationId xmlns:a16="http://schemas.microsoft.com/office/drawing/2014/main" id="{5D276C84-5859-4993-839B-4F7EDDF084A1}"/>
              </a:ext>
            </a:extLst>
          </p:cNvPr>
          <p:cNvSpPr/>
          <p:nvPr/>
        </p:nvSpPr>
        <p:spPr>
          <a:xfrm>
            <a:off x="567813" y="349192"/>
            <a:ext cx="11558868" cy="769441"/>
          </a:xfrm>
          <a:prstGeom prst="rect">
            <a:avLst/>
          </a:prstGeom>
        </p:spPr>
        <p:txBody>
          <a:bodyPr wrap="square" lIns="91440" tIns="45720" rIns="91440" bIns="45720" anchor="t">
            <a:spAutoFit/>
          </a:bodyPr>
          <a:lstStyle/>
          <a:p>
            <a:pPr algn="ctr"/>
            <a:r>
              <a:rPr lang="en-GB" sz="4400" b="1" i="1">
                <a:latin typeface="Maiandra GD"/>
              </a:rPr>
              <a:t>Evacuation</a:t>
            </a:r>
            <a:endParaRPr lang="en-GB" sz="4400" b="1">
              <a:latin typeface="Maiandra GD"/>
            </a:endParaRPr>
          </a:p>
        </p:txBody>
      </p:sp>
      <p:sp>
        <p:nvSpPr>
          <p:cNvPr id="6" name="TextBox 5">
            <a:extLst>
              <a:ext uri="{FF2B5EF4-FFF2-40B4-BE49-F238E27FC236}">
                <a16:creationId xmlns:a16="http://schemas.microsoft.com/office/drawing/2014/main" id="{1C73EEDD-54C7-4BEB-B6CF-550746752B17}"/>
              </a:ext>
            </a:extLst>
          </p:cNvPr>
          <p:cNvSpPr txBox="1"/>
          <p:nvPr/>
        </p:nvSpPr>
        <p:spPr>
          <a:xfrm>
            <a:off x="1533725" y="1249888"/>
            <a:ext cx="11247469" cy="677108"/>
          </a:xfrm>
          <a:prstGeom prst="rect">
            <a:avLst/>
          </a:prstGeom>
          <a:noFill/>
        </p:spPr>
        <p:txBody>
          <a:bodyPr wrap="square">
            <a:spAutoFit/>
          </a:bodyPr>
          <a:lstStyle/>
          <a:p>
            <a:r>
              <a:rPr lang="en-GB" sz="2000" dirty="0">
                <a:latin typeface="Maiandra GD" panose="020E0502030308020204" pitchFamily="34" charset="0"/>
              </a:rPr>
              <a:t> </a:t>
            </a:r>
          </a:p>
          <a:p>
            <a:endParaRPr lang="en-GB" dirty="0"/>
          </a:p>
        </p:txBody>
      </p:sp>
      <p:sp>
        <p:nvSpPr>
          <p:cNvPr id="10" name="TextBox 9">
            <a:extLst>
              <a:ext uri="{FF2B5EF4-FFF2-40B4-BE49-F238E27FC236}">
                <a16:creationId xmlns:a16="http://schemas.microsoft.com/office/drawing/2014/main" id="{D42B65A7-3726-449F-BCA0-7A62F499A808}"/>
              </a:ext>
            </a:extLst>
          </p:cNvPr>
          <p:cNvSpPr txBox="1"/>
          <p:nvPr/>
        </p:nvSpPr>
        <p:spPr>
          <a:xfrm>
            <a:off x="567813" y="1113824"/>
            <a:ext cx="11165417" cy="1015663"/>
          </a:xfrm>
          <a:prstGeom prst="rect">
            <a:avLst/>
          </a:prstGeom>
          <a:noFill/>
        </p:spPr>
        <p:txBody>
          <a:bodyPr wrap="square">
            <a:spAutoFit/>
          </a:bodyPr>
          <a:lstStyle/>
          <a:p>
            <a:r>
              <a:rPr lang="en-GB" sz="2000" dirty="0">
                <a:latin typeface="Maiandra GD" panose="020E0502030308020204" pitchFamily="34" charset="0"/>
              </a:rPr>
              <a:t>When the evacuees arrived at their destination they had to be chosen by their host family. Lots of evacuees found this very difficult as host families would choose children they thought looked ‘nice’. Children who had spots or were considered ‘ugly’ were often left until last. </a:t>
            </a:r>
          </a:p>
        </p:txBody>
      </p:sp>
      <p:pic>
        <p:nvPicPr>
          <p:cNvPr id="4" name="Picture 3">
            <a:extLst>
              <a:ext uri="{FF2B5EF4-FFF2-40B4-BE49-F238E27FC236}">
                <a16:creationId xmlns:a16="http://schemas.microsoft.com/office/drawing/2014/main" id="{001C13A5-0959-495A-99C3-1A02CDFE37EA}"/>
              </a:ext>
            </a:extLst>
          </p:cNvPr>
          <p:cNvPicPr>
            <a:picLocks noChangeAspect="1"/>
          </p:cNvPicPr>
          <p:nvPr/>
        </p:nvPicPr>
        <p:blipFill>
          <a:blip r:embed="rId3"/>
          <a:stretch>
            <a:fillRect/>
          </a:stretch>
        </p:blipFill>
        <p:spPr>
          <a:xfrm>
            <a:off x="567813" y="2260742"/>
            <a:ext cx="7055612" cy="3957112"/>
          </a:xfrm>
          <a:prstGeom prst="rect">
            <a:avLst/>
          </a:prstGeom>
        </p:spPr>
      </p:pic>
      <p:pic>
        <p:nvPicPr>
          <p:cNvPr id="5" name="Picture 4">
            <a:extLst>
              <a:ext uri="{FF2B5EF4-FFF2-40B4-BE49-F238E27FC236}">
                <a16:creationId xmlns:a16="http://schemas.microsoft.com/office/drawing/2014/main" id="{BFA772EE-F9FC-4F5C-981C-58ACD7F9E3E1}"/>
              </a:ext>
            </a:extLst>
          </p:cNvPr>
          <p:cNvPicPr>
            <a:picLocks noChangeAspect="1"/>
          </p:cNvPicPr>
          <p:nvPr/>
        </p:nvPicPr>
        <p:blipFill>
          <a:blip r:embed="rId4"/>
          <a:stretch>
            <a:fillRect/>
          </a:stretch>
        </p:blipFill>
        <p:spPr>
          <a:xfrm>
            <a:off x="7453365" y="2786120"/>
            <a:ext cx="4512975" cy="2906356"/>
          </a:xfrm>
          <a:prstGeom prst="rect">
            <a:avLst/>
          </a:prstGeom>
        </p:spPr>
      </p:pic>
    </p:spTree>
    <p:extLst>
      <p:ext uri="{BB962C8B-B14F-4D97-AF65-F5344CB8AC3E}">
        <p14:creationId xmlns:p14="http://schemas.microsoft.com/office/powerpoint/2010/main" val="55526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3009085"/>
            <a:ext cx="10515600" cy="1325563"/>
          </a:xfrm>
        </p:spPr>
        <p:txBody>
          <a:bodyPr>
            <a:normAutofit fontScale="90000"/>
          </a:bodyPr>
          <a:lstStyle/>
          <a:p>
            <a:br>
              <a:rPr lang="en-GB" sz="3600" u="sng" dirty="0">
                <a:effectLst>
                  <a:outerShdw blurRad="38100" dist="38100" dir="2700000" algn="tl">
                    <a:srgbClr val="000000">
                      <a:alpha val="43137"/>
                    </a:srgbClr>
                  </a:outerShdw>
                </a:effectLst>
                <a:uFill>
                  <a:solidFill>
                    <a:schemeClr val="tx1"/>
                  </a:solidFill>
                </a:uFill>
                <a:latin typeface="Letters for Learners" pitchFamily="2" charset="0"/>
              </a:rPr>
            </a:br>
            <a:endParaRPr lang="en-GB" sz="8000" u="sng" dirty="0">
              <a:solidFill>
                <a:srgbClr val="FF0000"/>
              </a:solidFill>
              <a:effectLst>
                <a:outerShdw blurRad="38100" dist="38100" dir="2700000" algn="tl">
                  <a:srgbClr val="000000">
                    <a:alpha val="43137"/>
                  </a:srgbClr>
                </a:outerShdw>
              </a:effectLst>
              <a:uFill>
                <a:solidFill>
                  <a:schemeClr val="tx1"/>
                </a:solidFill>
              </a:uFill>
              <a:latin typeface="Sketch 3D" panose="02000500000000000000" pitchFamily="2" charset="0"/>
            </a:endParaRPr>
          </a:p>
        </p:txBody>
      </p:sp>
      <p:sp>
        <p:nvSpPr>
          <p:cNvPr id="2" name="Rectangle 1">
            <a:extLst>
              <a:ext uri="{FF2B5EF4-FFF2-40B4-BE49-F238E27FC236}">
                <a16:creationId xmlns:a16="http://schemas.microsoft.com/office/drawing/2014/main" id="{5D276C84-5859-4993-839B-4F7EDDF084A1}"/>
              </a:ext>
            </a:extLst>
          </p:cNvPr>
          <p:cNvSpPr/>
          <p:nvPr/>
        </p:nvSpPr>
        <p:spPr>
          <a:xfrm>
            <a:off x="371087" y="391059"/>
            <a:ext cx="11558868" cy="769441"/>
          </a:xfrm>
          <a:prstGeom prst="rect">
            <a:avLst/>
          </a:prstGeom>
        </p:spPr>
        <p:txBody>
          <a:bodyPr wrap="square" lIns="91440" tIns="45720" rIns="91440" bIns="45720" anchor="t">
            <a:spAutoFit/>
          </a:bodyPr>
          <a:lstStyle/>
          <a:p>
            <a:pPr algn="ctr"/>
            <a:r>
              <a:rPr lang="en-GB" sz="4400" b="1" i="1" dirty="0">
                <a:latin typeface="Maiandra GD"/>
              </a:rPr>
              <a:t>How do you think evacuees would have felt?</a:t>
            </a:r>
            <a:endParaRPr lang="en-GB" sz="4400" b="1" dirty="0">
              <a:latin typeface="Maiandra GD"/>
            </a:endParaRPr>
          </a:p>
        </p:txBody>
      </p:sp>
      <p:sp>
        <p:nvSpPr>
          <p:cNvPr id="6" name="TextBox 5">
            <a:extLst>
              <a:ext uri="{FF2B5EF4-FFF2-40B4-BE49-F238E27FC236}">
                <a16:creationId xmlns:a16="http://schemas.microsoft.com/office/drawing/2014/main" id="{1C73EEDD-54C7-4BEB-B6CF-550746752B17}"/>
              </a:ext>
            </a:extLst>
          </p:cNvPr>
          <p:cNvSpPr txBox="1"/>
          <p:nvPr/>
        </p:nvSpPr>
        <p:spPr>
          <a:xfrm>
            <a:off x="1533725" y="1249888"/>
            <a:ext cx="11247469" cy="677108"/>
          </a:xfrm>
          <a:prstGeom prst="rect">
            <a:avLst/>
          </a:prstGeom>
          <a:noFill/>
        </p:spPr>
        <p:txBody>
          <a:bodyPr wrap="square">
            <a:spAutoFit/>
          </a:bodyPr>
          <a:lstStyle/>
          <a:p>
            <a:r>
              <a:rPr lang="en-GB" sz="2000" dirty="0">
                <a:latin typeface="Maiandra GD" panose="020E0502030308020204" pitchFamily="34" charset="0"/>
              </a:rPr>
              <a:t> </a:t>
            </a:r>
          </a:p>
          <a:p>
            <a:endParaRPr lang="en-GB" dirty="0"/>
          </a:p>
        </p:txBody>
      </p:sp>
      <p:sp>
        <p:nvSpPr>
          <p:cNvPr id="10" name="TextBox 9">
            <a:extLst>
              <a:ext uri="{FF2B5EF4-FFF2-40B4-BE49-F238E27FC236}">
                <a16:creationId xmlns:a16="http://schemas.microsoft.com/office/drawing/2014/main" id="{D42B65A7-3726-449F-BCA0-7A62F499A808}"/>
              </a:ext>
            </a:extLst>
          </p:cNvPr>
          <p:cNvSpPr txBox="1"/>
          <p:nvPr/>
        </p:nvSpPr>
        <p:spPr>
          <a:xfrm>
            <a:off x="513291" y="1127154"/>
            <a:ext cx="11165417" cy="707886"/>
          </a:xfrm>
          <a:prstGeom prst="rect">
            <a:avLst/>
          </a:prstGeom>
          <a:noFill/>
        </p:spPr>
        <p:txBody>
          <a:bodyPr wrap="square">
            <a:spAutoFit/>
          </a:bodyPr>
          <a:lstStyle/>
          <a:p>
            <a:r>
              <a:rPr lang="en-GB" sz="2000" dirty="0">
                <a:latin typeface="Maiandra GD" panose="020E0502030308020204" pitchFamily="34" charset="0"/>
              </a:rPr>
              <a:t>Talk to your partner – imagine you have been evacuated during World War Two. Let’s create a list of adjectives and phrases to describe your emotions.  </a:t>
            </a:r>
          </a:p>
        </p:txBody>
      </p:sp>
      <p:pic>
        <p:nvPicPr>
          <p:cNvPr id="5" name="Picture 4">
            <a:extLst>
              <a:ext uri="{FF2B5EF4-FFF2-40B4-BE49-F238E27FC236}">
                <a16:creationId xmlns:a16="http://schemas.microsoft.com/office/drawing/2014/main" id="{366E64C3-87C6-4988-99E9-F435A1079D9D}"/>
              </a:ext>
            </a:extLst>
          </p:cNvPr>
          <p:cNvPicPr>
            <a:picLocks noChangeAspect="1"/>
          </p:cNvPicPr>
          <p:nvPr/>
        </p:nvPicPr>
        <p:blipFill>
          <a:blip r:embed="rId3"/>
          <a:stretch>
            <a:fillRect/>
          </a:stretch>
        </p:blipFill>
        <p:spPr>
          <a:xfrm>
            <a:off x="4019224" y="1915161"/>
            <a:ext cx="2880719" cy="2240559"/>
          </a:xfrm>
          <a:prstGeom prst="rect">
            <a:avLst/>
          </a:prstGeom>
        </p:spPr>
      </p:pic>
      <p:pic>
        <p:nvPicPr>
          <p:cNvPr id="8" name="Picture 7">
            <a:extLst>
              <a:ext uri="{FF2B5EF4-FFF2-40B4-BE49-F238E27FC236}">
                <a16:creationId xmlns:a16="http://schemas.microsoft.com/office/drawing/2014/main" id="{03AEFFC8-323E-4CFE-B688-10ED278231D7}"/>
              </a:ext>
            </a:extLst>
          </p:cNvPr>
          <p:cNvPicPr>
            <a:picLocks noChangeAspect="1"/>
          </p:cNvPicPr>
          <p:nvPr/>
        </p:nvPicPr>
        <p:blipFill>
          <a:blip r:embed="rId4"/>
          <a:stretch>
            <a:fillRect/>
          </a:stretch>
        </p:blipFill>
        <p:spPr>
          <a:xfrm>
            <a:off x="4830973" y="4229077"/>
            <a:ext cx="4231531" cy="2375320"/>
          </a:xfrm>
          <a:prstGeom prst="rect">
            <a:avLst/>
          </a:prstGeom>
        </p:spPr>
      </p:pic>
      <p:pic>
        <p:nvPicPr>
          <p:cNvPr id="9" name="Picture 8">
            <a:extLst>
              <a:ext uri="{FF2B5EF4-FFF2-40B4-BE49-F238E27FC236}">
                <a16:creationId xmlns:a16="http://schemas.microsoft.com/office/drawing/2014/main" id="{80CEB91C-06A7-4B02-BB91-AE6072CD3882}"/>
              </a:ext>
            </a:extLst>
          </p:cNvPr>
          <p:cNvPicPr>
            <a:picLocks noChangeAspect="1"/>
          </p:cNvPicPr>
          <p:nvPr/>
        </p:nvPicPr>
        <p:blipFill>
          <a:blip r:embed="rId5"/>
          <a:stretch>
            <a:fillRect/>
          </a:stretch>
        </p:blipFill>
        <p:spPr>
          <a:xfrm>
            <a:off x="7410160" y="1588442"/>
            <a:ext cx="4069263" cy="2291715"/>
          </a:xfrm>
          <a:prstGeom prst="rect">
            <a:avLst/>
          </a:prstGeom>
        </p:spPr>
      </p:pic>
      <p:pic>
        <p:nvPicPr>
          <p:cNvPr id="12" name="Picture 11">
            <a:extLst>
              <a:ext uri="{FF2B5EF4-FFF2-40B4-BE49-F238E27FC236}">
                <a16:creationId xmlns:a16="http://schemas.microsoft.com/office/drawing/2014/main" id="{E43BE8F5-1AA7-4687-AD7F-E91FE2F91B8E}"/>
              </a:ext>
            </a:extLst>
          </p:cNvPr>
          <p:cNvPicPr>
            <a:picLocks noChangeAspect="1"/>
          </p:cNvPicPr>
          <p:nvPr/>
        </p:nvPicPr>
        <p:blipFill>
          <a:blip r:embed="rId6"/>
          <a:stretch>
            <a:fillRect/>
          </a:stretch>
        </p:blipFill>
        <p:spPr>
          <a:xfrm>
            <a:off x="513291" y="4394627"/>
            <a:ext cx="3812129" cy="2149791"/>
          </a:xfrm>
          <a:prstGeom prst="rect">
            <a:avLst/>
          </a:prstGeom>
        </p:spPr>
      </p:pic>
      <p:pic>
        <p:nvPicPr>
          <p:cNvPr id="13" name="Picture 12">
            <a:extLst>
              <a:ext uri="{FF2B5EF4-FFF2-40B4-BE49-F238E27FC236}">
                <a16:creationId xmlns:a16="http://schemas.microsoft.com/office/drawing/2014/main" id="{92D33C7C-5DF5-4F22-9C80-2BD569B96DB4}"/>
              </a:ext>
            </a:extLst>
          </p:cNvPr>
          <p:cNvPicPr>
            <a:picLocks noChangeAspect="1"/>
          </p:cNvPicPr>
          <p:nvPr/>
        </p:nvPicPr>
        <p:blipFill>
          <a:blip r:embed="rId7"/>
          <a:stretch>
            <a:fillRect/>
          </a:stretch>
        </p:blipFill>
        <p:spPr>
          <a:xfrm>
            <a:off x="268344" y="2103212"/>
            <a:ext cx="3551595" cy="1995658"/>
          </a:xfrm>
          <a:prstGeom prst="rect">
            <a:avLst/>
          </a:prstGeom>
        </p:spPr>
      </p:pic>
    </p:spTree>
    <p:extLst>
      <p:ext uri="{BB962C8B-B14F-4D97-AF65-F5344CB8AC3E}">
        <p14:creationId xmlns:p14="http://schemas.microsoft.com/office/powerpoint/2010/main" val="36251756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965771" y="2501016"/>
            <a:ext cx="10641247" cy="1325563"/>
          </a:xfrm>
        </p:spPr>
        <p:txBody>
          <a:bodyPr>
            <a:noAutofit/>
          </a:bodyPr>
          <a:lstStyle/>
          <a:p>
            <a:br>
              <a:rPr lang="en-GB" sz="3200" dirty="0">
                <a:uFill>
                  <a:solidFill>
                    <a:schemeClr val="tx1"/>
                  </a:solidFill>
                </a:uFill>
                <a:latin typeface="Maiandra GD" panose="020E0502030308020204" pitchFamily="34" charset="0"/>
              </a:rPr>
            </a:br>
            <a:br>
              <a:rPr lang="en-GB" sz="3200" dirty="0">
                <a:uFill>
                  <a:solidFill>
                    <a:schemeClr val="tx1"/>
                  </a:solidFill>
                </a:uFill>
                <a:latin typeface="Maiandra GD" panose="020E0502030308020204" pitchFamily="34" charset="0"/>
              </a:rPr>
            </a:br>
            <a:br>
              <a:rPr lang="en-GB" sz="3200" dirty="0">
                <a:uFill>
                  <a:solidFill>
                    <a:schemeClr val="tx1"/>
                  </a:solidFill>
                </a:uFill>
                <a:latin typeface="Maiandra GD" panose="020E0502030308020204" pitchFamily="34" charset="0"/>
              </a:rPr>
            </a:br>
            <a:br>
              <a:rPr lang="en-GB" sz="3200" dirty="0">
                <a:uFill>
                  <a:solidFill>
                    <a:schemeClr val="tx1"/>
                  </a:solidFill>
                </a:uFill>
                <a:latin typeface="Maiandra GD" panose="020E0502030308020204" pitchFamily="34" charset="0"/>
              </a:rPr>
            </a:br>
            <a:br>
              <a:rPr lang="en-GB" sz="3200" dirty="0">
                <a:uFill>
                  <a:solidFill>
                    <a:schemeClr val="tx1"/>
                  </a:solidFill>
                </a:uFill>
                <a:latin typeface="Maiandra GD" panose="020E0502030308020204" pitchFamily="34" charset="0"/>
              </a:rPr>
            </a:br>
            <a:r>
              <a:rPr lang="en-GB" sz="3200" b="1" u="sng" dirty="0">
                <a:uFill>
                  <a:solidFill>
                    <a:schemeClr val="tx1"/>
                  </a:solidFill>
                </a:uFill>
                <a:latin typeface="Maiandra GD" panose="020E0502030308020204" pitchFamily="34" charset="0"/>
              </a:rPr>
              <a:t>Task:</a:t>
            </a:r>
            <a:br>
              <a:rPr lang="en-GB" sz="3200" b="1" u="sng" dirty="0">
                <a:uFill>
                  <a:solidFill>
                    <a:schemeClr val="tx1"/>
                  </a:solidFill>
                </a:uFill>
                <a:latin typeface="Maiandra GD" panose="020E0502030308020204" pitchFamily="34" charset="0"/>
              </a:rPr>
            </a:br>
            <a:br>
              <a:rPr lang="en-GB" sz="3200" b="1" u="sng" dirty="0">
                <a:uFill>
                  <a:solidFill>
                    <a:schemeClr val="tx1"/>
                  </a:solidFill>
                </a:uFill>
                <a:latin typeface="Maiandra GD" panose="020E0502030308020204" pitchFamily="34" charset="0"/>
              </a:rPr>
            </a:br>
            <a:r>
              <a:rPr lang="en-GB" sz="3200" b="1" u="sng" dirty="0">
                <a:uFill>
                  <a:solidFill>
                    <a:schemeClr val="tx1"/>
                  </a:solidFill>
                </a:uFill>
                <a:latin typeface="Maiandra GD" panose="020E0502030308020204" pitchFamily="34" charset="0"/>
              </a:rPr>
              <a:t>Paddlers: </a:t>
            </a:r>
            <a:br>
              <a:rPr lang="en-GB" sz="3200" b="1" u="sng" dirty="0">
                <a:uFill>
                  <a:solidFill>
                    <a:schemeClr val="tx1"/>
                  </a:solidFill>
                </a:uFill>
                <a:latin typeface="Maiandra GD" panose="020E0502030308020204" pitchFamily="34" charset="0"/>
              </a:rPr>
            </a:br>
            <a:r>
              <a:rPr lang="en-GB" sz="3200" b="1" dirty="0">
                <a:uFill>
                  <a:solidFill>
                    <a:schemeClr val="tx1"/>
                  </a:solidFill>
                </a:uFill>
                <a:latin typeface="Maiandra GD" panose="020E0502030308020204" pitchFamily="34" charset="0"/>
              </a:rPr>
              <a:t>Complete table describing positive and negatives aspects of being an evacuee</a:t>
            </a:r>
            <a:br>
              <a:rPr lang="en-GB" sz="3200" b="1" dirty="0">
                <a:uFill>
                  <a:solidFill>
                    <a:schemeClr val="tx1"/>
                  </a:solidFill>
                </a:uFill>
                <a:latin typeface="Maiandra GD" panose="020E0502030308020204" pitchFamily="34" charset="0"/>
              </a:rPr>
            </a:br>
            <a:br>
              <a:rPr lang="en-GB" sz="3200" b="1" dirty="0">
                <a:uFill>
                  <a:solidFill>
                    <a:schemeClr val="tx1"/>
                  </a:solidFill>
                </a:uFill>
                <a:latin typeface="Maiandra GD" panose="020E0502030308020204" pitchFamily="34" charset="0"/>
              </a:rPr>
            </a:br>
            <a:r>
              <a:rPr lang="en-GB" sz="3200" b="1" u="sng" dirty="0">
                <a:uFill>
                  <a:solidFill>
                    <a:schemeClr val="tx1"/>
                  </a:solidFill>
                </a:uFill>
                <a:latin typeface="Maiandra GD" panose="020E0502030308020204" pitchFamily="34" charset="0"/>
              </a:rPr>
              <a:t>Snorkellers and Divers: </a:t>
            </a:r>
            <a:br>
              <a:rPr lang="en-GB" sz="3200" b="1" u="sng" dirty="0">
                <a:uFill>
                  <a:solidFill>
                    <a:schemeClr val="tx1"/>
                  </a:solidFill>
                </a:uFill>
                <a:latin typeface="Maiandra GD" panose="020E0502030308020204" pitchFamily="34" charset="0"/>
              </a:rPr>
            </a:br>
            <a:r>
              <a:rPr lang="en-GB" sz="3200" b="1" dirty="0">
                <a:uFill>
                  <a:solidFill>
                    <a:schemeClr val="tx1"/>
                  </a:solidFill>
                </a:uFill>
                <a:latin typeface="Maiandra GD" panose="020E0502030308020204" pitchFamily="34" charset="0"/>
              </a:rPr>
              <a:t>Imagine you are an evacuee during WW2. Write a letter home, explaining your experiences, both positive and negative, and explain how you are feeling.</a:t>
            </a:r>
            <a:br>
              <a:rPr lang="en-GB" sz="3200" b="1" dirty="0">
                <a:uFill>
                  <a:solidFill>
                    <a:schemeClr val="tx1"/>
                  </a:solidFill>
                </a:uFill>
                <a:latin typeface="Maiandra GD" panose="020E0502030308020204" pitchFamily="34" charset="0"/>
              </a:rPr>
            </a:br>
            <a:br>
              <a:rPr lang="en-GB" sz="3200" b="1" dirty="0">
                <a:uFill>
                  <a:solidFill>
                    <a:schemeClr val="tx1"/>
                  </a:solidFill>
                </a:uFill>
                <a:latin typeface="Maiandra GD" panose="020E0502030308020204" pitchFamily="34" charset="0"/>
              </a:rPr>
            </a:br>
            <a:r>
              <a:rPr lang="en-GB" sz="3200" b="1" dirty="0">
                <a:uFill>
                  <a:solidFill>
                    <a:schemeClr val="tx1"/>
                  </a:solidFill>
                </a:uFill>
                <a:latin typeface="Maiandra GD" panose="020E0502030308020204" pitchFamily="34" charset="0"/>
              </a:rPr>
              <a:t>Include descriptive language – use expanded noun phrases, relative clauses, similes and emotive language.</a:t>
            </a:r>
            <a:br>
              <a:rPr lang="en-GB" sz="3200" b="1" dirty="0">
                <a:uFill>
                  <a:solidFill>
                    <a:schemeClr val="tx1"/>
                  </a:solidFill>
                </a:uFill>
                <a:latin typeface="Maiandra GD" panose="020E0502030308020204" pitchFamily="34" charset="0"/>
              </a:rPr>
            </a:br>
            <a:br>
              <a:rPr lang="en-GB" sz="3200" b="1" dirty="0">
                <a:uFill>
                  <a:solidFill>
                    <a:schemeClr val="tx1"/>
                  </a:solidFill>
                </a:uFill>
                <a:latin typeface="Maiandra GD" panose="020E0502030308020204" pitchFamily="34" charset="0"/>
              </a:rPr>
            </a:br>
            <a:br>
              <a:rPr lang="en-GB" sz="3200" dirty="0">
                <a:uFill>
                  <a:solidFill>
                    <a:schemeClr val="tx1"/>
                  </a:solidFill>
                </a:uFill>
                <a:latin typeface="Maiandra GD" panose="020E0502030308020204" pitchFamily="34" charset="0"/>
              </a:rPr>
            </a:br>
            <a:br>
              <a:rPr lang="en-GB" sz="3200" dirty="0">
                <a:uFill>
                  <a:solidFill>
                    <a:schemeClr val="tx1"/>
                  </a:solidFill>
                </a:uFill>
                <a:latin typeface="Maiandra GD" panose="020E0502030308020204" pitchFamily="34" charset="0"/>
              </a:rPr>
            </a:br>
            <a:br>
              <a:rPr lang="en-GB" sz="3200" dirty="0">
                <a:uFill>
                  <a:solidFill>
                    <a:schemeClr val="tx1"/>
                  </a:solidFill>
                </a:uFill>
                <a:latin typeface="Maiandra GD" panose="020E0502030308020204" pitchFamily="34" charset="0"/>
              </a:rPr>
            </a:br>
            <a:endParaRPr lang="en-GB" sz="3200"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Tree>
    <p:extLst>
      <p:ext uri="{BB962C8B-B14F-4D97-AF65-F5344CB8AC3E}">
        <p14:creationId xmlns:p14="http://schemas.microsoft.com/office/powerpoint/2010/main" val="1603444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2951932"/>
            <a:ext cx="10515600" cy="1325563"/>
          </a:xfrm>
        </p:spPr>
        <p:txBody>
          <a:bodyPr>
            <a:normAutofit fontScale="90000"/>
          </a:bodyPr>
          <a:lstStyle/>
          <a:p>
            <a:pPr algn="ctr"/>
            <a:r>
              <a:rPr lang="en-GB" u="sng" dirty="0">
                <a:effectLst>
                  <a:outerShdw blurRad="38100" dist="38100" dir="2700000" algn="tl">
                    <a:srgbClr val="000000">
                      <a:alpha val="43137"/>
                    </a:srgbClr>
                  </a:outerShdw>
                </a:effectLst>
                <a:uFill>
                  <a:solidFill>
                    <a:schemeClr val="tx1"/>
                  </a:solidFill>
                </a:uFill>
                <a:latin typeface="Letters for Learners"/>
              </a:rPr>
              <a:t>Plenary</a:t>
            </a:r>
            <a:br>
              <a:rPr lang="en-GB" u="sng" dirty="0">
                <a:effectLst>
                  <a:outerShdw blurRad="38100" dist="38100" dir="2700000" algn="tl">
                    <a:srgbClr val="000000">
                      <a:alpha val="43137"/>
                    </a:srgbClr>
                  </a:outerShdw>
                </a:effectLst>
                <a:uFill>
                  <a:solidFill>
                    <a:schemeClr val="tx1"/>
                  </a:solidFill>
                </a:uFill>
                <a:latin typeface="Letters for Learners"/>
              </a:rPr>
            </a:br>
            <a:br>
              <a:rPr lang="en-GB" u="sng" dirty="0">
                <a:effectLst>
                  <a:outerShdw blurRad="38100" dist="38100" dir="2700000" algn="tl">
                    <a:srgbClr val="000000">
                      <a:alpha val="43137"/>
                    </a:srgbClr>
                  </a:outerShdw>
                </a:effectLst>
                <a:uFill>
                  <a:solidFill>
                    <a:schemeClr val="tx1"/>
                  </a:solidFill>
                </a:uFill>
                <a:latin typeface="Letters for Learners" pitchFamily="2" charset="0"/>
              </a:rPr>
            </a:br>
            <a:r>
              <a:rPr lang="en-GB" dirty="0">
                <a:effectLst>
                  <a:outerShdw blurRad="38100" dist="38100" dir="2700000" algn="tl">
                    <a:srgbClr val="000000">
                      <a:alpha val="43137"/>
                    </a:srgbClr>
                  </a:outerShdw>
                </a:effectLst>
                <a:uFill>
                  <a:solidFill>
                    <a:schemeClr val="tx1"/>
                  </a:solidFill>
                </a:uFill>
                <a:latin typeface="Twinkl SemiBold"/>
              </a:rPr>
              <a:t>Do you think you would have liked to have been an evacuee or would you have preferred to stay in the city with your parents? </a:t>
            </a:r>
            <a:br>
              <a:rPr lang="en-GB" dirty="0">
                <a:effectLst>
                  <a:outerShdw blurRad="38100" dist="38100" dir="2700000" algn="tl">
                    <a:srgbClr val="000000">
                      <a:alpha val="43137"/>
                    </a:srgbClr>
                  </a:outerShdw>
                </a:effectLst>
                <a:uFill>
                  <a:solidFill>
                    <a:prstClr val="black"/>
                  </a:solidFill>
                </a:uFill>
                <a:latin typeface="Twinkl SemiBold"/>
              </a:rPr>
            </a:br>
            <a:br>
              <a:rPr lang="en-GB" dirty="0">
                <a:effectLst>
                  <a:outerShdw blurRad="38100" dist="38100" dir="2700000" algn="tl">
                    <a:srgbClr val="000000">
                      <a:alpha val="43137"/>
                    </a:srgbClr>
                  </a:outerShdw>
                </a:effectLst>
                <a:uFill>
                  <a:solidFill>
                    <a:schemeClr val="tx1"/>
                  </a:solidFill>
                </a:uFill>
                <a:latin typeface="Twinkl SemiBold"/>
              </a:rPr>
            </a:br>
            <a:r>
              <a:rPr lang="en-GB">
                <a:effectLst>
                  <a:outerShdw blurRad="38100" dist="38100" dir="2700000" algn="tl">
                    <a:srgbClr val="000000">
                      <a:alpha val="43137"/>
                    </a:srgbClr>
                  </a:outerShdw>
                </a:effectLst>
                <a:uFill>
                  <a:solidFill>
                    <a:schemeClr val="tx1"/>
                  </a:solidFill>
                </a:uFill>
                <a:latin typeface="Twinkl SemiBold"/>
              </a:rPr>
              <a:t>Share your ideas, giving reasons for your  choices. </a:t>
            </a:r>
            <a:br>
              <a:rPr lang="en-GB" dirty="0">
                <a:effectLst>
                  <a:outerShdw blurRad="38100" dist="38100" dir="2700000" algn="tl">
                    <a:srgbClr val="000000">
                      <a:alpha val="43137"/>
                    </a:srgbClr>
                  </a:outerShdw>
                </a:effectLst>
                <a:uFill>
                  <a:solidFill>
                    <a:schemeClr val="tx1"/>
                  </a:solidFill>
                </a:uFill>
                <a:latin typeface="Letters for Learners" pitchFamily="2" charset="0"/>
              </a:rPr>
            </a:br>
            <a:br>
              <a:rPr lang="en-GB" u="sng" dirty="0">
                <a:effectLst>
                  <a:outerShdw blurRad="38100" dist="38100" dir="2700000" algn="tl">
                    <a:srgbClr val="000000">
                      <a:alpha val="43137"/>
                    </a:srgbClr>
                  </a:outerShdw>
                </a:effectLst>
                <a:uFill>
                  <a:solidFill>
                    <a:schemeClr val="tx1"/>
                  </a:solidFill>
                </a:uFill>
                <a:latin typeface="Letters for Learners" pitchFamily="2" charset="0"/>
              </a:rPr>
            </a:br>
            <a:r>
              <a:rPr lang="en-GB" dirty="0">
                <a:effectLst>
                  <a:outerShdw blurRad="38100" dist="38100" dir="2700000" algn="tl">
                    <a:srgbClr val="000000">
                      <a:alpha val="43137"/>
                    </a:srgbClr>
                  </a:outerShdw>
                </a:effectLst>
                <a:uFill>
                  <a:solidFill>
                    <a:schemeClr val="tx1"/>
                  </a:solidFill>
                </a:uFill>
                <a:latin typeface="Letters for Learners"/>
              </a:rPr>
              <a:t>.</a:t>
            </a:r>
            <a:endParaRPr lang="en-GB" sz="8000" dirty="0">
              <a:solidFill>
                <a:srgbClr val="FF0000"/>
              </a:solidFill>
              <a:effectLst>
                <a:outerShdw blurRad="38100" dist="38100" dir="2700000" algn="tl">
                  <a:srgbClr val="000000">
                    <a:alpha val="43137"/>
                  </a:srgbClr>
                </a:outerShdw>
              </a:effectLst>
              <a:uFill>
                <a:solidFill>
                  <a:prstClr val="black"/>
                </a:solidFill>
              </a:uFill>
              <a:latin typeface="Letters for Learners"/>
            </a:endParaRPr>
          </a:p>
        </p:txBody>
      </p:sp>
    </p:spTree>
    <p:extLst>
      <p:ext uri="{BB962C8B-B14F-4D97-AF65-F5344CB8AC3E}">
        <p14:creationId xmlns:p14="http://schemas.microsoft.com/office/powerpoint/2010/main" val="30274045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18D1F8-ECAC-4C39-AC43-959B8183D08D}">
  <ds:schemaRefs>
    <ds:schemaRef ds:uri="http://schemas.microsoft.com/sharepoint/v3/contenttype/forms"/>
  </ds:schemaRefs>
</ds:datastoreItem>
</file>

<file path=customXml/itemProps2.xml><?xml version="1.0" encoding="utf-8"?>
<ds:datastoreItem xmlns:ds="http://schemas.openxmlformats.org/officeDocument/2006/customXml" ds:itemID="{AEA343B2-2ECF-4693-84CC-8CC5C406E3E0}">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2F6E32C-46E7-4C49-91FE-D89E409B09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4493</TotalTime>
  <Words>546</Words>
  <Application>Microsoft Office PowerPoint</Application>
  <PresentationFormat>Widescreen</PresentationFormat>
  <Paragraphs>30</Paragraphs>
  <Slides>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Calibri</vt:lpstr>
      <vt:lpstr>Calibri Light</vt:lpstr>
      <vt:lpstr>Letters for Learners</vt:lpstr>
      <vt:lpstr>Maiandra GD</vt:lpstr>
      <vt:lpstr>Sketch 3D</vt:lpstr>
      <vt:lpstr>Twinkl SemiBold</vt:lpstr>
      <vt:lpstr>Office Theme</vt:lpstr>
      <vt:lpstr>Lesson 3  L.O:  To investigate and interpret the past.  C: Investigating what it was like to be an evacuee in WW2.</vt:lpstr>
      <vt:lpstr> </vt:lpstr>
      <vt:lpstr> </vt:lpstr>
      <vt:lpstr> </vt:lpstr>
      <vt:lpstr> </vt:lpstr>
      <vt:lpstr> </vt:lpstr>
      <vt:lpstr> </vt:lpstr>
      <vt:lpstr>     Task:  Paddlers:  Complete table describing positive and negatives aspects of being an evacuee  Snorkellers and Divers:  Imagine you are an evacuee during WW2. Write a letter home, explaining your experiences, both positive and negative, and explain how you are feeling.  Include descriptive language – use expanded noun phrases, relative clauses, similes and emotive language.     </vt:lpstr>
      <vt:lpstr>Plenary  Do you think you would have liked to have been an evacuee or would you have preferred to stay in the city with your parents?   Share your ideas, giving reasons for your  choices.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Explorers: Book Talk  Wednesday 10th June</dc:title>
  <dc:creator>Lauren McKellar-Savage</dc:creator>
  <cp:lastModifiedBy>richard levens</cp:lastModifiedBy>
  <cp:revision>138</cp:revision>
  <dcterms:created xsi:type="dcterms:W3CDTF">2020-05-28T09:35:58Z</dcterms:created>
  <dcterms:modified xsi:type="dcterms:W3CDTF">2021-12-05T15:12:04Z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