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4"/>
  </p:sldMasterIdLst>
  <p:sldIdLst>
    <p:sldId id="256" r:id="rId5"/>
    <p:sldId id="257" r:id="rId6"/>
    <p:sldId id="258" r:id="rId7"/>
    <p:sldId id="264" r:id="rId8"/>
    <p:sldId id="268" r:id="rId9"/>
    <p:sldId id="265" r:id="rId10"/>
    <p:sldId id="266" r:id="rId11"/>
    <p:sldId id="269" r:id="rId12"/>
    <p:sldId id="267" r:id="rId13"/>
    <p:sldId id="270" r:id="rId14"/>
    <p:sldId id="261" r:id="rId15"/>
    <p:sldId id="262" r:id="rId16"/>
    <p:sldId id="263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D29CF-6331-44F1-938C-5BCD7AA62983}" type="datetimeFigureOut">
              <a:rPr lang="en-GB" smtClean="0"/>
              <a:t>08/01/2022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F768F980-BA6B-456F-914E-26AF690273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5084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D29CF-6331-44F1-938C-5BCD7AA62983}" type="datetimeFigureOut">
              <a:rPr lang="en-GB" smtClean="0"/>
              <a:t>08/01/2022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68F980-BA6B-456F-914E-26AF690273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72984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D29CF-6331-44F1-938C-5BCD7AA62983}" type="datetimeFigureOut">
              <a:rPr lang="en-GB" smtClean="0"/>
              <a:t>08/01/2022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768F980-BA6B-456F-914E-26AF690273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630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D29CF-6331-44F1-938C-5BCD7AA62983}" type="datetimeFigureOut">
              <a:rPr lang="en-GB" smtClean="0"/>
              <a:t>08/01/2022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F768F980-BA6B-456F-914E-26AF690273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5135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D29CF-6331-44F1-938C-5BCD7AA62983}" type="datetimeFigureOut">
              <a:rPr lang="en-GB" smtClean="0"/>
              <a:t>08/01/2022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F768F980-BA6B-456F-914E-26AF690273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69394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D29CF-6331-44F1-938C-5BCD7AA62983}" type="datetimeFigureOut">
              <a:rPr lang="en-GB" smtClean="0"/>
              <a:t>08/01/2022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68F980-BA6B-456F-914E-26AF690273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82967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D29CF-6331-44F1-938C-5BCD7AA62983}" type="datetimeFigureOut">
              <a:rPr lang="en-GB" smtClean="0"/>
              <a:t>08/01/2022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68F980-BA6B-456F-914E-26AF690273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0450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D29CF-6331-44F1-938C-5BCD7AA62983}" type="datetimeFigureOut">
              <a:rPr lang="en-GB" smtClean="0"/>
              <a:t>08/01/2022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68F980-BA6B-456F-914E-26AF690273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01164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D29CF-6331-44F1-938C-5BCD7AA62983}" type="datetimeFigureOut">
              <a:rPr lang="en-GB" smtClean="0"/>
              <a:t>08/01/2022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768F980-BA6B-456F-914E-26AF690273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36177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D29CF-6331-44F1-938C-5BCD7AA62983}" type="datetimeFigureOut">
              <a:rPr lang="en-GB" smtClean="0"/>
              <a:t>08/01/2022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768F980-BA6B-456F-914E-26AF690273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8814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D29CF-6331-44F1-938C-5BCD7AA62983}" type="datetimeFigureOut">
              <a:rPr lang="en-GB" smtClean="0"/>
              <a:t>08/01/2022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768F980-BA6B-456F-914E-26AF6902734D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469477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D29CF-6331-44F1-938C-5BCD7AA62983}" type="datetimeFigureOut">
              <a:rPr lang="en-GB" smtClean="0"/>
              <a:t>08/01/2022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768F980-BA6B-456F-914E-26AF690273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10771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D29CF-6331-44F1-938C-5BCD7AA62983}" type="datetimeFigureOut">
              <a:rPr lang="en-GB" smtClean="0"/>
              <a:t>08/01/2022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768F980-BA6B-456F-914E-26AF6902734D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788801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D29CF-6331-44F1-938C-5BCD7AA62983}" type="datetimeFigureOut">
              <a:rPr lang="en-GB" smtClean="0"/>
              <a:t>08/01/2022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768F980-BA6B-456F-914E-26AF690273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1585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D29CF-6331-44F1-938C-5BCD7AA62983}" type="datetimeFigureOut">
              <a:rPr lang="en-GB" smtClean="0"/>
              <a:t>08/01/2022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68F980-BA6B-456F-914E-26AF690273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08081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D29CF-6331-44F1-938C-5BCD7AA62983}" type="datetimeFigureOut">
              <a:rPr lang="en-GB" smtClean="0"/>
              <a:t>08/01/2022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68F980-BA6B-456F-914E-26AF690273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1773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D29CF-6331-44F1-938C-5BCD7AA62983}" type="datetimeFigureOut">
              <a:rPr lang="en-GB" smtClean="0"/>
              <a:t>08/01/2022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F768F980-BA6B-456F-914E-26AF690273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36424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DB8C9F-5F55-48AF-8016-82586FEDA08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938EDAE-C28F-4087-B775-7424FF4469E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LO: to understand beliefs and teachings</a:t>
            </a: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 panose="030F0702030302020204" pitchFamily="66" charset="0"/>
              </a:rPr>
              <a:t>	  to reflect</a:t>
            </a: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 panose="030F0702030302020204" pitchFamily="66" charset="0"/>
              </a:rPr>
              <a:t>C:   Buddhism</a:t>
            </a:r>
          </a:p>
        </p:txBody>
      </p:sp>
    </p:spTree>
    <p:extLst>
      <p:ext uri="{BB962C8B-B14F-4D97-AF65-F5344CB8AC3E}">
        <p14:creationId xmlns:p14="http://schemas.microsoft.com/office/powerpoint/2010/main" val="38521296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1C5E7A-D7A9-4DD5-9DA8-8CFD3B8259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2632364"/>
            <a:ext cx="8915400" cy="3278858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Would being rich always make you happy?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Why?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Why not?</a:t>
            </a:r>
          </a:p>
        </p:txBody>
      </p:sp>
      <p:pic>
        <p:nvPicPr>
          <p:cNvPr id="1028" name="Picture 4" descr="One in five children just want to be rich when they grow up">
            <a:extLst>
              <a:ext uri="{FF2B5EF4-FFF2-40B4-BE49-F238E27FC236}">
                <a16:creationId xmlns:a16="http://schemas.microsoft.com/office/drawing/2014/main" id="{6F543629-1FEF-4233-86BF-34F60DD0FB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3190273"/>
            <a:ext cx="5905500" cy="3686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67112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43DD28-16AF-4D64-851E-7ABC6C6BF9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Buddhism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4E8B79-2A4F-4B0E-B14E-771312827F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Buddhism started in what was India, but is now Nepal, 2,500 years ago.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People who follow this religion are called Buddhists.</a:t>
            </a:r>
          </a:p>
        </p:txBody>
      </p:sp>
      <p:pic>
        <p:nvPicPr>
          <p:cNvPr id="2050" name="Picture 2" descr="Great World Religions: Buddhism | The Great Courses">
            <a:extLst>
              <a:ext uri="{FF2B5EF4-FFF2-40B4-BE49-F238E27FC236}">
                <a16:creationId xmlns:a16="http://schemas.microsoft.com/office/drawing/2014/main" id="{DBADE716-7485-4B41-8B6B-4AF57F0028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054" y="3686937"/>
            <a:ext cx="5624945" cy="3171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19889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9814" t="10446" r="15128" b="5446"/>
          <a:stretch/>
        </p:blipFill>
        <p:spPr>
          <a:xfrm>
            <a:off x="1386840" y="0"/>
            <a:ext cx="9418320" cy="6845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3868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4880F2-F178-4420-8B32-8D3411CC60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47649" y="692727"/>
            <a:ext cx="8915400" cy="3777622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What was unusual about </a:t>
            </a:r>
            <a:r>
              <a:rPr lang="en-GB" sz="2800" dirty="0" err="1">
                <a:latin typeface="Comic Sans MS" panose="030F0702030302020204" pitchFamily="66" charset="0"/>
              </a:rPr>
              <a:t>Siddhatta’s</a:t>
            </a:r>
            <a:r>
              <a:rPr lang="en-GB" sz="2800" dirty="0">
                <a:latin typeface="Comic Sans MS" panose="030F0702030302020204" pitchFamily="66" charset="0"/>
              </a:rPr>
              <a:t> birth?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Why did King </a:t>
            </a:r>
            <a:r>
              <a:rPr lang="en-GB" sz="2800" dirty="0" err="1">
                <a:latin typeface="Comic Sans MS" panose="030F0702030302020204" pitchFamily="66" charset="0"/>
              </a:rPr>
              <a:t>Shuddhodana</a:t>
            </a:r>
            <a:r>
              <a:rPr lang="en-GB" sz="2800" dirty="0">
                <a:latin typeface="Comic Sans MS" panose="030F0702030302020204" pitchFamily="66" charset="0"/>
              </a:rPr>
              <a:t> try to keep his son inside the palace?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Do you think this could have worked?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074" name="Picture 2" descr="POLL | 🤔 or ⏳ for Thinking? - Cake">
            <a:extLst>
              <a:ext uri="{FF2B5EF4-FFF2-40B4-BE49-F238E27FC236}">
                <a16:creationId xmlns:a16="http://schemas.microsoft.com/office/drawing/2014/main" id="{D2E04C5E-43E5-47AE-A73E-73A60C961C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8601" y="2396836"/>
            <a:ext cx="4563399" cy="4461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9155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0013" t="15982" r="14828" b="7946"/>
          <a:stretch/>
        </p:blipFill>
        <p:spPr>
          <a:xfrm>
            <a:off x="857795" y="0"/>
            <a:ext cx="10476411" cy="6876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0056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3187" t="9732" r="14626" b="14731"/>
          <a:stretch/>
        </p:blipFill>
        <p:spPr>
          <a:xfrm>
            <a:off x="267509" y="-1"/>
            <a:ext cx="11656983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3851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4880F2-F178-4420-8B32-8D3411CC60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47649" y="692726"/>
            <a:ext cx="5307878" cy="6165273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What was so important about </a:t>
            </a:r>
            <a:r>
              <a:rPr lang="en-GB" sz="2800" dirty="0" err="1">
                <a:latin typeface="Comic Sans MS" panose="030F0702030302020204" pitchFamily="66" charset="0"/>
              </a:rPr>
              <a:t>Siddhattha’s</a:t>
            </a:r>
            <a:r>
              <a:rPr lang="en-GB" sz="2800" dirty="0">
                <a:latin typeface="Comic Sans MS" panose="030F0702030302020204" pitchFamily="66" charset="0"/>
              </a:rPr>
              <a:t> journey outside the palace and the people he saw?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Why do you think that this had such a profound (deep/thoughtful) effect on </a:t>
            </a:r>
            <a:r>
              <a:rPr lang="en-GB" sz="2800" dirty="0" err="1">
                <a:latin typeface="Comic Sans MS" panose="030F0702030302020204" pitchFamily="66" charset="0"/>
              </a:rPr>
              <a:t>Siddhattha</a:t>
            </a:r>
            <a:r>
              <a:rPr lang="en-GB" sz="2800" dirty="0">
                <a:latin typeface="Comic Sans MS" panose="030F0702030302020204" pitchFamily="66" charset="0"/>
              </a:rPr>
              <a:t> and led him to leave his wife and baby son?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Do you think his departure was selfish? What about his wife and baby son?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074" name="Picture 2" descr="POLL | 🤔 or ⏳ for Thinking? - Cake">
            <a:extLst>
              <a:ext uri="{FF2B5EF4-FFF2-40B4-BE49-F238E27FC236}">
                <a16:creationId xmlns:a16="http://schemas.microsoft.com/office/drawing/2014/main" id="{D2E04C5E-43E5-47AE-A73E-73A60C961C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8601" y="2396836"/>
            <a:ext cx="4563399" cy="4461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69696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3388" t="9910" r="14727" b="5982"/>
          <a:stretch/>
        </p:blipFill>
        <p:spPr>
          <a:xfrm>
            <a:off x="883338" y="0"/>
            <a:ext cx="104253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4479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4880F2-F178-4420-8B32-8D3411CC60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47648" y="692726"/>
            <a:ext cx="8522133" cy="6165273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What do you think </a:t>
            </a:r>
            <a:r>
              <a:rPr lang="en-GB" sz="2800" dirty="0" err="1">
                <a:latin typeface="Comic Sans MS" panose="030F0702030302020204" pitchFamily="66" charset="0"/>
              </a:rPr>
              <a:t>Siddhattha</a:t>
            </a:r>
            <a:r>
              <a:rPr lang="en-GB" sz="2800" dirty="0">
                <a:latin typeface="Comic Sans MS" panose="030F0702030302020204" pitchFamily="66" charset="0"/>
              </a:rPr>
              <a:t> learnt during the years of simplicity?</a:t>
            </a:r>
          </a:p>
        </p:txBody>
      </p:sp>
      <p:pic>
        <p:nvPicPr>
          <p:cNvPr id="3074" name="Picture 2" descr="POLL | 🤔 or ⏳ for Thinking? - Cake">
            <a:extLst>
              <a:ext uri="{FF2B5EF4-FFF2-40B4-BE49-F238E27FC236}">
                <a16:creationId xmlns:a16="http://schemas.microsoft.com/office/drawing/2014/main" id="{D2E04C5E-43E5-47AE-A73E-73A60C961C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8601" y="2396836"/>
            <a:ext cx="4563399" cy="4461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36407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E51869-A8D5-481F-8D28-ACE73205C0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13A5FB-F2D7-4C2B-9B81-EB0C21F721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Which was the most important part of the story? Why?</a:t>
            </a:r>
          </a:p>
        </p:txBody>
      </p:sp>
    </p:spTree>
    <p:extLst>
      <p:ext uri="{BB962C8B-B14F-4D97-AF65-F5344CB8AC3E}">
        <p14:creationId xmlns:p14="http://schemas.microsoft.com/office/powerpoint/2010/main" val="40842759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B6E61D-AB37-4B03-853E-55B51816E7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What does this story tell us about how easy/difficult it might be to be happy and stay happy?</a:t>
            </a:r>
          </a:p>
        </p:txBody>
      </p:sp>
      <p:pic>
        <p:nvPicPr>
          <p:cNvPr id="7170" name="Picture 2" descr="Pin on yellow ♥">
            <a:extLst>
              <a:ext uri="{FF2B5EF4-FFF2-40B4-BE49-F238E27FC236}">
                <a16:creationId xmlns:a16="http://schemas.microsoft.com/office/drawing/2014/main" id="{7C7AF115-1007-4E6A-81C2-8EA4030F9E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9526" y="2396836"/>
            <a:ext cx="5570105" cy="4177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08544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101BF5-C2A9-4718-A0B9-3B1A4199A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49230" y="333165"/>
            <a:ext cx="8911687" cy="1280890"/>
          </a:xfrm>
        </p:spPr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Activity: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976E6911-DEE1-4A51-8826-659E40C8DE1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4742706"/>
              </p:ext>
            </p:extLst>
          </p:nvPr>
        </p:nvGraphicFramePr>
        <p:xfrm>
          <a:off x="2249230" y="1357745"/>
          <a:ext cx="9599076" cy="54000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199692">
                  <a:extLst>
                    <a:ext uri="{9D8B030D-6E8A-4147-A177-3AD203B41FA5}">
                      <a16:colId xmlns:a16="http://schemas.microsoft.com/office/drawing/2014/main" val="2279477688"/>
                    </a:ext>
                  </a:extLst>
                </a:gridCol>
                <a:gridCol w="3199692">
                  <a:extLst>
                    <a:ext uri="{9D8B030D-6E8A-4147-A177-3AD203B41FA5}">
                      <a16:colId xmlns:a16="http://schemas.microsoft.com/office/drawing/2014/main" val="991965351"/>
                    </a:ext>
                  </a:extLst>
                </a:gridCol>
                <a:gridCol w="3199692">
                  <a:extLst>
                    <a:ext uri="{9D8B030D-6E8A-4147-A177-3AD203B41FA5}">
                      <a16:colId xmlns:a16="http://schemas.microsoft.com/office/drawing/2014/main" val="330823564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Paddling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Snorkelling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Diving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36870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Fold your page in half.</a:t>
                      </a:r>
                    </a:p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On one side: draw a scene from </a:t>
                      </a:r>
                      <a:r>
                        <a:rPr lang="en-GB" dirty="0" err="1">
                          <a:latin typeface="Comic Sans MS" panose="030F0702030302020204" pitchFamily="66" charset="0"/>
                        </a:rPr>
                        <a:t>Siddhatta’s</a:t>
                      </a:r>
                      <a:r>
                        <a:rPr lang="en-GB" dirty="0">
                          <a:latin typeface="Comic Sans MS" panose="030F0702030302020204" pitchFamily="66" charset="0"/>
                        </a:rPr>
                        <a:t> life story that made him feel unhappy.</a:t>
                      </a:r>
                    </a:p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On the other side: draw something that </a:t>
                      </a:r>
                      <a:r>
                        <a:rPr lang="en-GB" dirty="0" err="1">
                          <a:latin typeface="Comic Sans MS" panose="030F0702030302020204" pitchFamily="66" charset="0"/>
                        </a:rPr>
                        <a:t>Siddhatta</a:t>
                      </a:r>
                      <a:r>
                        <a:rPr lang="en-GB" dirty="0">
                          <a:latin typeface="Comic Sans MS" panose="030F0702030302020204" pitchFamily="66" charset="0"/>
                        </a:rPr>
                        <a:t> did to try to make himself happy.</a:t>
                      </a:r>
                    </a:p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b="1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Red Pen: </a:t>
                      </a:r>
                      <a:r>
                        <a:rPr lang="en-GB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think of a time in your life when something made you unhappy. Why did this make you unhappy?</a:t>
                      </a:r>
                    </a:p>
                    <a:p>
                      <a:r>
                        <a:rPr lang="en-GB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Think of something you do to try to make yourself happy. Does it work? Why?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Fold your page in half.</a:t>
                      </a:r>
                    </a:p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On one side: draw a scene from </a:t>
                      </a:r>
                      <a:r>
                        <a:rPr lang="en-GB" dirty="0" err="1">
                          <a:latin typeface="Comic Sans MS" panose="030F0702030302020204" pitchFamily="66" charset="0"/>
                        </a:rPr>
                        <a:t>Siddhattha’s</a:t>
                      </a:r>
                      <a:r>
                        <a:rPr lang="en-GB" dirty="0">
                          <a:latin typeface="Comic Sans MS" panose="030F0702030302020204" pitchFamily="66" charset="0"/>
                        </a:rPr>
                        <a:t> life story that made him feel unhappy.</a:t>
                      </a:r>
                    </a:p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Why did this make him unhappy? </a:t>
                      </a:r>
                    </a:p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On the other side: draw something that </a:t>
                      </a:r>
                      <a:r>
                        <a:rPr lang="en-GB" dirty="0" err="1">
                          <a:latin typeface="Comic Sans MS" panose="030F0702030302020204" pitchFamily="66" charset="0"/>
                        </a:rPr>
                        <a:t>Siddhattha</a:t>
                      </a:r>
                      <a:r>
                        <a:rPr lang="en-GB" dirty="0">
                          <a:latin typeface="Comic Sans MS" panose="030F0702030302020204" pitchFamily="66" charset="0"/>
                        </a:rPr>
                        <a:t> did to try to make himself happy.</a:t>
                      </a:r>
                    </a:p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Did this work? Why/why not?</a:t>
                      </a:r>
                    </a:p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b="1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Red Pen: </a:t>
                      </a:r>
                      <a:r>
                        <a:rPr lang="en-GB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Do you try to stay happy? Is it possible all of the time? Explain your thinking.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Fold your page in half.</a:t>
                      </a:r>
                    </a:p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On one side: draw a scene from </a:t>
                      </a:r>
                      <a:r>
                        <a:rPr lang="en-GB" dirty="0" err="1">
                          <a:latin typeface="Comic Sans MS" panose="030F0702030302020204" pitchFamily="66" charset="0"/>
                        </a:rPr>
                        <a:t>Siddhattha’s</a:t>
                      </a:r>
                      <a:r>
                        <a:rPr lang="en-GB" dirty="0">
                          <a:latin typeface="Comic Sans MS" panose="030F0702030302020204" pitchFamily="66" charset="0"/>
                        </a:rPr>
                        <a:t> life story that made him feel unhappy.</a:t>
                      </a:r>
                    </a:p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Why did this make him unhappy? </a:t>
                      </a:r>
                    </a:p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On the other side: draw something that </a:t>
                      </a:r>
                      <a:r>
                        <a:rPr lang="en-GB" dirty="0" err="1">
                          <a:latin typeface="Comic Sans MS" panose="030F0702030302020204" pitchFamily="66" charset="0"/>
                        </a:rPr>
                        <a:t>Siddhattha</a:t>
                      </a:r>
                      <a:r>
                        <a:rPr lang="en-GB" dirty="0">
                          <a:latin typeface="Comic Sans MS" panose="030F0702030302020204" pitchFamily="66" charset="0"/>
                        </a:rPr>
                        <a:t> did to try to make himself happy.</a:t>
                      </a:r>
                    </a:p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Did this work? Why/why not?</a:t>
                      </a:r>
                    </a:p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b="1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Red Pen: </a:t>
                      </a:r>
                      <a:r>
                        <a:rPr lang="en-GB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Do you try to stay happy? Is it possible all of the time? Explain your thinking.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06513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08509247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E15C48B-3660-41F5-B130-29FE95C9CCED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schemas.microsoft.com/office/2006/documentManagement/types"/>
    <ds:schemaRef ds:uri="b7193443-4924-4c98-83f1-322a08f1315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AD43B2C5-0EDD-414B-9445-CBF53E37E28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BFE8FA0-5F7D-4D9E-907E-F236F8688C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33</TotalTime>
  <Words>414</Words>
  <Application>Microsoft Office PowerPoint</Application>
  <PresentationFormat>Widescreen</PresentationFormat>
  <Paragraphs>40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Century Gothic</vt:lpstr>
      <vt:lpstr>Comic Sans MS</vt:lpstr>
      <vt:lpstr>Wingdings 3</vt:lpstr>
      <vt:lpstr>Wisp</vt:lpstr>
      <vt:lpstr>PowerPoint Presentation</vt:lpstr>
      <vt:lpstr>PowerPoint Presentation</vt:lpstr>
      <vt:lpstr>Buddhism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does this story tell us about how easy/difficult it might be to be happy and stay happy?</vt:lpstr>
      <vt:lpstr>Activity: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Rachael Norman</cp:lastModifiedBy>
  <cp:revision>5</cp:revision>
  <dcterms:created xsi:type="dcterms:W3CDTF">2020-12-11T07:51:58Z</dcterms:created>
  <dcterms:modified xsi:type="dcterms:W3CDTF">2022-01-08T12:07:21Z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