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4" r:id="rId3"/>
    <p:sldId id="276" r:id="rId4"/>
    <p:sldId id="275" r:id="rId5"/>
    <p:sldId id="286" r:id="rId6"/>
    <p:sldId id="287" r:id="rId7"/>
    <p:sldId id="280" r:id="rId8"/>
    <p:sldId id="281" r:id="rId9"/>
    <p:sldId id="282" r:id="rId10"/>
    <p:sldId id="283" r:id="rId11"/>
    <p:sldId id="288" r:id="rId12"/>
    <p:sldId id="289" r:id="rId13"/>
  </p:sldIdLst>
  <p:sldSz cx="9144000" cy="6858000" type="screen4x3"/>
  <p:notesSz cx="6858000" cy="9144000"/>
  <p:embeddedFontLst>
    <p:embeddedFont>
      <p:font typeface="Twinkl SemiBold" charset="0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HfW precursive" panose="00000500000000000000" pitchFamily="2" charset="0"/>
      <p:regular r:id="rId19"/>
    </p:embeddedFont>
    <p:embeddedFont>
      <p:font typeface="HfW cursive" panose="00000500000000000000" pitchFamily="2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456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76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1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013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9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6506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9" r:id="rId6"/>
    <p:sldLayoutId id="2147483710" r:id="rId7"/>
    <p:sldLayoutId id="2147483711" r:id="rId8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Tues</a:t>
            </a:r>
            <a:r>
              <a:rPr lang="en-GB" sz="2800" u="sng" dirty="0" smtClean="0">
                <a:latin typeface="HfW cursive" panose="00000500000000000000" pitchFamily="2" charset="0"/>
              </a:rPr>
              <a:t>day 5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</a:t>
            </a:r>
            <a:r>
              <a:rPr lang="en-GB" sz="2800" u="sng" dirty="0" smtClean="0">
                <a:latin typeface="HfW cursive" panose="00000500000000000000" pitchFamily="2" charset="0"/>
              </a:rPr>
              <a:t>analyse writing.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C: </a:t>
            </a:r>
            <a:r>
              <a:rPr lang="en-GB" sz="2800" u="sng" dirty="0" smtClean="0">
                <a:latin typeface="HfW cursive" panose="00000500000000000000" pitchFamily="2" charset="0"/>
              </a:rPr>
              <a:t>Howard Carter Informal Recount</a:t>
            </a:r>
            <a:endParaRPr lang="en-GB" sz="2800" u="sng" dirty="0" smtClean="0">
              <a:latin typeface="HfW cursive" panose="00000500000000000000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35050" y="5105618"/>
            <a:ext cx="7089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Can you work out the missing letters?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641356" y="1947928"/>
            <a:ext cx="5975350" cy="4616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cursive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Words Spelling Game!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47481" y="2972775"/>
            <a:ext cx="47815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P_r_m_d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h_r_o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u_a_k_a_u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571999" y="3068257"/>
            <a:ext cx="4162072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T_m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H_w_r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C_r_e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 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L_r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_ </a:t>
            </a:r>
            <a:r>
              <a:rPr kumimoji="0" lang="en-US" alt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C_r_a_v_n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0520" y="2815737"/>
            <a:ext cx="7642959" cy="1883737"/>
          </a:xfrm>
          <a:prstGeom prst="rect">
            <a:avLst/>
          </a:prstGeom>
          <a:noFill/>
          <a:ln w="571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256" y="228600"/>
            <a:ext cx="2934109" cy="15051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35050" y="5105618"/>
            <a:ext cx="7089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Let’s mark with </a:t>
            </a:r>
            <a:r>
              <a:rPr lang="en-GB" sz="2800" dirty="0" smtClean="0">
                <a:solidFill>
                  <a:srgbClr val="C00000"/>
                </a:solidFill>
                <a:latin typeface="HfW cursive" panose="00000500000000000000" pitchFamily="2" charset="0"/>
              </a:rPr>
              <a:t>RED PEN</a:t>
            </a:r>
            <a:r>
              <a:rPr lang="en-GB" sz="2800" dirty="0" smtClean="0">
                <a:latin typeface="HfW cursive" panose="00000500000000000000" pitchFamily="2" charset="0"/>
              </a:rPr>
              <a:t>!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641356" y="1947928"/>
            <a:ext cx="5975350" cy="46166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cursive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Words Spelling Game! </a:t>
            </a:r>
            <a:endParaRPr kumimoji="0" lang="en-US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47481" y="2972775"/>
            <a:ext cx="47815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dirty="0" smtClean="0">
                <a:solidFill>
                  <a:srgbClr val="C00000"/>
                </a:solidFill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altLang="en-US" sz="3200" dirty="0" smtClean="0">
                <a:solidFill>
                  <a:srgbClr val="C00000"/>
                </a:solidFill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200" dirty="0" smtClean="0">
                <a:solidFill>
                  <a:srgbClr val="C00000"/>
                </a:solidFill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k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571999" y="3068257"/>
            <a:ext cx="4162072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altLang="en-US" sz="3200" dirty="0">
                <a:solidFill>
                  <a:srgbClr val="C00000"/>
                </a:solidFill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w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altLang="en-US" sz="3200" dirty="0" smtClean="0">
                <a:solidFill>
                  <a:srgbClr val="C00000"/>
                </a:solidFill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 C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altLang="en-US" sz="3200" dirty="0">
                <a:solidFill>
                  <a:srgbClr val="C00000"/>
                </a:solidFill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altLang="en-US" sz="3200" dirty="0">
                <a:solidFill>
                  <a:srgbClr val="C00000"/>
                </a:solidFill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 C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fW precursive" panose="00000500000000000000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endParaRPr kumimoji="0" lang="en-US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pre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50520" y="2815737"/>
            <a:ext cx="7642959" cy="1883737"/>
          </a:xfrm>
          <a:prstGeom prst="rect">
            <a:avLst/>
          </a:prstGeom>
          <a:noFill/>
          <a:ln w="5715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256" y="228600"/>
            <a:ext cx="2934109" cy="15051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479439">
            <a:off x="6281279" y="4958670"/>
            <a:ext cx="990598" cy="1232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161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258709" y="604039"/>
            <a:ext cx="7089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HfW cursive" panose="00000500000000000000" pitchFamily="2" charset="0"/>
              </a:rPr>
              <a:t>Over the next few weeks:</a:t>
            </a:r>
            <a:endParaRPr lang="en-GB" sz="2800" dirty="0" smtClean="0">
              <a:latin typeface="HfW cursive" panose="00000500000000000000" pitchFamily="2" charset="0"/>
            </a:endParaRPr>
          </a:p>
        </p:txBody>
      </p:sp>
      <p:pic>
        <p:nvPicPr>
          <p:cNvPr id="5" name="Picture 2" descr="Recount writing centre title. | Clipart Panda - Free Clipart 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969" y="1701416"/>
            <a:ext cx="4056902" cy="336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46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258709" y="604039"/>
            <a:ext cx="70894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solidFill>
                  <a:srgbClr val="964808"/>
                </a:solidFill>
                <a:latin typeface="HfW cursive" panose="00000500000000000000" pitchFamily="2" charset="0"/>
              </a:rPr>
              <a:t>What is a recount?</a:t>
            </a:r>
            <a:endParaRPr lang="en-GB" sz="2800" u="sng" dirty="0" smtClean="0">
              <a:solidFill>
                <a:srgbClr val="964808"/>
              </a:solidFill>
              <a:latin typeface="HfW cursive" panose="000005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05555" y="1552348"/>
            <a:ext cx="786271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HfW cursive" panose="00000500000000000000" pitchFamily="2" charset="0"/>
              </a:rPr>
              <a:t>A recount retells an experience or an event that </a:t>
            </a:r>
            <a:r>
              <a:rPr lang="en-GB" sz="2800" u="sng" dirty="0">
                <a:solidFill>
                  <a:schemeClr val="accent6"/>
                </a:solidFill>
                <a:latin typeface="HfW cursive" panose="00000500000000000000" pitchFamily="2" charset="0"/>
              </a:rPr>
              <a:t>happened in the past</a:t>
            </a:r>
            <a:r>
              <a:rPr lang="en-GB" sz="2800" dirty="0">
                <a:solidFill>
                  <a:schemeClr val="accent6"/>
                </a:solidFill>
                <a:latin typeface="HfW cursive" panose="00000500000000000000" pitchFamily="2" charset="0"/>
              </a:rPr>
              <a:t>. </a:t>
            </a:r>
            <a:r>
              <a:rPr lang="en-GB" sz="2800" dirty="0">
                <a:latin typeface="HfW cursive" panose="00000500000000000000" pitchFamily="2" charset="0"/>
              </a:rPr>
              <a:t> The purpose of a recount can be to </a:t>
            </a:r>
            <a:r>
              <a:rPr lang="en-GB" sz="2800" u="sng" dirty="0">
                <a:solidFill>
                  <a:schemeClr val="accent6"/>
                </a:solidFill>
                <a:latin typeface="HfW cursive" panose="00000500000000000000" pitchFamily="2" charset="0"/>
              </a:rPr>
              <a:t>inform</a:t>
            </a:r>
            <a:r>
              <a:rPr lang="en-GB" sz="2800" dirty="0">
                <a:latin typeface="HfW cursive" panose="00000500000000000000" pitchFamily="2" charset="0"/>
              </a:rPr>
              <a:t>, entertain or to reflect and evaluate. </a:t>
            </a:r>
            <a:endParaRPr lang="en-GB" sz="2800" dirty="0" smtClean="0">
              <a:latin typeface="HfW cursive" panose="00000500000000000000" pitchFamily="2" charset="0"/>
            </a:endParaRPr>
          </a:p>
          <a:p>
            <a:endParaRPr lang="en-GB" sz="2800" dirty="0">
              <a:latin typeface="HfW cursive" panose="00000500000000000000" pitchFamily="2" charset="0"/>
            </a:endParaRPr>
          </a:p>
          <a:p>
            <a:r>
              <a:rPr lang="en-GB" sz="2800" dirty="0">
                <a:latin typeface="HfW cursive" panose="00000500000000000000" pitchFamily="2" charset="0"/>
              </a:rPr>
              <a:t>A recount can focus on a specific section of an event or retell the entire story.  A recount should always be </a:t>
            </a:r>
            <a:r>
              <a:rPr lang="en-GB" sz="2800" u="sng" dirty="0">
                <a:solidFill>
                  <a:schemeClr val="accent6"/>
                </a:solidFill>
                <a:latin typeface="HfW cursive" panose="00000500000000000000" pitchFamily="2" charset="0"/>
              </a:rPr>
              <a:t>told in the order that things happened</a:t>
            </a:r>
            <a:r>
              <a:rPr lang="en-GB" sz="2800" dirty="0">
                <a:solidFill>
                  <a:schemeClr val="accent6"/>
                </a:solidFill>
                <a:latin typeface="HfW cursive" panose="00000500000000000000" pitchFamily="2" charset="0"/>
              </a:rPr>
              <a:t>.</a:t>
            </a:r>
            <a:endParaRPr lang="en-GB" sz="2800" dirty="0">
              <a:solidFill>
                <a:schemeClr val="accent6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099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HfW cursive" panose="00000500000000000000" pitchFamily="2" charset="0"/>
              </a:rPr>
              <a:t>Let’s look at the structure of a recount.</a:t>
            </a:r>
            <a:endParaRPr lang="en-GB" sz="4400" u="sng" dirty="0" smtClean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485901" y="526798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HfW cursive" panose="00000500000000000000" pitchFamily="2" charset="0"/>
              </a:rPr>
              <a:t>Introduction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72121" y="3050381"/>
            <a:ext cx="2072679" cy="1564482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800" dirty="0">
                <a:solidFill>
                  <a:srgbClr val="FF0000"/>
                </a:solidFill>
                <a:latin typeface="HfW cursive" panose="00000500000000000000" pitchFamily="2" charset="0"/>
              </a:rPr>
              <a:t>What</a:t>
            </a: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 did they do?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88504" y="3061233"/>
            <a:ext cx="2118518" cy="1564481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When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did this happen?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72121" y="1153120"/>
            <a:ext cx="2072679" cy="1488479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Who 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did the activity?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088504" y="1153121"/>
            <a:ext cx="2118518" cy="148847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Where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did it all take place?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137299" y="4614863"/>
            <a:ext cx="2869406" cy="1289226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Why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was the activity carried out?</a:t>
            </a:r>
          </a:p>
        </p:txBody>
      </p:sp>
      <p:pic>
        <p:nvPicPr>
          <p:cNvPr id="819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640" y="1552913"/>
            <a:ext cx="2543578" cy="2781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220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485900" y="538758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Main body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66043" y="1270934"/>
            <a:ext cx="7755467" cy="933054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in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chronological order.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90694" y="3202581"/>
            <a:ext cx="7755467" cy="886819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in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 paragraphs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90692" y="5113139"/>
            <a:ext cx="7755467" cy="82481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about what happened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during the activity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90693" y="4157860"/>
            <a:ext cx="7755467" cy="888273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Use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detailed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and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technical vocabulary.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66044" y="2275681"/>
            <a:ext cx="7755467" cy="858440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Use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sequential words</a:t>
            </a:r>
            <a:r>
              <a:rPr lang="en-GB" sz="2400" dirty="0">
                <a:solidFill>
                  <a:schemeClr val="bg1"/>
                </a:solidFill>
                <a:latin typeface="HfW cursive" panose="000005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120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485900" y="5309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Sequential Words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6508" y="1276314"/>
            <a:ext cx="7863839" cy="4288462"/>
          </a:xfrm>
          <a:custGeom>
            <a:avLst/>
            <a:gdLst>
              <a:gd name="connsiteX0" fmla="*/ 0 w 7632700"/>
              <a:gd name="connsiteY0" fmla="*/ 572570 h 3435350"/>
              <a:gd name="connsiteX1" fmla="*/ 572570 w 7632700"/>
              <a:gd name="connsiteY1" fmla="*/ 0 h 3435350"/>
              <a:gd name="connsiteX2" fmla="*/ 7060130 w 7632700"/>
              <a:gd name="connsiteY2" fmla="*/ 0 h 3435350"/>
              <a:gd name="connsiteX3" fmla="*/ 7632700 w 7632700"/>
              <a:gd name="connsiteY3" fmla="*/ 572570 h 3435350"/>
              <a:gd name="connsiteX4" fmla="*/ 7632700 w 7632700"/>
              <a:gd name="connsiteY4" fmla="*/ 2862780 h 3435350"/>
              <a:gd name="connsiteX5" fmla="*/ 7060130 w 7632700"/>
              <a:gd name="connsiteY5" fmla="*/ 3435350 h 3435350"/>
              <a:gd name="connsiteX6" fmla="*/ 572570 w 7632700"/>
              <a:gd name="connsiteY6" fmla="*/ 3435350 h 3435350"/>
              <a:gd name="connsiteX7" fmla="*/ 0 w 7632700"/>
              <a:gd name="connsiteY7" fmla="*/ 2862780 h 3435350"/>
              <a:gd name="connsiteX8" fmla="*/ 0 w 7632700"/>
              <a:gd name="connsiteY8" fmla="*/ 572570 h 3435350"/>
              <a:gd name="connsiteX0" fmla="*/ 0 w 7640523"/>
              <a:gd name="connsiteY0" fmla="*/ 572570 h 3435350"/>
              <a:gd name="connsiteX1" fmla="*/ 572570 w 7640523"/>
              <a:gd name="connsiteY1" fmla="*/ 0 h 3435350"/>
              <a:gd name="connsiteX2" fmla="*/ 7060130 w 7640523"/>
              <a:gd name="connsiteY2" fmla="*/ 0 h 3435350"/>
              <a:gd name="connsiteX3" fmla="*/ 7632700 w 7640523"/>
              <a:gd name="connsiteY3" fmla="*/ 572570 h 3435350"/>
              <a:gd name="connsiteX4" fmla="*/ 7632700 w 7640523"/>
              <a:gd name="connsiteY4" fmla="*/ 2862780 h 3435350"/>
              <a:gd name="connsiteX5" fmla="*/ 7391725 w 7640523"/>
              <a:gd name="connsiteY5" fmla="*/ 3435350 h 3435350"/>
              <a:gd name="connsiteX6" fmla="*/ 572570 w 7640523"/>
              <a:gd name="connsiteY6" fmla="*/ 3435350 h 3435350"/>
              <a:gd name="connsiteX7" fmla="*/ 0 w 7640523"/>
              <a:gd name="connsiteY7" fmla="*/ 2862780 h 3435350"/>
              <a:gd name="connsiteX8" fmla="*/ 0 w 7640523"/>
              <a:gd name="connsiteY8" fmla="*/ 572570 h 3435350"/>
              <a:gd name="connsiteX0" fmla="*/ 111 w 7640634"/>
              <a:gd name="connsiteY0" fmla="*/ 572570 h 3435350"/>
              <a:gd name="connsiteX1" fmla="*/ 572681 w 7640634"/>
              <a:gd name="connsiteY1" fmla="*/ 0 h 3435350"/>
              <a:gd name="connsiteX2" fmla="*/ 7060241 w 7640634"/>
              <a:gd name="connsiteY2" fmla="*/ 0 h 3435350"/>
              <a:gd name="connsiteX3" fmla="*/ 7632811 w 7640634"/>
              <a:gd name="connsiteY3" fmla="*/ 572570 h 3435350"/>
              <a:gd name="connsiteX4" fmla="*/ 7632811 w 7640634"/>
              <a:gd name="connsiteY4" fmla="*/ 2862780 h 3435350"/>
              <a:gd name="connsiteX5" fmla="*/ 7391836 w 7640634"/>
              <a:gd name="connsiteY5" fmla="*/ 3435350 h 3435350"/>
              <a:gd name="connsiteX6" fmla="*/ 301375 w 7640634"/>
              <a:gd name="connsiteY6" fmla="*/ 3435350 h 3435350"/>
              <a:gd name="connsiteX7" fmla="*/ 111 w 7640634"/>
              <a:gd name="connsiteY7" fmla="*/ 2862780 h 3435350"/>
              <a:gd name="connsiteX8" fmla="*/ 111 w 7640634"/>
              <a:gd name="connsiteY8" fmla="*/ 572570 h 3435350"/>
              <a:gd name="connsiteX0" fmla="*/ 111 w 7632811"/>
              <a:gd name="connsiteY0" fmla="*/ 572570 h 3435350"/>
              <a:gd name="connsiteX1" fmla="*/ 572681 w 7632811"/>
              <a:gd name="connsiteY1" fmla="*/ 0 h 3435350"/>
              <a:gd name="connsiteX2" fmla="*/ 7060241 w 7632811"/>
              <a:gd name="connsiteY2" fmla="*/ 0 h 3435350"/>
              <a:gd name="connsiteX3" fmla="*/ 7632811 w 7632811"/>
              <a:gd name="connsiteY3" fmla="*/ 572570 h 3435350"/>
              <a:gd name="connsiteX4" fmla="*/ 7632811 w 7632811"/>
              <a:gd name="connsiteY4" fmla="*/ 2862780 h 3435350"/>
              <a:gd name="connsiteX5" fmla="*/ 7311449 w 7632811"/>
              <a:gd name="connsiteY5" fmla="*/ 3435350 h 3435350"/>
              <a:gd name="connsiteX6" fmla="*/ 301375 w 7632811"/>
              <a:gd name="connsiteY6" fmla="*/ 3435350 h 3435350"/>
              <a:gd name="connsiteX7" fmla="*/ 111 w 7632811"/>
              <a:gd name="connsiteY7" fmla="*/ 2862780 h 3435350"/>
              <a:gd name="connsiteX8" fmla="*/ 111 w 7632811"/>
              <a:gd name="connsiteY8" fmla="*/ 572570 h 3435350"/>
              <a:gd name="connsiteX0" fmla="*/ 111 w 7632922"/>
              <a:gd name="connsiteY0" fmla="*/ 572570 h 3435350"/>
              <a:gd name="connsiteX1" fmla="*/ 572681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  <a:gd name="connsiteX0" fmla="*/ 111 w 7632922"/>
              <a:gd name="connsiteY0" fmla="*/ 572570 h 3435350"/>
              <a:gd name="connsiteX1" fmla="*/ 341569 w 7632922"/>
              <a:gd name="connsiteY1" fmla="*/ 0 h 3435350"/>
              <a:gd name="connsiteX2" fmla="*/ 7331547 w 7632922"/>
              <a:gd name="connsiteY2" fmla="*/ 0 h 3435350"/>
              <a:gd name="connsiteX3" fmla="*/ 7632811 w 7632922"/>
              <a:gd name="connsiteY3" fmla="*/ 572570 h 3435350"/>
              <a:gd name="connsiteX4" fmla="*/ 7632811 w 7632922"/>
              <a:gd name="connsiteY4" fmla="*/ 2862780 h 3435350"/>
              <a:gd name="connsiteX5" fmla="*/ 7311449 w 7632922"/>
              <a:gd name="connsiteY5" fmla="*/ 3435350 h 3435350"/>
              <a:gd name="connsiteX6" fmla="*/ 301375 w 7632922"/>
              <a:gd name="connsiteY6" fmla="*/ 3435350 h 3435350"/>
              <a:gd name="connsiteX7" fmla="*/ 111 w 7632922"/>
              <a:gd name="connsiteY7" fmla="*/ 2862780 h 3435350"/>
              <a:gd name="connsiteX8" fmla="*/ 111 w 7632922"/>
              <a:gd name="connsiteY8" fmla="*/ 572570 h 343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632922" h="3435350">
                <a:moveTo>
                  <a:pt x="111" y="572570"/>
                </a:moveTo>
                <a:cubicBezTo>
                  <a:pt x="111" y="256348"/>
                  <a:pt x="25347" y="0"/>
                  <a:pt x="341569" y="0"/>
                </a:cubicBezTo>
                <a:lnTo>
                  <a:pt x="7331547" y="0"/>
                </a:lnTo>
                <a:cubicBezTo>
                  <a:pt x="7647769" y="0"/>
                  <a:pt x="7632811" y="256348"/>
                  <a:pt x="7632811" y="572570"/>
                </a:cubicBezTo>
                <a:lnTo>
                  <a:pt x="7632811" y="2862780"/>
                </a:lnTo>
                <a:cubicBezTo>
                  <a:pt x="7632811" y="3179002"/>
                  <a:pt x="7627671" y="3435350"/>
                  <a:pt x="7311449" y="3435350"/>
                </a:cubicBezTo>
                <a:lnTo>
                  <a:pt x="301375" y="3435350"/>
                </a:lnTo>
                <a:cubicBezTo>
                  <a:pt x="-14847" y="3435350"/>
                  <a:pt x="111" y="3179002"/>
                  <a:pt x="111" y="2862780"/>
                </a:cubicBezTo>
                <a:lnTo>
                  <a:pt x="111" y="572570"/>
                </a:lnTo>
                <a:close/>
              </a:path>
            </a:pathLst>
          </a:cu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Here are a few examples:</a:t>
            </a:r>
          </a:p>
          <a:p>
            <a:pPr>
              <a:defRPr/>
            </a:pPr>
            <a:endParaRPr lang="en-GB" sz="2800" dirty="0">
              <a:solidFill>
                <a:srgbClr val="1C1C1C"/>
              </a:solidFill>
              <a:latin typeface="HfW cursive" panose="000005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Finally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Later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Meanwhile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Next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Firstly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Then</a:t>
            </a:r>
          </a:p>
          <a:p>
            <a:pPr marL="214313" indent="-214313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Eventually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7017" y="5734594"/>
            <a:ext cx="7863839" cy="548029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1000" tIns="81000" rIns="81000" bIns="81000" anchor="ctr"/>
          <a:lstStyle/>
          <a:p>
            <a:pPr algn="ctr">
              <a:defRPr/>
            </a:pPr>
            <a:r>
              <a:rPr lang="en-GB" sz="2800" dirty="0">
                <a:solidFill>
                  <a:srgbClr val="1C1C1C"/>
                </a:solidFill>
                <a:latin typeface="HfW cursive" panose="00000500000000000000" pitchFamily="2" charset="0"/>
              </a:rPr>
              <a:t>What others can you think of?</a:t>
            </a:r>
            <a:endParaRPr lang="en-GB" sz="2800" u="sng" dirty="0">
              <a:solidFill>
                <a:srgbClr val="1C1C1C"/>
              </a:solidFill>
              <a:latin typeface="HfW cursive" panose="00000500000000000000" pitchFamily="2" charset="0"/>
            </a:endParaRPr>
          </a:p>
        </p:txBody>
      </p:sp>
      <p:pic>
        <p:nvPicPr>
          <p:cNvPr id="1126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7" y="1589193"/>
            <a:ext cx="3368278" cy="129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195" y="2756962"/>
            <a:ext cx="2352908" cy="257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997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485900" y="6232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Concluding Paragraph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73269" y="3247635"/>
            <a:ext cx="7982903" cy="651254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Write about the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highlights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of the event.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73269" y="2204518"/>
            <a:ext cx="7982903" cy="860237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How would you describe the general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atmosphere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of the event?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340443" y="4081769"/>
            <a:ext cx="4215729" cy="75148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What have you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learnt?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73269" y="1403444"/>
            <a:ext cx="7982903" cy="703358"/>
          </a:xfrm>
          <a:prstGeom prst="round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00" tIns="81000" rIns="81000" bIns="81000"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What would you </a:t>
            </a:r>
            <a:r>
              <a:rPr lang="en-GB" sz="2400" dirty="0">
                <a:solidFill>
                  <a:srgbClr val="FF0000"/>
                </a:solidFill>
                <a:latin typeface="HfW cursive" panose="00000500000000000000" pitchFamily="2" charset="0"/>
              </a:rPr>
              <a:t>recommend</a:t>
            </a:r>
            <a:r>
              <a:rPr lang="en-GB" sz="2400" dirty="0">
                <a:solidFill>
                  <a:srgbClr val="1C1C1C"/>
                </a:solidFill>
                <a:latin typeface="HfW cursive" panose="00000500000000000000" pitchFamily="2" charset="0"/>
              </a:rPr>
              <a:t> to others?</a:t>
            </a:r>
            <a:endParaRPr lang="en-GB" sz="2400" u="sng" dirty="0">
              <a:solidFill>
                <a:srgbClr val="1C1C1C"/>
              </a:solidFill>
              <a:latin typeface="HfW cursive" panose="00000500000000000000" pitchFamily="2" charset="0"/>
            </a:endParaRPr>
          </a:p>
        </p:txBody>
      </p:sp>
      <p:pic>
        <p:nvPicPr>
          <p:cNvPr id="11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222" y="3898889"/>
            <a:ext cx="2220687" cy="242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030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485900" y="6232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Our Task</a:t>
            </a:r>
            <a:endParaRPr lang="en-GB" altLang="en-US" dirty="0" smtClean="0">
              <a:latin typeface="HfW cursive" panose="00000500000000000000" pitchFamily="2" charset="0"/>
            </a:endParaRPr>
          </a:p>
        </p:txBody>
      </p:sp>
      <p:pic>
        <p:nvPicPr>
          <p:cNvPr id="12" name="Picture 2" descr="Free Cleopatra Cliparts, Download Free Clip Art, Free Clip Art on Clipart  Libr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038" y="1422171"/>
            <a:ext cx="3595552" cy="479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764176" y="1924417"/>
            <a:ext cx="516962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300" dirty="0">
                <a:latin typeface="HfW cursive" panose="00000500000000000000" pitchFamily="2" charset="0"/>
              </a:rPr>
              <a:t>We are going to read and analyse a model recount I have written!</a:t>
            </a:r>
          </a:p>
          <a:p>
            <a:pPr fontAlgn="base"/>
            <a:endParaRPr lang="en-GB" sz="3300" dirty="0">
              <a:solidFill>
                <a:srgbClr val="000000"/>
              </a:solidFill>
              <a:latin typeface="HfW cursive" panose="00000500000000000000" pitchFamily="2" charset="0"/>
            </a:endParaRPr>
          </a:p>
          <a:p>
            <a:pPr fontAlgn="base"/>
            <a:r>
              <a:rPr lang="en-GB" sz="3300" dirty="0">
                <a:solidFill>
                  <a:srgbClr val="000000"/>
                </a:solidFill>
                <a:latin typeface="HfW cursive" panose="00000500000000000000" pitchFamily="2" charset="0"/>
              </a:rPr>
              <a:t>Let’s see what features we can find!</a:t>
            </a:r>
            <a:endParaRPr lang="en-GB" dirty="0">
              <a:solidFill>
                <a:srgbClr val="000000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92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1485900" y="623283"/>
            <a:ext cx="6165056" cy="745331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latin typeface="HfW cursive" panose="00000500000000000000" pitchFamily="2" charset="0"/>
              </a:rPr>
              <a:t>Plenary</a:t>
            </a:r>
            <a:endParaRPr lang="en-GB" altLang="en-US" dirty="0" smtClean="0">
              <a:latin typeface="HfW cursive" panose="000005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16121" y="1532531"/>
            <a:ext cx="75046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300" u="sng" dirty="0">
                <a:latin typeface="HfW cursive" panose="00000500000000000000" pitchFamily="2" charset="0"/>
              </a:rPr>
              <a:t>Choose your three favourite words/phrases/punctuation </a:t>
            </a:r>
            <a:r>
              <a:rPr lang="en-GB" sz="3300" dirty="0">
                <a:latin typeface="HfW cursive" panose="00000500000000000000" pitchFamily="2" charset="0"/>
              </a:rPr>
              <a:t>from my model which you may want to magpie for your own </a:t>
            </a:r>
            <a:r>
              <a:rPr lang="en-GB" sz="3300" dirty="0" smtClean="0">
                <a:latin typeface="HfW cursive" panose="00000500000000000000" pitchFamily="2" charset="0"/>
              </a:rPr>
              <a:t>writing.</a:t>
            </a:r>
            <a:endParaRPr lang="en-GB" dirty="0">
              <a:solidFill>
                <a:srgbClr val="000000"/>
              </a:solidFill>
              <a:latin typeface="HfW cursive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32" b="89902" l="1823" r="9843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68428" y="3494077"/>
            <a:ext cx="3890072" cy="3110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62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194</TotalTime>
  <Words>251</Words>
  <Application>Microsoft Office PowerPoint</Application>
  <PresentationFormat>On-screen Show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Times New Roman</vt:lpstr>
      <vt:lpstr>Twinkl SemiBold</vt:lpstr>
      <vt:lpstr>Twinkl</vt:lpstr>
      <vt:lpstr>Sassoon Infant Rg</vt:lpstr>
      <vt:lpstr>HfW precursive</vt:lpstr>
      <vt:lpstr>HfW cursive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</vt:lpstr>
      <vt:lpstr>Main body</vt:lpstr>
      <vt:lpstr>Sequential Words</vt:lpstr>
      <vt:lpstr>Concluding Paragraph</vt:lpstr>
      <vt:lpstr>Our Task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45</cp:revision>
  <dcterms:created xsi:type="dcterms:W3CDTF">2017-02-27T12:04:27Z</dcterms:created>
  <dcterms:modified xsi:type="dcterms:W3CDTF">2021-09-30T20:01:30Z</dcterms:modified>
</cp:coreProperties>
</file>