
<file path=[Content_Types].xml><?xml version="1.0" encoding="utf-8"?>
<Types xmlns="http://schemas.openxmlformats.org/package/2006/content-types">
  <Default Extension="png" ContentType="image/png"/>
  <Default Extension="jpeg" ContentType="image/jpeg"/>
  <Default Extension="MOV" ContentType="video/quicktime"/>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8"/>
  </p:notesMasterIdLst>
  <p:sldIdLst>
    <p:sldId id="256" r:id="rId2"/>
    <p:sldId id="257" r:id="rId3"/>
    <p:sldId id="258" r:id="rId4"/>
    <p:sldId id="260" r:id="rId5"/>
    <p:sldId id="261" r:id="rId6"/>
    <p:sldId id="262" r:id="rId7"/>
    <p:sldId id="263" r:id="rId8"/>
    <p:sldId id="264" r:id="rId9"/>
    <p:sldId id="266" r:id="rId10"/>
    <p:sldId id="265" r:id="rId11"/>
    <p:sldId id="267" r:id="rId12"/>
    <p:sldId id="268" r:id="rId13"/>
    <p:sldId id="269" r:id="rId14"/>
    <p:sldId id="270" r:id="rId15"/>
    <p:sldId id="271" r:id="rId16"/>
    <p:sldId id="288" r:id="rId17"/>
    <p:sldId id="289" r:id="rId18"/>
    <p:sldId id="290" r:id="rId19"/>
    <p:sldId id="291" r:id="rId20"/>
    <p:sldId id="292" r:id="rId21"/>
    <p:sldId id="293" r:id="rId22"/>
    <p:sldId id="294" r:id="rId23"/>
    <p:sldId id="295" r:id="rId24"/>
    <p:sldId id="297" r:id="rId25"/>
    <p:sldId id="296" r:id="rId26"/>
    <p:sldId id="300" r:id="rId27"/>
    <p:sldId id="272" r:id="rId28"/>
    <p:sldId id="298" r:id="rId29"/>
    <p:sldId id="299" r:id="rId30"/>
    <p:sldId id="301" r:id="rId31"/>
    <p:sldId id="273" r:id="rId32"/>
    <p:sldId id="274" r:id="rId33"/>
    <p:sldId id="275" r:id="rId34"/>
    <p:sldId id="276" r:id="rId35"/>
    <p:sldId id="277" r:id="rId36"/>
    <p:sldId id="278" r:id="rId37"/>
    <p:sldId id="279" r:id="rId38"/>
    <p:sldId id="280" r:id="rId39"/>
    <p:sldId id="281" r:id="rId40"/>
    <p:sldId id="282" r:id="rId41"/>
    <p:sldId id="283" r:id="rId42"/>
    <p:sldId id="302" r:id="rId43"/>
    <p:sldId id="284" r:id="rId44"/>
    <p:sldId id="285" r:id="rId45"/>
    <p:sldId id="287" r:id="rId46"/>
    <p:sldId id="286"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668"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AEE49-C5B1-4684-A0CA-E8849CE9B192}" type="datetimeFigureOut">
              <a:rPr lang="en-GB" smtClean="0"/>
              <a:t>20/03/2021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97F26A-4D5F-48D7-BE16-F69A7CDC69F9}" type="slidenum">
              <a:rPr lang="en-GB" smtClean="0"/>
              <a:t>‹#›</a:t>
            </a:fld>
            <a:endParaRPr lang="en-GB"/>
          </a:p>
        </p:txBody>
      </p:sp>
    </p:spTree>
    <p:extLst>
      <p:ext uri="{BB962C8B-B14F-4D97-AF65-F5344CB8AC3E}">
        <p14:creationId xmlns:p14="http://schemas.microsoft.com/office/powerpoint/2010/main" val="1518502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6">
            <a:extLst>
              <a:ext uri="{FF2B5EF4-FFF2-40B4-BE49-F238E27FC236}">
                <a16:creationId xmlns:a16="http://schemas.microsoft.com/office/drawing/2014/main" id="{26CC5064-9E6A-4C5E-A017-B2B5822785B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C8E83DA9-CF44-4166-AC11-F4CADBBD9E12}" type="slidenum">
              <a:rPr lang="en-GB" altLang="en-US" sz="1400">
                <a:cs typeface="MS Gothic" panose="020B0609070205080204" pitchFamily="49" charset="-128"/>
              </a:rPr>
              <a:pPr>
                <a:spcBef>
                  <a:spcPct val="0"/>
                </a:spcBef>
              </a:pPr>
              <a:t>16</a:t>
            </a:fld>
            <a:endParaRPr lang="en-GB" altLang="en-US" sz="1400">
              <a:cs typeface="MS Gothic" panose="020B0609070205080204" pitchFamily="49" charset="-128"/>
            </a:endParaRPr>
          </a:p>
        </p:txBody>
      </p:sp>
      <p:sp>
        <p:nvSpPr>
          <p:cNvPr id="4099" name="Rectangle 1">
            <a:extLst>
              <a:ext uri="{FF2B5EF4-FFF2-40B4-BE49-F238E27FC236}">
                <a16:creationId xmlns:a16="http://schemas.microsoft.com/office/drawing/2014/main" id="{D9455BE1-9190-4D5C-A609-FA01CA569F78}"/>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4100" name="Rectangle 2">
            <a:extLst>
              <a:ext uri="{FF2B5EF4-FFF2-40B4-BE49-F238E27FC236}">
                <a16:creationId xmlns:a16="http://schemas.microsoft.com/office/drawing/2014/main" id="{4D63E561-8E83-443F-B0B7-9C137A1D1F6B}"/>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0EE02EDC-1E4C-40BA-8B28-D05FBB23D60A}"/>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D0D2CA0A-C705-4022-B67D-074E54A3314E}" type="slidenum">
              <a:rPr lang="en-GB" altLang="en-US" sz="1400">
                <a:cs typeface="MS Gothic" panose="020B0609070205080204" pitchFamily="49" charset="-128"/>
              </a:rPr>
              <a:pPr>
                <a:spcBef>
                  <a:spcPct val="0"/>
                </a:spcBef>
              </a:pPr>
              <a:t>17</a:t>
            </a:fld>
            <a:endParaRPr lang="en-GB" altLang="en-US" sz="1400">
              <a:cs typeface="MS Gothic" panose="020B0609070205080204" pitchFamily="49" charset="-128"/>
            </a:endParaRPr>
          </a:p>
        </p:txBody>
      </p:sp>
      <p:sp>
        <p:nvSpPr>
          <p:cNvPr id="6147" name="Rectangle 1">
            <a:extLst>
              <a:ext uri="{FF2B5EF4-FFF2-40B4-BE49-F238E27FC236}">
                <a16:creationId xmlns:a16="http://schemas.microsoft.com/office/drawing/2014/main" id="{D5B1D8D6-63D0-4F5D-8505-ED646FD0E5F9}"/>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6148" name="Rectangle 2">
            <a:extLst>
              <a:ext uri="{FF2B5EF4-FFF2-40B4-BE49-F238E27FC236}">
                <a16:creationId xmlns:a16="http://schemas.microsoft.com/office/drawing/2014/main" id="{12A18807-772E-4176-8156-5DFAFEA2EC87}"/>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109CFD10-09CA-451C-937E-6DAB7A6BA13B}"/>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59EDEA29-9E58-4CC3-B81E-93C78FD4E833}" type="slidenum">
              <a:rPr lang="en-GB" altLang="en-US" sz="1400">
                <a:cs typeface="MS Gothic" panose="020B0609070205080204" pitchFamily="49" charset="-128"/>
              </a:rPr>
              <a:pPr>
                <a:spcBef>
                  <a:spcPct val="0"/>
                </a:spcBef>
              </a:pPr>
              <a:t>18</a:t>
            </a:fld>
            <a:endParaRPr lang="en-GB" altLang="en-US" sz="1400">
              <a:cs typeface="MS Gothic" panose="020B0609070205080204" pitchFamily="49" charset="-128"/>
            </a:endParaRPr>
          </a:p>
        </p:txBody>
      </p:sp>
      <p:sp>
        <p:nvSpPr>
          <p:cNvPr id="8195" name="Rectangle 1">
            <a:extLst>
              <a:ext uri="{FF2B5EF4-FFF2-40B4-BE49-F238E27FC236}">
                <a16:creationId xmlns:a16="http://schemas.microsoft.com/office/drawing/2014/main" id="{68E052EB-E302-4A53-A31C-6188E08E6FDE}"/>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8196" name="Rectangle 2">
            <a:extLst>
              <a:ext uri="{FF2B5EF4-FFF2-40B4-BE49-F238E27FC236}">
                <a16:creationId xmlns:a16="http://schemas.microsoft.com/office/drawing/2014/main" id="{155CCA6E-3099-4D0E-9DB2-F1776C271B53}"/>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6">
            <a:extLst>
              <a:ext uri="{FF2B5EF4-FFF2-40B4-BE49-F238E27FC236}">
                <a16:creationId xmlns:a16="http://schemas.microsoft.com/office/drawing/2014/main" id="{40944A8E-9BB6-446E-A78D-812EC9440F1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0B68FD7-7F0D-4D0D-9F50-D24DDF977595}" type="slidenum">
              <a:rPr lang="en-GB" altLang="en-US" sz="1400">
                <a:cs typeface="MS Gothic" panose="020B0609070205080204" pitchFamily="49" charset="-128"/>
              </a:rPr>
              <a:pPr>
                <a:spcBef>
                  <a:spcPct val="0"/>
                </a:spcBef>
              </a:pPr>
              <a:t>19</a:t>
            </a:fld>
            <a:endParaRPr lang="en-GB" altLang="en-US" sz="1400">
              <a:cs typeface="MS Gothic" panose="020B0609070205080204" pitchFamily="49" charset="-128"/>
            </a:endParaRPr>
          </a:p>
        </p:txBody>
      </p:sp>
      <p:sp>
        <p:nvSpPr>
          <p:cNvPr id="10243" name="Rectangle 1">
            <a:extLst>
              <a:ext uri="{FF2B5EF4-FFF2-40B4-BE49-F238E27FC236}">
                <a16:creationId xmlns:a16="http://schemas.microsoft.com/office/drawing/2014/main" id="{2F9B343B-D784-470A-9D77-35A71EB637BD}"/>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0244" name="Rectangle 2">
            <a:extLst>
              <a:ext uri="{FF2B5EF4-FFF2-40B4-BE49-F238E27FC236}">
                <a16:creationId xmlns:a16="http://schemas.microsoft.com/office/drawing/2014/main" id="{2CD77DE3-CF97-4408-AF0E-B4E56030168A}"/>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6">
            <a:extLst>
              <a:ext uri="{FF2B5EF4-FFF2-40B4-BE49-F238E27FC236}">
                <a16:creationId xmlns:a16="http://schemas.microsoft.com/office/drawing/2014/main" id="{27993E0E-8739-4014-AA16-24D53C178BE7}"/>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41126C70-6A15-402F-9FAF-3A386A1AE7E7}" type="slidenum">
              <a:rPr lang="en-GB" altLang="en-US" sz="1400">
                <a:cs typeface="MS Gothic" panose="020B0609070205080204" pitchFamily="49" charset="-128"/>
              </a:rPr>
              <a:pPr>
                <a:spcBef>
                  <a:spcPct val="0"/>
                </a:spcBef>
              </a:pPr>
              <a:t>20</a:t>
            </a:fld>
            <a:endParaRPr lang="en-GB" altLang="en-US" sz="1400">
              <a:cs typeface="MS Gothic" panose="020B0609070205080204" pitchFamily="49" charset="-128"/>
            </a:endParaRPr>
          </a:p>
        </p:txBody>
      </p:sp>
      <p:sp>
        <p:nvSpPr>
          <p:cNvPr id="12291" name="Rectangle 1">
            <a:extLst>
              <a:ext uri="{FF2B5EF4-FFF2-40B4-BE49-F238E27FC236}">
                <a16:creationId xmlns:a16="http://schemas.microsoft.com/office/drawing/2014/main" id="{B4C3DA18-9D83-432C-B05B-0A967EC82382}"/>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2292" name="Rectangle 2">
            <a:extLst>
              <a:ext uri="{FF2B5EF4-FFF2-40B4-BE49-F238E27FC236}">
                <a16:creationId xmlns:a16="http://schemas.microsoft.com/office/drawing/2014/main" id="{89D81571-FD38-4A7D-9FE9-7586BA7FBF03}"/>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Times New Roman"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6">
            <a:extLst>
              <a:ext uri="{FF2B5EF4-FFF2-40B4-BE49-F238E27FC236}">
                <a16:creationId xmlns:a16="http://schemas.microsoft.com/office/drawing/2014/main" id="{B30C0B78-DBE2-460E-BBD1-865A3E0A5B5A}"/>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AB8D1D8C-6719-499D-BC02-6EEF2352D5F2}" type="slidenum">
              <a:rPr lang="en-GB" altLang="en-US" sz="1400">
                <a:cs typeface="MS Gothic" panose="020B0609070205080204" pitchFamily="49" charset="-128"/>
              </a:rPr>
              <a:pPr>
                <a:spcBef>
                  <a:spcPct val="0"/>
                </a:spcBef>
              </a:pPr>
              <a:t>21</a:t>
            </a:fld>
            <a:endParaRPr lang="en-GB" altLang="en-US" sz="1400">
              <a:cs typeface="MS Gothic" panose="020B0609070205080204" pitchFamily="49" charset="-128"/>
            </a:endParaRPr>
          </a:p>
        </p:txBody>
      </p:sp>
      <p:sp>
        <p:nvSpPr>
          <p:cNvPr id="14339" name="Rectangle 1">
            <a:extLst>
              <a:ext uri="{FF2B5EF4-FFF2-40B4-BE49-F238E27FC236}">
                <a16:creationId xmlns:a16="http://schemas.microsoft.com/office/drawing/2014/main" id="{FB6D6B13-93B7-491A-907F-27B78B1EF23C}"/>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4340" name="Rectangle 2">
            <a:extLst>
              <a:ext uri="{FF2B5EF4-FFF2-40B4-BE49-F238E27FC236}">
                <a16:creationId xmlns:a16="http://schemas.microsoft.com/office/drawing/2014/main" id="{3E11BFB2-F44D-4B20-B05E-4E6977DF9E2A}"/>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Times New Roman"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6">
            <a:extLst>
              <a:ext uri="{FF2B5EF4-FFF2-40B4-BE49-F238E27FC236}">
                <a16:creationId xmlns:a16="http://schemas.microsoft.com/office/drawing/2014/main" id="{A80AEC76-1D91-480A-85F6-88A974F7BB47}"/>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024B269D-3C80-4EC7-8036-AD38A8063F64}" type="slidenum">
              <a:rPr lang="en-GB" altLang="en-US" sz="1400">
                <a:cs typeface="MS Gothic" panose="020B0609070205080204" pitchFamily="49" charset="-128"/>
              </a:rPr>
              <a:pPr>
                <a:spcBef>
                  <a:spcPct val="0"/>
                </a:spcBef>
              </a:pPr>
              <a:t>22</a:t>
            </a:fld>
            <a:endParaRPr lang="en-GB" altLang="en-US" sz="1400">
              <a:cs typeface="MS Gothic" panose="020B0609070205080204" pitchFamily="49" charset="-128"/>
            </a:endParaRPr>
          </a:p>
        </p:txBody>
      </p:sp>
      <p:sp>
        <p:nvSpPr>
          <p:cNvPr id="16387" name="Rectangle 1">
            <a:extLst>
              <a:ext uri="{FF2B5EF4-FFF2-40B4-BE49-F238E27FC236}">
                <a16:creationId xmlns:a16="http://schemas.microsoft.com/office/drawing/2014/main" id="{60527042-C343-4031-95E7-A18FE2BB700B}"/>
              </a:ext>
            </a:extLst>
          </p:cNvPr>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16388" name="Rectangle 2">
            <a:extLst>
              <a:ext uri="{FF2B5EF4-FFF2-40B4-BE49-F238E27FC236}">
                <a16:creationId xmlns:a16="http://schemas.microsoft.com/office/drawing/2014/main" id="{C6588FFB-C7F6-48DC-896E-694EF5674AFB}"/>
              </a:ext>
            </a:extLst>
          </p:cNvPr>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B831582-0A8E-49E9-8D36-FFDEDD1C4EA4}"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0A30B-6EB3-4059-AB54-E3D7C221B5AB}"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9239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831582-0A8E-49E9-8D36-FFDEDD1C4EA4}"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3604076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B831582-0A8E-49E9-8D36-FFDEDD1C4EA4}"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0A30B-6EB3-4059-AB54-E3D7C221B5AB}"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1715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B831582-0A8E-49E9-8D36-FFDEDD1C4EA4}" type="datetimeFigureOut">
              <a:rPr lang="en-GB" smtClean="0"/>
              <a:t>20/03/2021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193753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B831582-0A8E-49E9-8D36-FFDEDD1C4EA4}" type="datetimeFigureOut">
              <a:rPr lang="en-GB" smtClean="0"/>
              <a:t>20/03/2021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1785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B831582-0A8E-49E9-8D36-FFDEDD1C4EA4}" type="datetimeFigureOut">
              <a:rPr lang="en-GB" smtClean="0"/>
              <a:t>20/03/2021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3676432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B831582-0A8E-49E9-8D36-FFDEDD1C4EA4}" type="datetimeFigureOut">
              <a:rPr lang="en-GB" smtClean="0"/>
              <a:t>20/03/2021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1918665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B831582-0A8E-49E9-8D36-FFDEDD1C4EA4}" type="datetimeFigureOut">
              <a:rPr lang="en-GB" smtClean="0"/>
              <a:t>20/03/2021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3E0A30B-6EB3-4059-AB54-E3D7C221B5AB}" type="slidenum">
              <a:rPr lang="en-GB" smtClean="0"/>
              <a:t>‹#›</a:t>
            </a:fld>
            <a:endParaRPr lang="en-GB"/>
          </a:p>
        </p:txBody>
      </p:sp>
    </p:spTree>
    <p:extLst>
      <p:ext uri="{BB962C8B-B14F-4D97-AF65-F5344CB8AC3E}">
        <p14:creationId xmlns:p14="http://schemas.microsoft.com/office/powerpoint/2010/main" val="274454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B831582-0A8E-49E9-8D36-FFDEDD1C4EA4}" type="datetimeFigureOut">
              <a:rPr lang="en-GB" smtClean="0"/>
              <a:t>20/03/2021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897803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831582-0A8E-49E9-8D36-FFDEDD1C4EA4}"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1058149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831582-0A8E-49E9-8D36-FFDEDD1C4EA4}" type="datetimeFigureOut">
              <a:rPr lang="en-GB" smtClean="0"/>
              <a:t>20/03/2021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0A30B-6EB3-4059-AB54-E3D7C221B5AB}" type="slidenum">
              <a:rPr lang="en-GB" smtClean="0"/>
              <a:t>‹#›</a:t>
            </a:fld>
            <a:endParaRPr lang="en-GB"/>
          </a:p>
        </p:txBody>
      </p:sp>
    </p:spTree>
    <p:extLst>
      <p:ext uri="{BB962C8B-B14F-4D97-AF65-F5344CB8AC3E}">
        <p14:creationId xmlns:p14="http://schemas.microsoft.com/office/powerpoint/2010/main" val="1030119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B831582-0A8E-49E9-8D36-FFDEDD1C4EA4}" type="datetimeFigureOut">
              <a:rPr lang="en-GB" smtClean="0"/>
              <a:t>20/03/2021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3E0A30B-6EB3-4059-AB54-E3D7C221B5AB}"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93976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youtube.com/watch?v=iD-NBs5kJqI"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D7444-90A1-471B-BC6F-B2F2691F7BAA}"/>
              </a:ext>
            </a:extLst>
          </p:cNvPr>
          <p:cNvSpPr>
            <a:spLocks noGrp="1"/>
          </p:cNvSpPr>
          <p:nvPr>
            <p:ph type="ctrTitle"/>
          </p:nvPr>
        </p:nvSpPr>
        <p:spPr/>
        <p:txBody>
          <a:bodyPr>
            <a:normAutofit/>
          </a:bodyPr>
          <a:lstStyle/>
          <a:p>
            <a:r>
              <a:rPr lang="en-GB" sz="5400" dirty="0">
                <a:latin typeface="Comic Sans MS" panose="030F0702030302020204" pitchFamily="66" charset="0"/>
              </a:rPr>
              <a:t>Monday 22</a:t>
            </a:r>
            <a:r>
              <a:rPr lang="en-GB" sz="5400" baseline="30000" dirty="0">
                <a:latin typeface="Comic Sans MS" panose="030F0702030302020204" pitchFamily="66" charset="0"/>
              </a:rPr>
              <a:t>nd</a:t>
            </a:r>
            <a:r>
              <a:rPr lang="en-GB" sz="5400"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8DE0A112-E5B1-4176-98BF-55FE510E0211}"/>
              </a:ext>
            </a:extLst>
          </p:cNvPr>
          <p:cNvSpPr>
            <a:spLocks noGrp="1"/>
          </p:cNvSpPr>
          <p:nvPr>
            <p:ph type="subTitle" idx="1"/>
          </p:nvPr>
        </p:nvSpPr>
        <p:spPr/>
        <p:txBody>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1966618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AE2EC-C038-4419-ACA7-D6BC0A5646E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C541DB-1CF7-4222-AAD7-E0F138CF4C8C}"/>
              </a:ext>
            </a:extLst>
          </p:cNvPr>
          <p:cNvSpPr>
            <a:spLocks noGrp="1"/>
          </p:cNvSpPr>
          <p:nvPr>
            <p:ph idx="1"/>
          </p:nvPr>
        </p:nvSpPr>
        <p:spPr/>
        <p:txBody>
          <a:bodyPr>
            <a:noAutofit/>
          </a:bodyPr>
          <a:lstStyle/>
          <a:p>
            <a:r>
              <a:rPr lang="en-GB" sz="2400" dirty="0">
                <a:latin typeface="Comic Sans MS" panose="030F0702030302020204" pitchFamily="66" charset="0"/>
              </a:rPr>
              <a:t>Hide to surprise someone in your family!</a:t>
            </a:r>
          </a:p>
          <a:p>
            <a:r>
              <a:rPr lang="en-GB" sz="2400" dirty="0">
                <a:latin typeface="Comic Sans MS" panose="030F0702030302020204" pitchFamily="66" charset="0"/>
              </a:rPr>
              <a:t>Hide somewhere, and be really quiet!</a:t>
            </a:r>
          </a:p>
          <a:p>
            <a:r>
              <a:rPr lang="en-GB" sz="2400" dirty="0">
                <a:latin typeface="Comic Sans MS" panose="030F0702030302020204" pitchFamily="66" charset="0"/>
              </a:rPr>
              <a:t>When your family member comes in, jump up and surprise them!</a:t>
            </a:r>
          </a:p>
        </p:txBody>
      </p:sp>
      <p:pic>
        <p:nvPicPr>
          <p:cNvPr id="1026" name="Picture 2" descr="238 Hiding Behind Chair Photos - Free &amp; Royalty-Free Stock Photos from  Dreamstime">
            <a:extLst>
              <a:ext uri="{FF2B5EF4-FFF2-40B4-BE49-F238E27FC236}">
                <a16:creationId xmlns:a16="http://schemas.microsoft.com/office/drawing/2014/main" id="{4123373D-33A9-4799-8689-45FF63B5BB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5270" y="3273087"/>
            <a:ext cx="3646602" cy="3003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514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11EBC-70FE-4871-80C9-03196E0288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D1341DB-B544-4A48-9EEB-0C6EEA77496B}"/>
              </a:ext>
            </a:extLst>
          </p:cNvPr>
          <p:cNvSpPr>
            <a:spLocks noGrp="1"/>
          </p:cNvSpPr>
          <p:nvPr>
            <p:ph idx="1"/>
          </p:nvPr>
        </p:nvSpPr>
        <p:spPr/>
        <p:txBody>
          <a:bodyPr>
            <a:normAutofit/>
          </a:bodyPr>
          <a:lstStyle/>
          <a:p>
            <a:r>
              <a:rPr lang="en-GB" dirty="0">
                <a:latin typeface="Comic Sans MS" panose="030F0702030302020204" pitchFamily="66" charset="0"/>
              </a:rPr>
              <a:t>How did you feel while you were hiding to surprise someone in your family?</a:t>
            </a:r>
          </a:p>
          <a:p>
            <a:r>
              <a:rPr lang="en-GB" dirty="0">
                <a:latin typeface="Comic Sans MS" panose="030F0702030302020204" pitchFamily="66" charset="0"/>
              </a:rPr>
              <a:t>Create a bubble map of your ideas. </a:t>
            </a:r>
          </a:p>
          <a:p>
            <a:endParaRPr lang="en-GB" dirty="0">
              <a:latin typeface="Comic Sans MS" panose="030F0702030302020204" pitchFamily="66" charset="0"/>
            </a:endParaRPr>
          </a:p>
          <a:p>
            <a:r>
              <a:rPr lang="en-GB" i="1" dirty="0">
                <a:latin typeface="Comic Sans MS" panose="030F0702030302020204" pitchFamily="66" charset="0"/>
              </a:rPr>
              <a:t>How did you feel?</a:t>
            </a:r>
          </a:p>
          <a:p>
            <a:r>
              <a:rPr lang="en-GB" i="1" dirty="0">
                <a:latin typeface="Comic Sans MS" panose="030F0702030302020204" pitchFamily="66" charset="0"/>
              </a:rPr>
              <a:t>What were your bodies doing?</a:t>
            </a:r>
          </a:p>
          <a:p>
            <a:r>
              <a:rPr lang="en-GB" i="1" dirty="0">
                <a:latin typeface="Comic Sans MS" panose="030F0702030302020204" pitchFamily="66" charset="0"/>
              </a:rPr>
              <a:t>What were you doing? </a:t>
            </a:r>
            <a:endParaRPr lang="en-GB" dirty="0">
              <a:latin typeface="Comic Sans MS" panose="030F0702030302020204" pitchFamily="66" charset="0"/>
            </a:endParaRPr>
          </a:p>
          <a:p>
            <a:endParaRPr lang="en-GB" i="1" dirty="0">
              <a:latin typeface="Comic Sans MS" panose="030F0702030302020204" pitchFamily="66" charset="0"/>
            </a:endParaRPr>
          </a:p>
          <a:p>
            <a:endParaRPr lang="en-GB" i="1" dirty="0">
              <a:latin typeface="Comic Sans MS" panose="030F0702030302020204" pitchFamily="66" charset="0"/>
            </a:endParaRPr>
          </a:p>
          <a:p>
            <a:endParaRPr lang="en-GB" dirty="0">
              <a:latin typeface="Comic Sans MS" panose="030F0702030302020204" pitchFamily="66" charset="0"/>
            </a:endParaRPr>
          </a:p>
        </p:txBody>
      </p:sp>
      <p:pic>
        <p:nvPicPr>
          <p:cNvPr id="4" name="Picture 2" descr="238 Hiding Behind Chair Photos - Free &amp; Royalty-Free Stock Photos from  Dreamstime">
            <a:extLst>
              <a:ext uri="{FF2B5EF4-FFF2-40B4-BE49-F238E27FC236}">
                <a16:creationId xmlns:a16="http://schemas.microsoft.com/office/drawing/2014/main" id="{4558551E-0624-4C2E-9DB7-B855F8F98C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5270" y="3273087"/>
            <a:ext cx="3646602" cy="3003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6063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A8984-BC4F-4325-BFA7-887A23A2C02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557F9CF3-E5A6-44DA-827E-8D0AF303DA48}"/>
              </a:ext>
            </a:extLst>
          </p:cNvPr>
          <p:cNvSpPr>
            <a:spLocks noGrp="1"/>
          </p:cNvSpPr>
          <p:nvPr>
            <p:ph idx="1"/>
          </p:nvPr>
        </p:nvSpPr>
        <p:spPr/>
        <p:txBody>
          <a:bodyPr/>
          <a:lstStyle/>
          <a:p>
            <a:r>
              <a:rPr lang="en-GB" dirty="0">
                <a:latin typeface="Comic Sans MS" panose="030F0702030302020204" pitchFamily="66" charset="0"/>
              </a:rPr>
              <a:t>Waiting to surprise someone built up suspense!</a:t>
            </a:r>
          </a:p>
          <a:p>
            <a:endParaRPr lang="en-GB" dirty="0">
              <a:latin typeface="Comic Sans MS" panose="030F0702030302020204" pitchFamily="66" charset="0"/>
            </a:endParaRPr>
          </a:p>
          <a:p>
            <a:r>
              <a:rPr lang="en-GB" dirty="0">
                <a:latin typeface="Comic Sans MS" panose="030F0702030302020204" pitchFamily="66" charset="0"/>
              </a:rPr>
              <a:t>Do you know what suspense is?</a:t>
            </a:r>
          </a:p>
        </p:txBody>
      </p:sp>
      <p:pic>
        <p:nvPicPr>
          <p:cNvPr id="5" name="Picture 2" descr="person thinking clipart - Clip Art Library">
            <a:extLst>
              <a:ext uri="{FF2B5EF4-FFF2-40B4-BE49-F238E27FC236}">
                <a16:creationId xmlns:a16="http://schemas.microsoft.com/office/drawing/2014/main" id="{F9FA92EC-437B-4EC8-81AF-D8B60168E3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4090" y="2053956"/>
            <a:ext cx="4117910" cy="4125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664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97590-EF06-43E1-9B94-C6E8CA9C158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A1F5A4-688B-4079-808D-0D927C15BC86}"/>
              </a:ext>
            </a:extLst>
          </p:cNvPr>
          <p:cNvSpPr>
            <a:spLocks noGrp="1"/>
          </p:cNvSpPr>
          <p:nvPr>
            <p:ph idx="1"/>
          </p:nvPr>
        </p:nvSpPr>
        <p:spPr/>
        <p:txBody>
          <a:bodyPr/>
          <a:lstStyle/>
          <a:p>
            <a:r>
              <a:rPr lang="en-GB" dirty="0">
                <a:latin typeface="Comic Sans MS" panose="030F0702030302020204" pitchFamily="66" charset="0"/>
              </a:rPr>
              <a:t>Suspense means waiting for something to happen or being certain about what will happen. </a:t>
            </a:r>
          </a:p>
          <a:p>
            <a:endParaRPr lang="en-GB" dirty="0">
              <a:latin typeface="Comic Sans MS" panose="030F0702030302020204" pitchFamily="66" charset="0"/>
            </a:endParaRPr>
          </a:p>
          <a:p>
            <a:r>
              <a:rPr lang="en-GB" dirty="0">
                <a:latin typeface="Comic Sans MS" panose="030F0702030302020204" pitchFamily="66" charset="0"/>
              </a:rPr>
              <a:t>Suspense is something used in stories to make them mysterious or scary.</a:t>
            </a:r>
          </a:p>
        </p:txBody>
      </p:sp>
      <p:pic>
        <p:nvPicPr>
          <p:cNvPr id="4098" name="Picture 2" descr="Pie Corbett's Fiction: Kidnapped – Literacy Resource For KS2 | Teachwire  Teaching Resource">
            <a:extLst>
              <a:ext uri="{FF2B5EF4-FFF2-40B4-BE49-F238E27FC236}">
                <a16:creationId xmlns:a16="http://schemas.microsoft.com/office/drawing/2014/main" id="{1CF03D1B-7BEB-4A18-A41E-6606FE9C75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7191" y="3503057"/>
            <a:ext cx="4437618" cy="2732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128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1DAD3-3612-45CC-8288-B2C141A1854C}"/>
              </a:ext>
            </a:extLst>
          </p:cNvPr>
          <p:cNvSpPr>
            <a:spLocks noGrp="1"/>
          </p:cNvSpPr>
          <p:nvPr>
            <p:ph type="title"/>
          </p:nvPr>
        </p:nvSpPr>
        <p:spPr/>
        <p:txBody>
          <a:bodyPr>
            <a:normAutofit/>
          </a:bodyPr>
          <a:lstStyle/>
          <a:p>
            <a:pPr algn="ctr"/>
            <a:r>
              <a:rPr lang="en-US" sz="3200" u="sng" dirty="0">
                <a:latin typeface="Comic Sans MS" panose="030F0702030302020204" pitchFamily="66" charset="0"/>
                <a:hlinkClick r:id="rId2"/>
              </a:rPr>
              <a:t>https://www.youtube.com/watch?v=iD-NBs5kJqI</a:t>
            </a:r>
            <a:r>
              <a:rPr lang="en-US" sz="3200" u="sng" dirty="0">
                <a:latin typeface="Comic Sans MS" panose="030F0702030302020204" pitchFamily="66" charset="0"/>
              </a:rPr>
              <a:t> </a:t>
            </a:r>
            <a:br>
              <a:rPr lang="en-US" sz="3200" u="sng" dirty="0">
                <a:latin typeface="Comic Sans MS" panose="030F0702030302020204" pitchFamily="66" charset="0"/>
              </a:rPr>
            </a:br>
            <a:r>
              <a:rPr lang="en-US" sz="3200" dirty="0">
                <a:latin typeface="Comic Sans MS" panose="030F0702030302020204" pitchFamily="66" charset="0"/>
              </a:rPr>
              <a:t>(up to 24 seconds)</a:t>
            </a:r>
            <a:endParaRPr lang="en-GB" sz="3200" dirty="0">
              <a:latin typeface="Comic Sans MS" panose="030F0702030302020204" pitchFamily="66" charset="0"/>
            </a:endParaRPr>
          </a:p>
        </p:txBody>
      </p:sp>
      <p:pic>
        <p:nvPicPr>
          <p:cNvPr id="5122" name="Picture 2" descr="Porter Robinson – Language. Original Music Video | fascinatedgeek">
            <a:extLst>
              <a:ext uri="{FF2B5EF4-FFF2-40B4-BE49-F238E27FC236}">
                <a16:creationId xmlns:a16="http://schemas.microsoft.com/office/drawing/2014/main" id="{5CB12150-0CA4-4701-8A18-3A7F1AFE3B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3055" y="2044291"/>
            <a:ext cx="9462038" cy="3972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676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uspense video (1)">
            <a:hlinkClick r:id="" action="ppaction://media"/>
            <a:extLst>
              <a:ext uri="{FF2B5EF4-FFF2-40B4-BE49-F238E27FC236}">
                <a16:creationId xmlns:a16="http://schemas.microsoft.com/office/drawing/2014/main" id="{CE13C373-A64F-4217-AD1B-AAC233D842D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657350" y="1846263"/>
            <a:ext cx="8939213" cy="4022725"/>
          </a:xfrm>
        </p:spPr>
      </p:pic>
      <p:sp>
        <p:nvSpPr>
          <p:cNvPr id="3" name="Title 1">
            <a:extLst>
              <a:ext uri="{FF2B5EF4-FFF2-40B4-BE49-F238E27FC236}">
                <a16:creationId xmlns:a16="http://schemas.microsoft.com/office/drawing/2014/main" id="{FF62AD0F-ED25-4577-B681-5B01E446305D}"/>
              </a:ext>
            </a:extLst>
          </p:cNvPr>
          <p:cNvSpPr>
            <a:spLocks noGrp="1"/>
          </p:cNvSpPr>
          <p:nvPr>
            <p:ph type="title"/>
          </p:nvPr>
        </p:nvSpPr>
        <p:spPr>
          <a:xfrm>
            <a:off x="1097280" y="286603"/>
            <a:ext cx="10058400" cy="1450757"/>
          </a:xfrm>
        </p:spPr>
        <p:txBody>
          <a:bodyPr>
            <a:normAutofit/>
          </a:bodyPr>
          <a:lstStyle/>
          <a:p>
            <a:r>
              <a:rPr lang="en-GB" sz="3600" dirty="0">
                <a:latin typeface="Comic Sans MS" panose="030F0702030302020204" pitchFamily="66" charset="0"/>
              </a:rPr>
              <a:t>Up to 1 minute. </a:t>
            </a:r>
          </a:p>
        </p:txBody>
      </p:sp>
    </p:spTree>
    <p:extLst>
      <p:ext uri="{BB962C8B-B14F-4D97-AF65-F5344CB8AC3E}">
        <p14:creationId xmlns:p14="http://schemas.microsoft.com/office/powerpoint/2010/main" val="405930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2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D405E-BD1E-48D2-BB24-740AA7FA36B2}"/>
              </a:ext>
            </a:extLst>
          </p:cNvPr>
          <p:cNvSpPr>
            <a:spLocks noGrp="1"/>
          </p:cNvSpPr>
          <p:nvPr>
            <p:ph type="title"/>
          </p:nvPr>
        </p:nvSpPr>
        <p:spPr/>
        <p:txBody>
          <a:bodyPr>
            <a:normAutofit/>
          </a:bodyPr>
          <a:lstStyle/>
          <a:p>
            <a:r>
              <a:rPr lang="en-GB" sz="3600" dirty="0">
                <a:latin typeface="Comic Sans MS" panose="030F0702030302020204" pitchFamily="66" charset="0"/>
              </a:rPr>
              <a:t>What do these suspense clips have in common?</a:t>
            </a:r>
          </a:p>
        </p:txBody>
      </p:sp>
      <p:sp>
        <p:nvSpPr>
          <p:cNvPr id="3" name="Content Placeholder 2">
            <a:extLst>
              <a:ext uri="{FF2B5EF4-FFF2-40B4-BE49-F238E27FC236}">
                <a16:creationId xmlns:a16="http://schemas.microsoft.com/office/drawing/2014/main" id="{516AB4D8-4D60-4238-8067-CB7CA3FA0714}"/>
              </a:ext>
            </a:extLst>
          </p:cNvPr>
          <p:cNvSpPr>
            <a:spLocks noGrp="1"/>
          </p:cNvSpPr>
          <p:nvPr>
            <p:ph idx="1"/>
          </p:nvPr>
        </p:nvSpPr>
        <p:spPr/>
        <p:txBody>
          <a:bodyPr/>
          <a:lstStyle/>
          <a:p>
            <a:endParaRPr lang="en-GB" dirty="0"/>
          </a:p>
        </p:txBody>
      </p:sp>
      <p:pic>
        <p:nvPicPr>
          <p:cNvPr id="6146" name="Picture 2" descr="person thinking clipart - Clip Art Library">
            <a:extLst>
              <a:ext uri="{FF2B5EF4-FFF2-40B4-BE49-F238E27FC236}">
                <a16:creationId xmlns:a16="http://schemas.microsoft.com/office/drawing/2014/main" id="{8526E914-D985-48E0-8E4D-395BA4DB7C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4090" y="2053956"/>
            <a:ext cx="4117910" cy="4125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815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44E71-7BA5-4796-B018-E7F4FC82CE9F}"/>
              </a:ext>
            </a:extLst>
          </p:cNvPr>
          <p:cNvSpPr>
            <a:spLocks noGrp="1"/>
          </p:cNvSpPr>
          <p:nvPr>
            <p:ph type="title"/>
          </p:nvPr>
        </p:nvSpPr>
        <p:spPr/>
        <p:txBody>
          <a:bodyPr/>
          <a:lstStyle/>
          <a:p>
            <a:r>
              <a:rPr lang="en-GB" dirty="0">
                <a:latin typeface="Comic Sans MS" panose="030F0702030302020204" pitchFamily="66" charset="0"/>
              </a:rPr>
              <a:t>What was the character doing?</a:t>
            </a:r>
          </a:p>
        </p:txBody>
      </p:sp>
      <p:sp>
        <p:nvSpPr>
          <p:cNvPr id="3" name="Content Placeholder 2">
            <a:extLst>
              <a:ext uri="{FF2B5EF4-FFF2-40B4-BE49-F238E27FC236}">
                <a16:creationId xmlns:a16="http://schemas.microsoft.com/office/drawing/2014/main" id="{B50EBC3A-B55F-4ACC-B888-AAE74FCCEC48}"/>
              </a:ext>
            </a:extLst>
          </p:cNvPr>
          <p:cNvSpPr>
            <a:spLocks noGrp="1"/>
          </p:cNvSpPr>
          <p:nvPr>
            <p:ph idx="1"/>
          </p:nvPr>
        </p:nvSpPr>
        <p:spPr/>
        <p:txBody>
          <a:bodyPr/>
          <a:lstStyle/>
          <a:p>
            <a:r>
              <a:rPr lang="en-GB" dirty="0">
                <a:latin typeface="Comic Sans MS" panose="030F0702030302020204" pitchFamily="66" charset="0"/>
              </a:rPr>
              <a:t>How do you think the character felt? Why?</a:t>
            </a:r>
          </a:p>
          <a:p>
            <a:r>
              <a:rPr lang="en-GB" dirty="0">
                <a:latin typeface="Comic Sans MS" panose="030F0702030302020204" pitchFamily="66" charset="0"/>
              </a:rPr>
              <a:t>How was this feeling shown in the video clips?</a:t>
            </a:r>
          </a:p>
        </p:txBody>
      </p:sp>
      <p:pic>
        <p:nvPicPr>
          <p:cNvPr id="4" name="Picture 2" descr="person thinking clipart - Clip Art Library">
            <a:extLst>
              <a:ext uri="{FF2B5EF4-FFF2-40B4-BE49-F238E27FC236}">
                <a16:creationId xmlns:a16="http://schemas.microsoft.com/office/drawing/2014/main" id="{3020F32C-ADAD-4541-B3F7-B69F631412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4090" y="2053956"/>
            <a:ext cx="4117910" cy="4125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06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ED2F9-D3DF-4BB1-AC8F-0C8B3D133C66}"/>
              </a:ext>
            </a:extLst>
          </p:cNvPr>
          <p:cNvSpPr>
            <a:spLocks noGrp="1"/>
          </p:cNvSpPr>
          <p:nvPr>
            <p:ph type="title"/>
          </p:nvPr>
        </p:nvSpPr>
        <p:spPr/>
        <p:txBody>
          <a:bodyPr/>
          <a:lstStyle/>
          <a:p>
            <a:r>
              <a:rPr lang="en-GB"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2B07F079-6C86-4476-8686-43300F24808C}"/>
              </a:ext>
            </a:extLst>
          </p:cNvPr>
          <p:cNvSpPr>
            <a:spLocks noGrp="1"/>
          </p:cNvSpPr>
          <p:nvPr>
            <p:ph idx="1"/>
          </p:nvPr>
        </p:nvSpPr>
        <p:spPr/>
        <p:txBody>
          <a:bodyPr/>
          <a:lstStyle/>
          <a:p>
            <a:r>
              <a:rPr lang="en-GB" dirty="0">
                <a:latin typeface="Comic Sans MS" panose="030F0702030302020204" pitchFamily="66" charset="0"/>
              </a:rPr>
              <a:t>Create a bubble map about characters in suspense stories, for example:</a:t>
            </a:r>
          </a:p>
          <a:p>
            <a:r>
              <a:rPr lang="en-GB" dirty="0">
                <a:latin typeface="Comic Sans MS" panose="030F0702030302020204" pitchFamily="66" charset="0"/>
              </a:rPr>
              <a:t>- how do they feel?</a:t>
            </a:r>
          </a:p>
          <a:p>
            <a:r>
              <a:rPr lang="en-GB" dirty="0">
                <a:latin typeface="Comic Sans MS" panose="030F0702030302020204" pitchFamily="66" charset="0"/>
              </a:rPr>
              <a:t>- what do they do?</a:t>
            </a:r>
          </a:p>
          <a:p>
            <a:endParaRPr lang="en-GB" dirty="0">
              <a:latin typeface="Comic Sans MS" panose="030F0702030302020204" pitchFamily="66" charset="0"/>
            </a:endParaRPr>
          </a:p>
          <a:p>
            <a:r>
              <a:rPr lang="en-GB" i="1" dirty="0">
                <a:latin typeface="Comic Sans MS" panose="030F0702030302020204" pitchFamily="66" charset="0"/>
              </a:rPr>
              <a:t>Use your own experiences from today’s lesson to help you. </a:t>
            </a:r>
            <a:endParaRPr lang="en-GB" dirty="0">
              <a:latin typeface="Comic Sans MS" panose="030F0702030302020204" pitchFamily="66" charset="0"/>
            </a:endParaRPr>
          </a:p>
          <a:p>
            <a:endParaRPr lang="en-GB" i="1" dirty="0">
              <a:latin typeface="Comic Sans MS" panose="030F0702030302020204" pitchFamily="66" charset="0"/>
            </a:endParaRPr>
          </a:p>
        </p:txBody>
      </p:sp>
      <p:pic>
        <p:nvPicPr>
          <p:cNvPr id="4" name="Picture 2" descr="Pie Corbett's Fiction: Kidnapped – Literacy Resource For KS2 | Teachwire  Teaching Resource">
            <a:extLst>
              <a:ext uri="{FF2B5EF4-FFF2-40B4-BE49-F238E27FC236}">
                <a16:creationId xmlns:a16="http://schemas.microsoft.com/office/drawing/2014/main" id="{281FCACF-4EAD-49D0-9AD5-D5004F7635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5904" y="3814779"/>
            <a:ext cx="3931345" cy="2420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000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9B21-6385-4167-B0FF-4F9BF6878A13}"/>
              </a:ext>
            </a:extLst>
          </p:cNvPr>
          <p:cNvSpPr>
            <a:spLocks noGrp="1"/>
          </p:cNvSpPr>
          <p:nvPr>
            <p:ph type="title"/>
          </p:nvPr>
        </p:nvSpPr>
        <p:spPr/>
        <p:txBody>
          <a:bodyPr/>
          <a:lstStyle/>
          <a:p>
            <a:r>
              <a:rPr lang="en-GB"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D7318342-DDA8-4C33-A6EC-345F0AE2CA19}"/>
              </a:ext>
            </a:extLst>
          </p:cNvPr>
          <p:cNvSpPr>
            <a:spLocks noGrp="1"/>
          </p:cNvSpPr>
          <p:nvPr>
            <p:ph idx="1"/>
          </p:nvPr>
        </p:nvSpPr>
        <p:spPr/>
        <p:txBody>
          <a:bodyPr/>
          <a:lstStyle/>
          <a:p>
            <a:r>
              <a:rPr lang="en-GB" dirty="0">
                <a:solidFill>
                  <a:srgbClr val="FF0000"/>
                </a:solidFill>
                <a:latin typeface="Comic Sans MS" panose="030F0702030302020204" pitchFamily="66" charset="0"/>
              </a:rPr>
              <a:t>Look at these two pictures.</a:t>
            </a:r>
          </a:p>
          <a:p>
            <a:r>
              <a:rPr lang="en-GB" dirty="0">
                <a:solidFill>
                  <a:srgbClr val="FF0000"/>
                </a:solidFill>
                <a:latin typeface="Comic Sans MS" panose="030F0702030302020204" pitchFamily="66" charset="0"/>
              </a:rPr>
              <a:t>Which picture creates suspense? Why? </a:t>
            </a:r>
          </a:p>
          <a:p>
            <a:r>
              <a:rPr lang="en-GB" dirty="0">
                <a:solidFill>
                  <a:srgbClr val="FF0000"/>
                </a:solidFill>
                <a:latin typeface="Comic Sans MS" panose="030F0702030302020204" pitchFamily="66" charset="0"/>
              </a:rPr>
              <a:t>Answer the question using your learning from the lesson. </a:t>
            </a:r>
          </a:p>
        </p:txBody>
      </p:sp>
      <p:pic>
        <p:nvPicPr>
          <p:cNvPr id="7170" name="Picture 2" descr="Filmmaking 101: Building Suspense">
            <a:extLst>
              <a:ext uri="{FF2B5EF4-FFF2-40B4-BE49-F238E27FC236}">
                <a16:creationId xmlns:a16="http://schemas.microsoft.com/office/drawing/2014/main" id="{64C83E70-2243-4207-B301-64C255DF79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861" y="3195687"/>
            <a:ext cx="6463510" cy="305418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ree Stock Photo of Small Bridge in Forest | Download Free Images and Free  Illustrations">
            <a:extLst>
              <a:ext uri="{FF2B5EF4-FFF2-40B4-BE49-F238E27FC236}">
                <a16:creationId xmlns:a16="http://schemas.microsoft.com/office/drawing/2014/main" id="{FAF99CAD-39D2-439F-B47F-189BC1183D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5371" y="3198203"/>
            <a:ext cx="5484768" cy="3062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186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F16709-4AED-4A7B-84F8-A302E29B380C}"/>
              </a:ext>
            </a:extLst>
          </p:cNvPr>
          <p:cNvSpPr>
            <a:spLocks noGrp="1"/>
          </p:cNvSpPr>
          <p:nvPr>
            <p:ph type="ctrTitle"/>
          </p:nvPr>
        </p:nvSpPr>
        <p:spPr/>
        <p:txBody>
          <a:bodyPr>
            <a:normAutofit/>
          </a:bodyPr>
          <a:lstStyle/>
          <a:p>
            <a:r>
              <a:rPr lang="en-GB" sz="6600" dirty="0">
                <a:latin typeface="Comic Sans MS" panose="030F0702030302020204" pitchFamily="66" charset="0"/>
              </a:rPr>
              <a:t>Tuesday 23</a:t>
            </a:r>
            <a:r>
              <a:rPr lang="en-GB" sz="6600" baseline="30000" dirty="0">
                <a:latin typeface="Comic Sans MS" panose="030F0702030302020204" pitchFamily="66" charset="0"/>
              </a:rPr>
              <a:t>rd</a:t>
            </a:r>
            <a:r>
              <a:rPr lang="en-GB" sz="6600" dirty="0">
                <a:latin typeface="Comic Sans MS" panose="030F0702030302020204" pitchFamily="66" charset="0"/>
              </a:rPr>
              <a:t> March 2021</a:t>
            </a:r>
          </a:p>
        </p:txBody>
      </p:sp>
      <p:sp>
        <p:nvSpPr>
          <p:cNvPr id="5" name="Subtitle 4">
            <a:extLst>
              <a:ext uri="{FF2B5EF4-FFF2-40B4-BE49-F238E27FC236}">
                <a16:creationId xmlns:a16="http://schemas.microsoft.com/office/drawing/2014/main" id="{04784399-0A58-4FD8-846C-991E18609A1A}"/>
              </a:ext>
            </a:extLst>
          </p:cNvPr>
          <p:cNvSpPr>
            <a:spLocks noGrp="1"/>
          </p:cNvSpPr>
          <p:nvPr>
            <p:ph type="subTitle" idx="1"/>
          </p:nvPr>
        </p:nvSpPr>
        <p:spPr/>
        <p:txBody>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1398392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05777-F9E6-4F83-A37B-2998EBBB8A62}"/>
              </a:ext>
            </a:extLst>
          </p:cNvPr>
          <p:cNvSpPr>
            <a:spLocks noGrp="1"/>
          </p:cNvSpPr>
          <p:nvPr>
            <p:ph type="title"/>
          </p:nvPr>
        </p:nvSpPr>
        <p:spPr/>
        <p:txBody>
          <a:bodyPr>
            <a:normAutofit/>
          </a:bodyPr>
          <a:lstStyle/>
          <a:p>
            <a:r>
              <a:rPr lang="en-GB" sz="3200" dirty="0">
                <a:latin typeface="Comic Sans MS" panose="030F0702030302020204" pitchFamily="66" charset="0"/>
              </a:rPr>
              <a:t>What can you remember about suspense stories?</a:t>
            </a:r>
          </a:p>
        </p:txBody>
      </p:sp>
      <p:sp>
        <p:nvSpPr>
          <p:cNvPr id="3" name="Content Placeholder 2">
            <a:extLst>
              <a:ext uri="{FF2B5EF4-FFF2-40B4-BE49-F238E27FC236}">
                <a16:creationId xmlns:a16="http://schemas.microsoft.com/office/drawing/2014/main" id="{E9113A17-DC98-43D3-A1EB-638D3085D083}"/>
              </a:ext>
            </a:extLst>
          </p:cNvPr>
          <p:cNvSpPr>
            <a:spLocks noGrp="1"/>
          </p:cNvSpPr>
          <p:nvPr>
            <p:ph idx="1"/>
          </p:nvPr>
        </p:nvSpPr>
        <p:spPr>
          <a:xfrm>
            <a:off x="1097280" y="1845734"/>
            <a:ext cx="5143264" cy="4023360"/>
          </a:xfrm>
        </p:spPr>
        <p:txBody>
          <a:bodyPr/>
          <a:lstStyle/>
          <a:p>
            <a:r>
              <a:rPr lang="en-GB" dirty="0">
                <a:latin typeface="Comic Sans MS" panose="030F0702030302020204" pitchFamily="66" charset="0"/>
              </a:rPr>
              <a:t>What does suspense mean?</a:t>
            </a:r>
          </a:p>
          <a:p>
            <a:endParaRPr lang="en-GB" dirty="0">
              <a:latin typeface="Comic Sans MS" panose="030F0702030302020204" pitchFamily="66" charset="0"/>
            </a:endParaRPr>
          </a:p>
          <a:p>
            <a:r>
              <a:rPr lang="en-GB" i="1" dirty="0">
                <a:latin typeface="Comic Sans MS" panose="030F0702030302020204" pitchFamily="66" charset="0"/>
              </a:rPr>
              <a:t>Suspense means waiting for something to happen or being certain about what will happen. </a:t>
            </a:r>
          </a:p>
          <a:p>
            <a:endParaRPr lang="en-GB" dirty="0">
              <a:latin typeface="Comic Sans MS" panose="030F0702030302020204" pitchFamily="66" charset="0"/>
            </a:endParaRPr>
          </a:p>
          <a:p>
            <a:r>
              <a:rPr lang="en-GB" dirty="0">
                <a:latin typeface="Comic Sans MS" panose="030F0702030302020204" pitchFamily="66" charset="0"/>
              </a:rPr>
              <a:t>Suspense is something used in stories to make them mysterious or scary.</a:t>
            </a:r>
          </a:p>
          <a:p>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5772AB12-8E8A-46B3-915E-7A31F734680A}"/>
              </a:ext>
            </a:extLst>
          </p:cNvPr>
          <p:cNvPicPr>
            <a:picLocks noChangeAspect="1"/>
          </p:cNvPicPr>
          <p:nvPr/>
        </p:nvPicPr>
        <p:blipFill rotWithShape="1">
          <a:blip r:embed="rId2"/>
          <a:srcRect l="39742" t="23231" r="14098" b="13127"/>
          <a:stretch/>
        </p:blipFill>
        <p:spPr>
          <a:xfrm>
            <a:off x="6457359" y="1845734"/>
            <a:ext cx="5627803" cy="4364610"/>
          </a:xfrm>
          <a:prstGeom prst="rect">
            <a:avLst/>
          </a:prstGeom>
        </p:spPr>
      </p:pic>
    </p:spTree>
    <p:extLst>
      <p:ext uri="{BB962C8B-B14F-4D97-AF65-F5344CB8AC3E}">
        <p14:creationId xmlns:p14="http://schemas.microsoft.com/office/powerpoint/2010/main" val="3619875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CB7B4-D41F-41C1-A38F-B7A131564137}"/>
              </a:ext>
            </a:extLst>
          </p:cNvPr>
          <p:cNvSpPr>
            <a:spLocks noGrp="1"/>
          </p:cNvSpPr>
          <p:nvPr>
            <p:ph type="title"/>
          </p:nvPr>
        </p:nvSpPr>
        <p:spPr/>
        <p:txBody>
          <a:bodyPr>
            <a:normAutofit/>
          </a:bodyPr>
          <a:lstStyle/>
          <a:p>
            <a:r>
              <a:rPr lang="en-GB" sz="4000" dirty="0">
                <a:latin typeface="Comic Sans MS" panose="030F0702030302020204" pitchFamily="66" charset="0"/>
              </a:rPr>
              <a:t>How did the video clips create suspense?</a:t>
            </a:r>
          </a:p>
        </p:txBody>
      </p:sp>
      <p:sp>
        <p:nvSpPr>
          <p:cNvPr id="3" name="Content Placeholder 2">
            <a:extLst>
              <a:ext uri="{FF2B5EF4-FFF2-40B4-BE49-F238E27FC236}">
                <a16:creationId xmlns:a16="http://schemas.microsoft.com/office/drawing/2014/main" id="{F8BB85A4-E14D-4CC2-8758-8305E5DAF200}"/>
              </a:ext>
            </a:extLst>
          </p:cNvPr>
          <p:cNvSpPr>
            <a:spLocks noGrp="1"/>
          </p:cNvSpPr>
          <p:nvPr>
            <p:ph idx="1"/>
          </p:nvPr>
        </p:nvSpPr>
        <p:spPr/>
        <p:txBody>
          <a:bodyPr/>
          <a:lstStyle/>
          <a:p>
            <a:endParaRPr lang="en-GB"/>
          </a:p>
        </p:txBody>
      </p:sp>
      <p:pic>
        <p:nvPicPr>
          <p:cNvPr id="4" name="Picture 2" descr="person thinking clipart - Clip Art Library">
            <a:extLst>
              <a:ext uri="{FF2B5EF4-FFF2-40B4-BE49-F238E27FC236}">
                <a16:creationId xmlns:a16="http://schemas.microsoft.com/office/drawing/2014/main" id="{E8BC74E5-F143-428E-893F-0045441805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4090" y="2053956"/>
            <a:ext cx="4117910" cy="4125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783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6A51C-7212-4159-A3D4-E2ABB04381BA}"/>
              </a:ext>
            </a:extLst>
          </p:cNvPr>
          <p:cNvSpPr>
            <a:spLocks noGrp="1"/>
          </p:cNvSpPr>
          <p:nvPr>
            <p:ph type="title"/>
          </p:nvPr>
        </p:nvSpPr>
        <p:spPr/>
        <p:txBody>
          <a:bodyPr>
            <a:normAutofit/>
          </a:bodyPr>
          <a:lstStyle/>
          <a:p>
            <a:r>
              <a:rPr lang="en-GB" sz="3200" dirty="0">
                <a:latin typeface="Comic Sans MS" panose="030F0702030302020204" pitchFamily="66" charset="0"/>
              </a:rPr>
              <a:t>Let’s look at some examples of suspense stories.</a:t>
            </a:r>
          </a:p>
        </p:txBody>
      </p:sp>
      <p:pic>
        <p:nvPicPr>
          <p:cNvPr id="4" name="Picture 3">
            <a:extLst>
              <a:ext uri="{FF2B5EF4-FFF2-40B4-BE49-F238E27FC236}">
                <a16:creationId xmlns:a16="http://schemas.microsoft.com/office/drawing/2014/main" id="{856EAAE0-D32D-4E04-BEB1-B3BFE6A29623}"/>
              </a:ext>
            </a:extLst>
          </p:cNvPr>
          <p:cNvPicPr>
            <a:picLocks noChangeAspect="1"/>
          </p:cNvPicPr>
          <p:nvPr/>
        </p:nvPicPr>
        <p:blipFill rotWithShape="1">
          <a:blip r:embed="rId2"/>
          <a:srcRect l="39742" t="23231" r="14098" b="13127"/>
          <a:stretch/>
        </p:blipFill>
        <p:spPr>
          <a:xfrm>
            <a:off x="6457359" y="1845734"/>
            <a:ext cx="5627803" cy="4364610"/>
          </a:xfrm>
          <a:prstGeom prst="rect">
            <a:avLst/>
          </a:prstGeom>
        </p:spPr>
      </p:pic>
    </p:spTree>
    <p:extLst>
      <p:ext uri="{BB962C8B-B14F-4D97-AF65-F5344CB8AC3E}">
        <p14:creationId xmlns:p14="http://schemas.microsoft.com/office/powerpoint/2010/main" val="2282576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a:extLst>
              <a:ext uri="{FF2B5EF4-FFF2-40B4-BE49-F238E27FC236}">
                <a16:creationId xmlns:a16="http://schemas.microsoft.com/office/drawing/2014/main" id="{30102DDE-B505-4D02-915B-FDA5F8A2002B}"/>
              </a:ext>
            </a:extLst>
          </p:cNvPr>
          <p:cNvSpPr>
            <a:spLocks noGrp="1"/>
          </p:cNvSpPr>
          <p:nvPr>
            <p:ph type="dt" sz="quarter" idx="10"/>
          </p:nvPr>
        </p:nvSpPr>
        <p:spPr/>
        <p:txBody>
          <a:bodyPr/>
          <a:lstStyle/>
          <a:p>
            <a:pPr>
              <a:defRPr/>
            </a:pPr>
            <a:r>
              <a:rPr lang="en-GB"/>
              <a:t>04/03/10</a:t>
            </a:r>
          </a:p>
        </p:txBody>
      </p:sp>
      <p:sp>
        <p:nvSpPr>
          <p:cNvPr id="3075" name="Rectangle 2">
            <a:extLst>
              <a:ext uri="{FF2B5EF4-FFF2-40B4-BE49-F238E27FC236}">
                <a16:creationId xmlns:a16="http://schemas.microsoft.com/office/drawing/2014/main" id="{8A6C1C32-EA92-469F-BF4B-F666FE7594A4}"/>
              </a:ext>
            </a:extLst>
          </p:cNvPr>
          <p:cNvSpPr>
            <a:spLocks noChangeArrowheads="1"/>
          </p:cNvSpPr>
          <p:nvPr/>
        </p:nvSpPr>
        <p:spPr bwMode="auto">
          <a:xfrm>
            <a:off x="2524125" y="142875"/>
            <a:ext cx="6000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3200">
                <a:solidFill>
                  <a:srgbClr val="000000"/>
                </a:solidFill>
                <a:latin typeface="Calibri" panose="020F0502020204030204" pitchFamily="34" charset="0"/>
                <a:ea typeface="MS Gothic" panose="020B0609070205080204" pitchFamily="49" charset="-128"/>
              </a:defRPr>
            </a:lvl1pPr>
            <a:lvl2pPr>
              <a:lnSpc>
                <a:spcPct val="10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400">
                <a:solidFill>
                  <a:srgbClr val="000000"/>
                </a:solidFill>
                <a:latin typeface="Calibri" panose="020F0502020204030204" pitchFamily="34" charset="0"/>
                <a:ea typeface="MS Gothic" panose="020B0609070205080204" pitchFamily="49" charset="-128"/>
              </a:defRPr>
            </a:lvl2pPr>
            <a:lvl3pPr>
              <a:lnSpc>
                <a:spcPct val="10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3pPr>
            <a:lvl4pPr>
              <a:lnSpc>
                <a:spcPct val="10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4pPr>
            <a:lvl5pPr>
              <a:lnSpc>
                <a:spcPct val="10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9pPr>
          </a:lstStyle>
          <a:p>
            <a:pPr eaLnBrk="1">
              <a:spcAft>
                <a:spcPct val="0"/>
              </a:spcAft>
            </a:pPr>
            <a:r>
              <a:rPr lang="en-US" altLang="en-US" sz="2800">
                <a:solidFill>
                  <a:srgbClr val="FFFFFF"/>
                </a:solidFill>
                <a:ea typeface="Arial Unicode MS" pitchFamily="34" charset="-128"/>
              </a:rPr>
              <a:t>Kev’s mum eyed us both. “Ok, but no fooling around,” she muttered, as she turned up the TV. It was Neighbours and for the next half hour total silence would be demanded. Lugging my dad’s tent between us, Kev and I sneaked out of the back door, At long last, we had permission to spend the night camping out, even if it was only at the bottom of Kev’s garden.</a:t>
            </a:r>
          </a:p>
        </p:txBody>
      </p:sp>
      <p:sp>
        <p:nvSpPr>
          <p:cNvPr id="3076" name="Rectangle 7">
            <a:extLst>
              <a:ext uri="{FF2B5EF4-FFF2-40B4-BE49-F238E27FC236}">
                <a16:creationId xmlns:a16="http://schemas.microsoft.com/office/drawing/2014/main" id="{2E42133E-1A0B-4C28-9C65-690739E37A0D}"/>
              </a:ext>
            </a:extLst>
          </p:cNvPr>
          <p:cNvSpPr>
            <a:spLocks noChangeArrowheads="1"/>
          </p:cNvSpPr>
          <p:nvPr/>
        </p:nvSpPr>
        <p:spPr bwMode="auto">
          <a:xfrm>
            <a:off x="2095501" y="357188"/>
            <a:ext cx="5857875"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sun slipped behind the distant hills, painting the mountains red and black. Shadows lengthened, deepening the darkness. Wind whispered through the grass as if praying. Wearily, Tom and Jez picked up their fishing gear. It was late and they knew that they would be in trouble. But holidays only came once a year and they were just a mile from the cottage where they were staying. “Come on,” mumbled Jez, picking up his rod and turning to go.</a:t>
            </a:r>
            <a:endParaRPr lang="en-US" altLang="en-US">
              <a:solidFill>
                <a:schemeClr val="bg1"/>
              </a:solidFill>
            </a:endParaRPr>
          </a:p>
        </p:txBody>
      </p:sp>
      <p:pic>
        <p:nvPicPr>
          <p:cNvPr id="3077" name="Picture 6" descr="nightmare man copy small.jpg">
            <a:extLst>
              <a:ext uri="{FF2B5EF4-FFF2-40B4-BE49-F238E27FC236}">
                <a16:creationId xmlns:a16="http://schemas.microsoft.com/office/drawing/2014/main" id="{A0FF6E75-45E8-4BE3-9EB9-D7C9112CEA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 name="Rectangle 8">
            <a:extLst>
              <a:ext uri="{FF2B5EF4-FFF2-40B4-BE49-F238E27FC236}">
                <a16:creationId xmlns:a16="http://schemas.microsoft.com/office/drawing/2014/main" id="{AB0E0F80-71AD-40BB-8BA3-DFD2B3F6AE10}"/>
              </a:ext>
            </a:extLst>
          </p:cNvPr>
          <p:cNvSpPr>
            <a:spLocks noChangeArrowheads="1"/>
          </p:cNvSpPr>
          <p:nvPr/>
        </p:nvSpPr>
        <p:spPr bwMode="auto">
          <a:xfrm>
            <a:off x="5024438" y="428625"/>
            <a:ext cx="5143500"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Sally was afraid. At school, they called her the ‘fraidy girl’ because she seemed afraid of everything. But what she feared the most was the darkness. Every night she didn’t want to go upstairs to bed. She hung around in the kitchen making excuses. Anything to delay going up the stairs. Anything to delay the moment when the light was switched off, plunging her room into darkness.</a:t>
            </a:r>
            <a:endParaRPr lang="en-US" altLang="en-US">
              <a:solidFill>
                <a:schemeClr val="bg1"/>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a:extLst>
              <a:ext uri="{FF2B5EF4-FFF2-40B4-BE49-F238E27FC236}">
                <a16:creationId xmlns:a16="http://schemas.microsoft.com/office/drawing/2014/main" id="{9B60EB63-D795-4007-BBAF-9E23186FC18D}"/>
              </a:ext>
            </a:extLst>
          </p:cNvPr>
          <p:cNvSpPr>
            <a:spLocks noGrp="1"/>
          </p:cNvSpPr>
          <p:nvPr>
            <p:ph type="dt" sz="quarter" idx="10"/>
          </p:nvPr>
        </p:nvSpPr>
        <p:spPr/>
        <p:txBody>
          <a:bodyPr/>
          <a:lstStyle/>
          <a:p>
            <a:pPr>
              <a:defRPr/>
            </a:pPr>
            <a:r>
              <a:rPr lang="en-GB"/>
              <a:t>04/03/10</a:t>
            </a:r>
          </a:p>
        </p:txBody>
      </p:sp>
      <p:sp>
        <p:nvSpPr>
          <p:cNvPr id="5123" name="Rectangle 2">
            <a:extLst>
              <a:ext uri="{FF2B5EF4-FFF2-40B4-BE49-F238E27FC236}">
                <a16:creationId xmlns:a16="http://schemas.microsoft.com/office/drawing/2014/main" id="{80E5E19A-219A-4041-9D7E-D6ADCF88FA4B}"/>
              </a:ext>
            </a:extLst>
          </p:cNvPr>
          <p:cNvSpPr>
            <a:spLocks noChangeArrowheads="1"/>
          </p:cNvSpPr>
          <p:nvPr/>
        </p:nvSpPr>
        <p:spPr bwMode="auto">
          <a:xfrm>
            <a:off x="2524125" y="142875"/>
            <a:ext cx="6000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3200">
                <a:solidFill>
                  <a:srgbClr val="000000"/>
                </a:solidFill>
                <a:latin typeface="Calibri" panose="020F0502020204030204" pitchFamily="34" charset="0"/>
                <a:ea typeface="MS Gothic" panose="020B0609070205080204" pitchFamily="49" charset="-128"/>
              </a:defRPr>
            </a:lvl1pPr>
            <a:lvl2pPr>
              <a:lnSpc>
                <a:spcPct val="10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400">
                <a:solidFill>
                  <a:srgbClr val="000000"/>
                </a:solidFill>
                <a:latin typeface="Calibri" panose="020F0502020204030204" pitchFamily="34" charset="0"/>
                <a:ea typeface="MS Gothic" panose="020B0609070205080204" pitchFamily="49" charset="-128"/>
              </a:defRPr>
            </a:lvl2pPr>
            <a:lvl3pPr>
              <a:lnSpc>
                <a:spcPct val="10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3pPr>
            <a:lvl4pPr>
              <a:lnSpc>
                <a:spcPct val="10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4pPr>
            <a:lvl5pPr>
              <a:lnSpc>
                <a:spcPct val="10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9pPr>
          </a:lstStyle>
          <a:p>
            <a:pPr eaLnBrk="1">
              <a:spcAft>
                <a:spcPct val="0"/>
              </a:spcAft>
            </a:pPr>
            <a:r>
              <a:rPr lang="en-US" altLang="en-US" sz="2800">
                <a:solidFill>
                  <a:srgbClr val="FFFFFF"/>
                </a:solidFill>
                <a:ea typeface="Arial Unicode MS" pitchFamily="34" charset="-128"/>
              </a:rPr>
              <a:t>Kev’s mum eyed us both. “Ok, but no fooling around,” she muttered, as she turned up the TV. It was Neighbours and for the next half hour total silence would be demanded. Lugging my dad’s tent between us, Kev and I sneaked out of the back door, At long last, we had permission to spend the night camping out, even if it was only at the bottom of Kev’s garden.</a:t>
            </a:r>
          </a:p>
        </p:txBody>
      </p:sp>
      <p:sp>
        <p:nvSpPr>
          <p:cNvPr id="5124" name="Rectangle 7">
            <a:extLst>
              <a:ext uri="{FF2B5EF4-FFF2-40B4-BE49-F238E27FC236}">
                <a16:creationId xmlns:a16="http://schemas.microsoft.com/office/drawing/2014/main" id="{AAFBBC69-CAEA-4229-B3BF-23573C935FC9}"/>
              </a:ext>
            </a:extLst>
          </p:cNvPr>
          <p:cNvSpPr>
            <a:spLocks noChangeArrowheads="1"/>
          </p:cNvSpPr>
          <p:nvPr/>
        </p:nvSpPr>
        <p:spPr bwMode="auto">
          <a:xfrm>
            <a:off x="2095501" y="357188"/>
            <a:ext cx="5857875"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sun slipped behind the distant hills, painting the mountains red and black. Shadows lengthened, deepening the darkness. Wind whispered through the grass as if praying. Wearily, Tom and Jez picked up their fishing gear. It was late and they knew that they would be in trouble. But holidays only came once a year and they were just a mile from the cottage where they were staying. “Come on,” mumbled Jez, picking up his rod and turning to go.</a:t>
            </a:r>
            <a:endParaRPr lang="en-US" altLang="en-US">
              <a:solidFill>
                <a:schemeClr val="bg1"/>
              </a:solidFill>
            </a:endParaRPr>
          </a:p>
        </p:txBody>
      </p:sp>
      <p:pic>
        <p:nvPicPr>
          <p:cNvPr id="5125" name="Picture 6" descr="nightmare man copy small.jpg">
            <a:extLst>
              <a:ext uri="{FF2B5EF4-FFF2-40B4-BE49-F238E27FC236}">
                <a16:creationId xmlns:a16="http://schemas.microsoft.com/office/drawing/2014/main" id="{6A40B742-6F7A-47A1-BE76-C176209737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8">
            <a:extLst>
              <a:ext uri="{FF2B5EF4-FFF2-40B4-BE49-F238E27FC236}">
                <a16:creationId xmlns:a16="http://schemas.microsoft.com/office/drawing/2014/main" id="{83F564FA-530F-4C33-8F1A-B7B16070B884}"/>
              </a:ext>
            </a:extLst>
          </p:cNvPr>
          <p:cNvSpPr>
            <a:spLocks noChangeArrowheads="1"/>
          </p:cNvSpPr>
          <p:nvPr/>
        </p:nvSpPr>
        <p:spPr bwMode="auto">
          <a:xfrm>
            <a:off x="5024438" y="428625"/>
            <a:ext cx="514350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One moment the room was bright; the next split second and the room was darker than jet. As her eyes adjusted, vague shapes swam into view. The chair in the corner looked like an old man crouching down, ready to leap at her. The dressing gown on the back of the door was like a thin man, leaning, waiting for her to sleep before he hobbled across the room towards her…</a:t>
            </a:r>
            <a:endParaRPr lang="en-US" altLang="en-US">
              <a:solidFill>
                <a:schemeClr val="bg1"/>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a:extLst>
              <a:ext uri="{FF2B5EF4-FFF2-40B4-BE49-F238E27FC236}">
                <a16:creationId xmlns:a16="http://schemas.microsoft.com/office/drawing/2014/main" id="{69E11948-AC52-45FE-AB9A-ECE667E60644}"/>
              </a:ext>
            </a:extLst>
          </p:cNvPr>
          <p:cNvSpPr>
            <a:spLocks noGrp="1"/>
          </p:cNvSpPr>
          <p:nvPr>
            <p:ph type="dt" sz="quarter" idx="10"/>
          </p:nvPr>
        </p:nvSpPr>
        <p:spPr/>
        <p:txBody>
          <a:bodyPr/>
          <a:lstStyle/>
          <a:p>
            <a:pPr>
              <a:defRPr/>
            </a:pPr>
            <a:r>
              <a:rPr lang="en-GB"/>
              <a:t>04/03/10</a:t>
            </a:r>
          </a:p>
        </p:txBody>
      </p:sp>
      <p:sp>
        <p:nvSpPr>
          <p:cNvPr id="7171" name="Rectangle 2">
            <a:extLst>
              <a:ext uri="{FF2B5EF4-FFF2-40B4-BE49-F238E27FC236}">
                <a16:creationId xmlns:a16="http://schemas.microsoft.com/office/drawing/2014/main" id="{CE170B73-49D4-42C5-BFEB-F7EEEFDC921B}"/>
              </a:ext>
            </a:extLst>
          </p:cNvPr>
          <p:cNvSpPr>
            <a:spLocks noChangeArrowheads="1"/>
          </p:cNvSpPr>
          <p:nvPr/>
        </p:nvSpPr>
        <p:spPr bwMode="auto">
          <a:xfrm>
            <a:off x="2524125" y="142875"/>
            <a:ext cx="6000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3200">
                <a:solidFill>
                  <a:srgbClr val="000000"/>
                </a:solidFill>
                <a:latin typeface="Calibri" panose="020F0502020204030204" pitchFamily="34" charset="0"/>
                <a:ea typeface="MS Gothic" panose="020B0609070205080204" pitchFamily="49" charset="-128"/>
              </a:defRPr>
            </a:lvl1pPr>
            <a:lvl2pPr>
              <a:lnSpc>
                <a:spcPct val="10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400">
                <a:solidFill>
                  <a:srgbClr val="000000"/>
                </a:solidFill>
                <a:latin typeface="Calibri" panose="020F0502020204030204" pitchFamily="34" charset="0"/>
                <a:ea typeface="MS Gothic" panose="020B0609070205080204" pitchFamily="49" charset="-128"/>
              </a:defRPr>
            </a:lvl2pPr>
            <a:lvl3pPr>
              <a:lnSpc>
                <a:spcPct val="10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3pPr>
            <a:lvl4pPr>
              <a:lnSpc>
                <a:spcPct val="10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4pPr>
            <a:lvl5pPr>
              <a:lnSpc>
                <a:spcPct val="10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9pPr>
          </a:lstStyle>
          <a:p>
            <a:pPr eaLnBrk="1">
              <a:spcAft>
                <a:spcPct val="0"/>
              </a:spcAft>
            </a:pPr>
            <a:r>
              <a:rPr lang="en-US" altLang="en-US" sz="2800">
                <a:solidFill>
                  <a:srgbClr val="FFFFFF"/>
                </a:solidFill>
                <a:ea typeface="Arial Unicode MS" pitchFamily="34" charset="-128"/>
              </a:rPr>
              <a:t>Kev’s mum eyed us both. “Ok, but no fooling around,” she muttered, as she turned up the TV. It was Neighbours and for the next half hour total silence would be demanded. Lugging my dad’s tent between us, Kev and I sneaked out of the back door, At long last, we had permission to spend the night camping out, even if it was only at the bottom of Kev’s garden.</a:t>
            </a:r>
          </a:p>
        </p:txBody>
      </p:sp>
      <p:sp>
        <p:nvSpPr>
          <p:cNvPr id="7172" name="Rectangle 7">
            <a:extLst>
              <a:ext uri="{FF2B5EF4-FFF2-40B4-BE49-F238E27FC236}">
                <a16:creationId xmlns:a16="http://schemas.microsoft.com/office/drawing/2014/main" id="{E9FAF4BA-38B8-4115-A31E-49BDB14AC1DB}"/>
              </a:ext>
            </a:extLst>
          </p:cNvPr>
          <p:cNvSpPr>
            <a:spLocks noChangeArrowheads="1"/>
          </p:cNvSpPr>
          <p:nvPr/>
        </p:nvSpPr>
        <p:spPr bwMode="auto">
          <a:xfrm>
            <a:off x="2095501" y="357188"/>
            <a:ext cx="5857875"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sun slipped behind the distant hills, painting the mountains red and black. Shadows lengthened, deepening the darkness. Wind whispered through the grass as if praying. Wearily, Tom and Jez picked up their fishing gear. It was late and they knew that they would be in trouble. But holidays only came once a year and they were just a mile from the cottage where they were staying. “Come on,” mumbled Jez, picking up his rod and turning to go.</a:t>
            </a:r>
            <a:endParaRPr lang="en-US" altLang="en-US">
              <a:solidFill>
                <a:schemeClr val="bg1"/>
              </a:solidFill>
            </a:endParaRPr>
          </a:p>
        </p:txBody>
      </p:sp>
      <p:pic>
        <p:nvPicPr>
          <p:cNvPr id="7173" name="Picture 6" descr="nightmare man copy small.jpg">
            <a:extLst>
              <a:ext uri="{FF2B5EF4-FFF2-40B4-BE49-F238E27FC236}">
                <a16:creationId xmlns:a16="http://schemas.microsoft.com/office/drawing/2014/main" id="{04CB3B61-8F3D-466A-A332-EB96BFA1BA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Rectangle 8">
            <a:extLst>
              <a:ext uri="{FF2B5EF4-FFF2-40B4-BE49-F238E27FC236}">
                <a16:creationId xmlns:a16="http://schemas.microsoft.com/office/drawing/2014/main" id="{DCF642E9-469F-4D6E-B76C-C4E5E9D141C9}"/>
              </a:ext>
            </a:extLst>
          </p:cNvPr>
          <p:cNvSpPr>
            <a:spLocks noChangeArrowheads="1"/>
          </p:cNvSpPr>
          <p:nvPr/>
        </p:nvSpPr>
        <p:spPr bwMode="auto">
          <a:xfrm>
            <a:off x="5024438" y="428625"/>
            <a:ext cx="5143500"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Sally lay in the darkness every night watching the old man and the thin man. Neither of them ever moved but she was sure that when she fell asleep they would be up and wandering round - peering at her sleeping face. But, more than anything, she feared the Nightmare Man.</a:t>
            </a:r>
            <a:endParaRPr lang="en-US" altLang="en-US">
              <a:solidFill>
                <a:schemeClr val="bg1"/>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a:extLst>
              <a:ext uri="{FF2B5EF4-FFF2-40B4-BE49-F238E27FC236}">
                <a16:creationId xmlns:a16="http://schemas.microsoft.com/office/drawing/2014/main" id="{AD0D6BCF-48FD-4F2F-B4B6-4952076832FC}"/>
              </a:ext>
            </a:extLst>
          </p:cNvPr>
          <p:cNvSpPr>
            <a:spLocks noGrp="1"/>
          </p:cNvSpPr>
          <p:nvPr>
            <p:ph type="dt" sz="quarter" idx="10"/>
          </p:nvPr>
        </p:nvSpPr>
        <p:spPr/>
        <p:txBody>
          <a:bodyPr/>
          <a:lstStyle/>
          <a:p>
            <a:pPr>
              <a:defRPr/>
            </a:pPr>
            <a:r>
              <a:rPr lang="en-GB"/>
              <a:t>04/03/10</a:t>
            </a:r>
          </a:p>
        </p:txBody>
      </p:sp>
      <p:sp>
        <p:nvSpPr>
          <p:cNvPr id="9219" name="Rectangle 2">
            <a:extLst>
              <a:ext uri="{FF2B5EF4-FFF2-40B4-BE49-F238E27FC236}">
                <a16:creationId xmlns:a16="http://schemas.microsoft.com/office/drawing/2014/main" id="{23CF98FF-E29E-4CFC-B4F4-EF19EAAF89B5}"/>
              </a:ext>
            </a:extLst>
          </p:cNvPr>
          <p:cNvSpPr>
            <a:spLocks noChangeArrowheads="1"/>
          </p:cNvSpPr>
          <p:nvPr/>
        </p:nvSpPr>
        <p:spPr bwMode="auto">
          <a:xfrm>
            <a:off x="2524125" y="142875"/>
            <a:ext cx="6000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3200">
                <a:solidFill>
                  <a:srgbClr val="000000"/>
                </a:solidFill>
                <a:latin typeface="Calibri" panose="020F0502020204030204" pitchFamily="34" charset="0"/>
                <a:ea typeface="MS Gothic" panose="020B0609070205080204" pitchFamily="49" charset="-128"/>
              </a:defRPr>
            </a:lvl1pPr>
            <a:lvl2pPr>
              <a:lnSpc>
                <a:spcPct val="10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400">
                <a:solidFill>
                  <a:srgbClr val="000000"/>
                </a:solidFill>
                <a:latin typeface="Calibri" panose="020F0502020204030204" pitchFamily="34" charset="0"/>
                <a:ea typeface="MS Gothic" panose="020B0609070205080204" pitchFamily="49" charset="-128"/>
              </a:defRPr>
            </a:lvl2pPr>
            <a:lvl3pPr>
              <a:lnSpc>
                <a:spcPct val="10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3pPr>
            <a:lvl4pPr>
              <a:lnSpc>
                <a:spcPct val="10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4pPr>
            <a:lvl5pPr>
              <a:lnSpc>
                <a:spcPct val="10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9pPr>
          </a:lstStyle>
          <a:p>
            <a:pPr eaLnBrk="1">
              <a:spcAft>
                <a:spcPct val="0"/>
              </a:spcAft>
            </a:pPr>
            <a:r>
              <a:rPr lang="en-US" altLang="en-US" sz="2800">
                <a:solidFill>
                  <a:srgbClr val="FFFFFF"/>
                </a:solidFill>
                <a:ea typeface="Arial Unicode MS" pitchFamily="34" charset="-128"/>
              </a:rPr>
              <a:t>Kev’s mum eyed us both. “Ok, but no fooling around,” she muttered, as she turned up the TV. It was Neighbours and for the next half hour total silence would be demanded. Lugging my dad’s tent between us, Kev and I sneaked out of the back door, At long last, we had permission to spend the night camping out, even if it was only at the bottom of Kev’s garden.</a:t>
            </a:r>
          </a:p>
        </p:txBody>
      </p:sp>
      <p:sp>
        <p:nvSpPr>
          <p:cNvPr id="9220" name="Rectangle 7">
            <a:extLst>
              <a:ext uri="{FF2B5EF4-FFF2-40B4-BE49-F238E27FC236}">
                <a16:creationId xmlns:a16="http://schemas.microsoft.com/office/drawing/2014/main" id="{0F32635C-8774-4DDA-9BB4-6127415C2ED9}"/>
              </a:ext>
            </a:extLst>
          </p:cNvPr>
          <p:cNvSpPr>
            <a:spLocks noChangeArrowheads="1"/>
          </p:cNvSpPr>
          <p:nvPr/>
        </p:nvSpPr>
        <p:spPr bwMode="auto">
          <a:xfrm>
            <a:off x="2095501" y="357188"/>
            <a:ext cx="5857875"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sun slipped behind the distant hills, painting the mountains red and black. Shadows lengthened, deepening the darkness. Wind whispered through the grass as if praying. Wearily, Tom and Jez picked up their fishing gear. It was late and they knew that they would be in trouble. But holidays only came once a year and they were just a mile from the cottage where they were staying. “Come on,” mumbled Jez, picking up his rod and turning to go.</a:t>
            </a:r>
            <a:endParaRPr lang="en-US" altLang="en-US">
              <a:solidFill>
                <a:schemeClr val="bg1"/>
              </a:solidFill>
            </a:endParaRPr>
          </a:p>
        </p:txBody>
      </p:sp>
      <p:pic>
        <p:nvPicPr>
          <p:cNvPr id="9221" name="Picture 6" descr="nightmare man copy small.jpg">
            <a:extLst>
              <a:ext uri="{FF2B5EF4-FFF2-40B4-BE49-F238E27FC236}">
                <a16:creationId xmlns:a16="http://schemas.microsoft.com/office/drawing/2014/main" id="{5B9AA657-A1C6-4009-9E80-D0DBC0C6995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Rectangle 8">
            <a:extLst>
              <a:ext uri="{FF2B5EF4-FFF2-40B4-BE49-F238E27FC236}">
                <a16:creationId xmlns:a16="http://schemas.microsoft.com/office/drawing/2014/main" id="{19FB8DF3-7D7A-4AF9-8675-7921A9F6EA0E}"/>
              </a:ext>
            </a:extLst>
          </p:cNvPr>
          <p:cNvSpPr>
            <a:spLocks noChangeArrowheads="1"/>
          </p:cNvSpPr>
          <p:nvPr/>
        </p:nvSpPr>
        <p:spPr bwMode="auto">
          <a:xfrm>
            <a:off x="5024438" y="428626"/>
            <a:ext cx="5143500" cy="241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Sally had seen him once, watching her through the window - a tall, dark shape with a cloak billowing out behind him and two red eyes that glowed. She had spent the rest of the night buried under the covers, waiting for dawn. Of course, she had told her mother but all she ever said was, ‘don’t be so silly’ or ‘hurry up and eat your breakfast’ or ‘not now, we’ll be late for school’. Since that night Sally made sure that her curtains were tightly pulled together.</a:t>
            </a:r>
            <a:endParaRPr lang="en-US" altLang="en-US">
              <a:solidFill>
                <a:schemeClr val="bg1"/>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a:extLst>
              <a:ext uri="{FF2B5EF4-FFF2-40B4-BE49-F238E27FC236}">
                <a16:creationId xmlns:a16="http://schemas.microsoft.com/office/drawing/2014/main" id="{9E84A9BF-85BB-4462-BE0B-2837056BEAFF}"/>
              </a:ext>
            </a:extLst>
          </p:cNvPr>
          <p:cNvSpPr>
            <a:spLocks noGrp="1"/>
          </p:cNvSpPr>
          <p:nvPr>
            <p:ph type="dt" sz="quarter" idx="10"/>
          </p:nvPr>
        </p:nvSpPr>
        <p:spPr/>
        <p:txBody>
          <a:bodyPr/>
          <a:lstStyle/>
          <a:p>
            <a:pPr>
              <a:defRPr/>
            </a:pPr>
            <a:r>
              <a:rPr lang="en-GB"/>
              <a:t>04/03/10</a:t>
            </a:r>
          </a:p>
        </p:txBody>
      </p:sp>
      <p:sp>
        <p:nvSpPr>
          <p:cNvPr id="11267" name="Rectangle 2">
            <a:extLst>
              <a:ext uri="{FF2B5EF4-FFF2-40B4-BE49-F238E27FC236}">
                <a16:creationId xmlns:a16="http://schemas.microsoft.com/office/drawing/2014/main" id="{BD205AA7-6CD3-465A-A632-88C480A67DD1}"/>
              </a:ext>
            </a:extLst>
          </p:cNvPr>
          <p:cNvSpPr>
            <a:spLocks noChangeArrowheads="1"/>
          </p:cNvSpPr>
          <p:nvPr/>
        </p:nvSpPr>
        <p:spPr bwMode="auto">
          <a:xfrm>
            <a:off x="2524125" y="142875"/>
            <a:ext cx="6000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3200">
                <a:solidFill>
                  <a:srgbClr val="000000"/>
                </a:solidFill>
                <a:latin typeface="Calibri" panose="020F0502020204030204" pitchFamily="34" charset="0"/>
                <a:ea typeface="MS Gothic" panose="020B0609070205080204" pitchFamily="49" charset="-128"/>
              </a:defRPr>
            </a:lvl1pPr>
            <a:lvl2pPr>
              <a:lnSpc>
                <a:spcPct val="10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400">
                <a:solidFill>
                  <a:srgbClr val="000000"/>
                </a:solidFill>
                <a:latin typeface="Calibri" panose="020F0502020204030204" pitchFamily="34" charset="0"/>
                <a:ea typeface="MS Gothic" panose="020B0609070205080204" pitchFamily="49" charset="-128"/>
              </a:defRPr>
            </a:lvl2pPr>
            <a:lvl3pPr>
              <a:lnSpc>
                <a:spcPct val="10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3pPr>
            <a:lvl4pPr>
              <a:lnSpc>
                <a:spcPct val="10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4pPr>
            <a:lvl5pPr>
              <a:lnSpc>
                <a:spcPct val="10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9pPr>
          </a:lstStyle>
          <a:p>
            <a:pPr eaLnBrk="1">
              <a:spcAft>
                <a:spcPct val="0"/>
              </a:spcAft>
            </a:pPr>
            <a:r>
              <a:rPr lang="en-US" altLang="en-US" sz="2800">
                <a:solidFill>
                  <a:srgbClr val="FFFFFF"/>
                </a:solidFill>
                <a:ea typeface="Arial Unicode MS" pitchFamily="34" charset="-128"/>
              </a:rPr>
              <a:t>Kev’s mum eyed us both. “Ok, but no fooling around,” she muttered, as she turned up the TV. It was Neighbours and for the next half hour total silence would be demanded. Lugging my dad’s tent between us, Kev and I sneaked out of the back door, At long last, we had permission to spend the night camping out, even if it was only at the bottom of Kev’s garden.</a:t>
            </a:r>
          </a:p>
        </p:txBody>
      </p:sp>
      <p:sp>
        <p:nvSpPr>
          <p:cNvPr id="11268" name="Rectangle 7">
            <a:extLst>
              <a:ext uri="{FF2B5EF4-FFF2-40B4-BE49-F238E27FC236}">
                <a16:creationId xmlns:a16="http://schemas.microsoft.com/office/drawing/2014/main" id="{121B8A45-1AD4-4AD4-B6FE-8E1B20D4F5B6}"/>
              </a:ext>
            </a:extLst>
          </p:cNvPr>
          <p:cNvSpPr>
            <a:spLocks noChangeArrowheads="1"/>
          </p:cNvSpPr>
          <p:nvPr/>
        </p:nvSpPr>
        <p:spPr bwMode="auto">
          <a:xfrm>
            <a:off x="2095501" y="357188"/>
            <a:ext cx="5857875"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sun slipped behind the distant hills, painting the mountains red and black. Shadows lengthened, deepening the darkness. Wind whispered through the grass as if praying. Wearily, Tom and Jez picked up their fishing gear. It was late and they knew that they would be in trouble. But holidays only came once a year and they were just a mile from the cottage where they were staying. “Come on,” mumbled Jez, picking up his rod and turning to go.</a:t>
            </a:r>
            <a:endParaRPr lang="en-US" altLang="en-US">
              <a:solidFill>
                <a:schemeClr val="bg1"/>
              </a:solidFill>
            </a:endParaRPr>
          </a:p>
        </p:txBody>
      </p:sp>
      <p:pic>
        <p:nvPicPr>
          <p:cNvPr id="11269" name="Picture 6" descr="nightmare man copy small.jpg">
            <a:extLst>
              <a:ext uri="{FF2B5EF4-FFF2-40B4-BE49-F238E27FC236}">
                <a16:creationId xmlns:a16="http://schemas.microsoft.com/office/drawing/2014/main" id="{F550B1C1-DFCB-4B34-898C-774772E6A3C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Rectangle 8">
            <a:extLst>
              <a:ext uri="{FF2B5EF4-FFF2-40B4-BE49-F238E27FC236}">
                <a16:creationId xmlns:a16="http://schemas.microsoft.com/office/drawing/2014/main" id="{ADA421E3-9191-44FA-839B-4B9DF7409453}"/>
              </a:ext>
            </a:extLst>
          </p:cNvPr>
          <p:cNvSpPr>
            <a:spLocks noChangeArrowheads="1"/>
          </p:cNvSpPr>
          <p:nvPr/>
        </p:nvSpPr>
        <p:spPr bwMode="auto">
          <a:xfrm>
            <a:off x="5024438" y="428626"/>
            <a:ext cx="5143500" cy="2411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night of the storm, Sally lay in her bed watching the old man and the thin man. Thunder grumbled in the distance. Lightning crackled. Rain lashed the street. Surely, the Nightmare Man wouldn’t be out on a night like this? Sally just had to know. Heart thudding, she crept from her bed and peeked through the curtains. She got the shock of her life because there he was, clinging to the window with his twin red eyes staring right at her.</a:t>
            </a:r>
            <a:endParaRPr lang="en-US" altLang="en-US">
              <a:solidFill>
                <a:schemeClr val="bg1"/>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a:extLst>
              <a:ext uri="{FF2B5EF4-FFF2-40B4-BE49-F238E27FC236}">
                <a16:creationId xmlns:a16="http://schemas.microsoft.com/office/drawing/2014/main" id="{204CA205-A3A8-4665-BC7D-F7227A0E5E3A}"/>
              </a:ext>
            </a:extLst>
          </p:cNvPr>
          <p:cNvSpPr>
            <a:spLocks noGrp="1"/>
          </p:cNvSpPr>
          <p:nvPr>
            <p:ph type="dt" sz="quarter" idx="10"/>
          </p:nvPr>
        </p:nvSpPr>
        <p:spPr/>
        <p:txBody>
          <a:bodyPr/>
          <a:lstStyle/>
          <a:p>
            <a:pPr>
              <a:defRPr/>
            </a:pPr>
            <a:r>
              <a:rPr lang="en-GB"/>
              <a:t>04/03/10</a:t>
            </a:r>
          </a:p>
        </p:txBody>
      </p:sp>
      <p:sp>
        <p:nvSpPr>
          <p:cNvPr id="13315" name="Rectangle 2">
            <a:extLst>
              <a:ext uri="{FF2B5EF4-FFF2-40B4-BE49-F238E27FC236}">
                <a16:creationId xmlns:a16="http://schemas.microsoft.com/office/drawing/2014/main" id="{5065B8CD-6A72-4AFA-883C-D55D1132C470}"/>
              </a:ext>
            </a:extLst>
          </p:cNvPr>
          <p:cNvSpPr>
            <a:spLocks noChangeArrowheads="1"/>
          </p:cNvSpPr>
          <p:nvPr/>
        </p:nvSpPr>
        <p:spPr bwMode="auto">
          <a:xfrm>
            <a:off x="2524125" y="142875"/>
            <a:ext cx="6000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3200">
                <a:solidFill>
                  <a:srgbClr val="000000"/>
                </a:solidFill>
                <a:latin typeface="Calibri" panose="020F0502020204030204" pitchFamily="34" charset="0"/>
                <a:ea typeface="MS Gothic" panose="020B0609070205080204" pitchFamily="49" charset="-128"/>
              </a:defRPr>
            </a:lvl1pPr>
            <a:lvl2pPr>
              <a:lnSpc>
                <a:spcPct val="10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400">
                <a:solidFill>
                  <a:srgbClr val="000000"/>
                </a:solidFill>
                <a:latin typeface="Calibri" panose="020F0502020204030204" pitchFamily="34" charset="0"/>
                <a:ea typeface="MS Gothic" panose="020B0609070205080204" pitchFamily="49" charset="-128"/>
              </a:defRPr>
            </a:lvl2pPr>
            <a:lvl3pPr>
              <a:lnSpc>
                <a:spcPct val="10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3pPr>
            <a:lvl4pPr>
              <a:lnSpc>
                <a:spcPct val="10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4pPr>
            <a:lvl5pPr>
              <a:lnSpc>
                <a:spcPct val="10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9pPr>
          </a:lstStyle>
          <a:p>
            <a:pPr eaLnBrk="1">
              <a:spcAft>
                <a:spcPct val="0"/>
              </a:spcAft>
            </a:pPr>
            <a:r>
              <a:rPr lang="en-US" altLang="en-US" sz="2800">
                <a:solidFill>
                  <a:srgbClr val="FFFFFF"/>
                </a:solidFill>
                <a:ea typeface="Arial Unicode MS" pitchFamily="34" charset="-128"/>
              </a:rPr>
              <a:t>Kev’s mum eyed us both. “Ok, but no fooling around,” she muttered, as she turned up the TV. It was Neighbours and for the next half hour total silence would be demanded. Lugging my dad’s tent between us, Kev and I sneaked out of the back door, At long last, we had permission to spend the night camping out, even if it was only at the bottom of Kev’s garden.</a:t>
            </a:r>
          </a:p>
        </p:txBody>
      </p:sp>
      <p:sp>
        <p:nvSpPr>
          <p:cNvPr id="13316" name="Rectangle 7">
            <a:extLst>
              <a:ext uri="{FF2B5EF4-FFF2-40B4-BE49-F238E27FC236}">
                <a16:creationId xmlns:a16="http://schemas.microsoft.com/office/drawing/2014/main" id="{2A5AAB2C-F3FE-4A0B-983B-74456A71EC7E}"/>
              </a:ext>
            </a:extLst>
          </p:cNvPr>
          <p:cNvSpPr>
            <a:spLocks noChangeArrowheads="1"/>
          </p:cNvSpPr>
          <p:nvPr/>
        </p:nvSpPr>
        <p:spPr bwMode="auto">
          <a:xfrm>
            <a:off x="2095501" y="357188"/>
            <a:ext cx="5857875"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sun slipped behind the distant hills, painting the mountains red and black. Shadows lengthened, deepening the darkness. Wind whispered through the grass as if praying. Wearily, Tom and Jez picked up their fishing gear. It was late and they knew that they would be in trouble. But holidays only came once a year and they were just a mile from the cottage where they were staying. “Come on,” mumbled Jez, picking up his rod and turning to go.</a:t>
            </a:r>
            <a:endParaRPr lang="en-US" altLang="en-US">
              <a:solidFill>
                <a:schemeClr val="bg1"/>
              </a:solidFill>
            </a:endParaRPr>
          </a:p>
        </p:txBody>
      </p:sp>
      <p:pic>
        <p:nvPicPr>
          <p:cNvPr id="13317" name="Picture 6" descr="nightmare man copy small.jpg">
            <a:extLst>
              <a:ext uri="{FF2B5EF4-FFF2-40B4-BE49-F238E27FC236}">
                <a16:creationId xmlns:a16="http://schemas.microsoft.com/office/drawing/2014/main" id="{62EAC681-138A-464F-BB14-371B7EC8384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Rectangle 8">
            <a:extLst>
              <a:ext uri="{FF2B5EF4-FFF2-40B4-BE49-F238E27FC236}">
                <a16:creationId xmlns:a16="http://schemas.microsoft.com/office/drawing/2014/main" id="{AFC8E762-AF0A-4767-BE6A-3856C443CAD1}"/>
              </a:ext>
            </a:extLst>
          </p:cNvPr>
          <p:cNvSpPr>
            <a:spLocks noChangeArrowheads="1"/>
          </p:cNvSpPr>
          <p:nvPr/>
        </p:nvSpPr>
        <p:spPr bwMode="auto">
          <a:xfrm>
            <a:off x="5024438" y="428626"/>
            <a:ext cx="5143500" cy="241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Sally stepped back but at that very moment the lightning flashed, lighting up the night sky. The Nightmare Man had gone but Sally could see a distant tower, a tower with two red lights. She also saw the tree by her window move in the wind, casting a dark shadow. In that moment, as the lightning lit up the night, she realised that the Nightmare Man had not really existed at all. Only in her mind. She laughed aloud...</a:t>
            </a:r>
            <a:endParaRPr lang="en-US" altLang="en-US">
              <a:solidFill>
                <a:schemeClr val="bg1"/>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a:extLst>
              <a:ext uri="{FF2B5EF4-FFF2-40B4-BE49-F238E27FC236}">
                <a16:creationId xmlns:a16="http://schemas.microsoft.com/office/drawing/2014/main" id="{F42B8B6A-52DB-4C57-90B1-DD720EBEDB9D}"/>
              </a:ext>
            </a:extLst>
          </p:cNvPr>
          <p:cNvSpPr>
            <a:spLocks noGrp="1"/>
          </p:cNvSpPr>
          <p:nvPr>
            <p:ph type="dt" sz="quarter" idx="10"/>
          </p:nvPr>
        </p:nvSpPr>
        <p:spPr/>
        <p:txBody>
          <a:bodyPr/>
          <a:lstStyle/>
          <a:p>
            <a:pPr>
              <a:defRPr/>
            </a:pPr>
            <a:r>
              <a:rPr lang="en-GB"/>
              <a:t>04/03/10</a:t>
            </a:r>
          </a:p>
        </p:txBody>
      </p:sp>
      <p:sp>
        <p:nvSpPr>
          <p:cNvPr id="15363" name="Rectangle 2">
            <a:extLst>
              <a:ext uri="{FF2B5EF4-FFF2-40B4-BE49-F238E27FC236}">
                <a16:creationId xmlns:a16="http://schemas.microsoft.com/office/drawing/2014/main" id="{D85A42B5-9316-4008-9B8A-EC693FE60A24}"/>
              </a:ext>
            </a:extLst>
          </p:cNvPr>
          <p:cNvSpPr>
            <a:spLocks noChangeArrowheads="1"/>
          </p:cNvSpPr>
          <p:nvPr/>
        </p:nvSpPr>
        <p:spPr bwMode="auto">
          <a:xfrm>
            <a:off x="2524125" y="142875"/>
            <a:ext cx="6000750" cy="35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3200">
                <a:solidFill>
                  <a:srgbClr val="000000"/>
                </a:solidFill>
                <a:latin typeface="Calibri" panose="020F0502020204030204" pitchFamily="34" charset="0"/>
                <a:ea typeface="MS Gothic" panose="020B0609070205080204" pitchFamily="49" charset="-128"/>
              </a:defRPr>
            </a:lvl1pPr>
            <a:lvl2pPr>
              <a:lnSpc>
                <a:spcPct val="102000"/>
              </a:lnSpc>
              <a:spcAft>
                <a:spcPts val="113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400">
                <a:solidFill>
                  <a:srgbClr val="000000"/>
                </a:solidFill>
                <a:latin typeface="Calibri" panose="020F0502020204030204" pitchFamily="34" charset="0"/>
                <a:ea typeface="MS Gothic" panose="020B0609070205080204" pitchFamily="49" charset="-128"/>
              </a:defRPr>
            </a:lvl2pPr>
            <a:lvl3pPr>
              <a:lnSpc>
                <a:spcPct val="102000"/>
              </a:lnSpc>
              <a:spcAft>
                <a:spcPts val="85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3pPr>
            <a:lvl4pPr>
              <a:lnSpc>
                <a:spcPct val="102000"/>
              </a:lnSpc>
              <a:spcAft>
                <a:spcPts val="575"/>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4pPr>
            <a:lvl5pPr>
              <a:lnSpc>
                <a:spcPct val="102000"/>
              </a:lnSpc>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Lst>
              <a:defRPr sz="2000">
                <a:solidFill>
                  <a:srgbClr val="000000"/>
                </a:solidFill>
                <a:latin typeface="Calibri" panose="020F0502020204030204" pitchFamily="34" charset="0"/>
                <a:ea typeface="MS Gothic" panose="020B0609070205080204" pitchFamily="49" charset="-128"/>
              </a:defRPr>
            </a:lvl9pPr>
          </a:lstStyle>
          <a:p>
            <a:pPr eaLnBrk="1">
              <a:spcAft>
                <a:spcPct val="0"/>
              </a:spcAft>
            </a:pPr>
            <a:r>
              <a:rPr lang="en-US" altLang="en-US" sz="2800">
                <a:solidFill>
                  <a:srgbClr val="FFFFFF"/>
                </a:solidFill>
                <a:ea typeface="Arial Unicode MS" pitchFamily="34" charset="-128"/>
              </a:rPr>
              <a:t>Kev’s mum eyed us both. “Ok, but no fooling around,” she muttered, as she turned up the TV. It was Neighbours and for the next half hour total silence would be demanded. Lugging my dad’s tent between us, Kev and I sneaked out of the back door, At long last, we had permission to spend the night camping out, even if it was only at the bottom of Kev’s garden.</a:t>
            </a:r>
          </a:p>
        </p:txBody>
      </p:sp>
      <p:sp>
        <p:nvSpPr>
          <p:cNvPr id="15364" name="Rectangle 7">
            <a:extLst>
              <a:ext uri="{FF2B5EF4-FFF2-40B4-BE49-F238E27FC236}">
                <a16:creationId xmlns:a16="http://schemas.microsoft.com/office/drawing/2014/main" id="{3AAFF626-FF51-4FAE-BDF8-32B0723BAEC8}"/>
              </a:ext>
            </a:extLst>
          </p:cNvPr>
          <p:cNvSpPr>
            <a:spLocks noChangeArrowheads="1"/>
          </p:cNvSpPr>
          <p:nvPr/>
        </p:nvSpPr>
        <p:spPr bwMode="auto">
          <a:xfrm>
            <a:off x="2095501" y="357188"/>
            <a:ext cx="5857875"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The sun slipped behind the distant hills, painting the mountains red and black. Shadows lengthened, deepening the darkness. Wind whispered through the grass as if praying. Wearily, Tom and Jez picked up their fishing gear. It was late and they knew that they would be in trouble. But holidays only came once a year and they were just a mile from the cottage where they were staying. “Come on,” mumbled Jez, picking up his rod and turning to go.</a:t>
            </a:r>
            <a:endParaRPr lang="en-US" altLang="en-US">
              <a:solidFill>
                <a:schemeClr val="bg1"/>
              </a:solidFill>
            </a:endParaRPr>
          </a:p>
        </p:txBody>
      </p:sp>
      <p:pic>
        <p:nvPicPr>
          <p:cNvPr id="15365" name="Picture 6" descr="nightmare man copy small.jpg">
            <a:extLst>
              <a:ext uri="{FF2B5EF4-FFF2-40B4-BE49-F238E27FC236}">
                <a16:creationId xmlns:a16="http://schemas.microsoft.com/office/drawing/2014/main" id="{76092353-9BCA-4B6E-A23B-496BC0E06B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Rectangle 8">
            <a:extLst>
              <a:ext uri="{FF2B5EF4-FFF2-40B4-BE49-F238E27FC236}">
                <a16:creationId xmlns:a16="http://schemas.microsoft.com/office/drawing/2014/main" id="{2272C5E2-2368-4B64-9325-3744399F8B12}"/>
              </a:ext>
            </a:extLst>
          </p:cNvPr>
          <p:cNvSpPr>
            <a:spLocks noChangeArrowheads="1"/>
          </p:cNvSpPr>
          <p:nvPr/>
        </p:nvSpPr>
        <p:spPr bwMode="auto">
          <a:xfrm>
            <a:off x="5024438" y="428625"/>
            <a:ext cx="5143500"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en-GB" altLang="en-US">
                <a:solidFill>
                  <a:schemeClr val="bg1"/>
                </a:solidFill>
              </a:rPr>
              <a:t>Her bed seemed warm and cosy. She stared across her room, through the curtains at the distant lights of the tower and watched the tree’s shadow blowing in the wind. After that, the Nightmare Man never came back. Soon the thin man became a dressing gown and the old man was just a chair with her clothes draped across it, ready for the next morning, ready for the sunlight. </a:t>
            </a:r>
            <a:endParaRPr lang="en-US" altLang="en-US">
              <a:solidFill>
                <a:schemeClr val="bg1"/>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02C0ED-1A15-4424-85E6-BA5B1FF1C0F5}"/>
              </a:ext>
            </a:extLst>
          </p:cNvPr>
          <p:cNvSpPr>
            <a:spLocks noGrp="1"/>
          </p:cNvSpPr>
          <p:nvPr>
            <p:ph idx="4294967295"/>
          </p:nvPr>
        </p:nvSpPr>
        <p:spPr>
          <a:xfrm>
            <a:off x="386499" y="160256"/>
            <a:ext cx="5618375" cy="6060257"/>
          </a:xfrm>
        </p:spPr>
        <p:txBody>
          <a:bodyPr>
            <a:noAutofit/>
          </a:bodyPr>
          <a:lstStyle/>
          <a:p>
            <a:r>
              <a:rPr lang="en-GB" sz="2100" b="1" u="sng" dirty="0">
                <a:latin typeface="Comic Sans MS" panose="030F0702030302020204" pitchFamily="66" charset="0"/>
              </a:rPr>
              <a:t>The Manor House</a:t>
            </a:r>
          </a:p>
          <a:p>
            <a:r>
              <a:rPr lang="en-GB" sz="2100" dirty="0">
                <a:latin typeface="Comic Sans MS" panose="030F0702030302020204" pitchFamily="66" charset="0"/>
              </a:rPr>
              <a:t>One step at a time, Lara crept down the stairs. At the bottom, she paused but all that she could hear was blood thumping in her ears. She’d be back before they awoke.</a:t>
            </a:r>
          </a:p>
          <a:p>
            <a:r>
              <a:rPr lang="en-GB" sz="2100" dirty="0">
                <a:latin typeface="Comic Sans MS" panose="030F0702030302020204" pitchFamily="66" charset="0"/>
              </a:rPr>
              <a:t>Twenty minutes later, she entered Harrow Woods. Her torchlight found the path and occasionally flashed to show her the black, quivering leaves. Dark clouds had muted the moon. Before long, she came to the ruins of the manor house. In the front garden, the fountain was still and smothered in years of moss. Overgrown rose bushes blocked the path painted thick with fallen petals. </a:t>
            </a:r>
          </a:p>
          <a:p>
            <a:r>
              <a:rPr lang="en-GB" sz="2100" dirty="0">
                <a:latin typeface="Comic Sans MS" panose="030F0702030302020204" pitchFamily="66" charset="0"/>
              </a:rPr>
              <a:t>Warily, Lara perched on the edge of the fountain, took her camera from her bag and faced the trees. It was here that she had first seen it. This time she’d be ready. </a:t>
            </a:r>
          </a:p>
        </p:txBody>
      </p:sp>
      <p:pic>
        <p:nvPicPr>
          <p:cNvPr id="10242" name="Picture 2" descr="Worldbuilding Wednesday 10/31/18: Gothic Mansions - The Cobalt Jade Website">
            <a:extLst>
              <a:ext uri="{FF2B5EF4-FFF2-40B4-BE49-F238E27FC236}">
                <a16:creationId xmlns:a16="http://schemas.microsoft.com/office/drawing/2014/main" id="{74FDA434-550B-4BE1-B7F4-129DA3D5C9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487968"/>
            <a:ext cx="5838875" cy="3882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519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3193B5-BD44-46A6-A47F-D089DDD2D2C9}"/>
              </a:ext>
            </a:extLst>
          </p:cNvPr>
          <p:cNvSpPr/>
          <p:nvPr/>
        </p:nvSpPr>
        <p:spPr>
          <a:xfrm>
            <a:off x="433633" y="161796"/>
            <a:ext cx="5542960" cy="5909310"/>
          </a:xfrm>
          <a:prstGeom prst="rect">
            <a:avLst/>
          </a:prstGeom>
        </p:spPr>
        <p:txBody>
          <a:bodyPr wrap="square">
            <a:spAutoFit/>
          </a:bodyPr>
          <a:lstStyle/>
          <a:p>
            <a:r>
              <a:rPr lang="en-GB" sz="2100" dirty="0">
                <a:solidFill>
                  <a:schemeClr val="tx1">
                    <a:lumMod val="75000"/>
                    <a:lumOff val="25000"/>
                  </a:schemeClr>
                </a:solidFill>
                <a:latin typeface="Comic Sans MS" panose="030F0702030302020204" pitchFamily="66" charset="0"/>
              </a:rPr>
              <a:t>After a few moments, she heard the wind awaken in the woods. The water rippled, the trees rustled and a damp petal landed on her cheek. Lara shivered. Behind her, a door slammed. What was that? She whipped round to face the house. A shadow moved through the downstairs room. A light flicked on.</a:t>
            </a:r>
          </a:p>
          <a:p>
            <a:endParaRPr lang="en-GB" sz="2100" dirty="0">
              <a:solidFill>
                <a:schemeClr val="tx1">
                  <a:lumMod val="75000"/>
                  <a:lumOff val="25000"/>
                </a:schemeClr>
              </a:solidFill>
              <a:latin typeface="Comic Sans MS" panose="030F0702030302020204" pitchFamily="66" charset="0"/>
            </a:endParaRPr>
          </a:p>
          <a:p>
            <a:r>
              <a:rPr lang="en-GB" sz="2100" dirty="0">
                <a:solidFill>
                  <a:schemeClr val="tx1">
                    <a:lumMod val="75000"/>
                    <a:lumOff val="25000"/>
                  </a:schemeClr>
                </a:solidFill>
                <a:latin typeface="Comic Sans MS" panose="030F0702030302020204" pitchFamily="66" charset="0"/>
              </a:rPr>
              <a:t>Lara ran, shoving her camera back in her bag as she scrambled away from the fountain. She was sure she could hear something cracking the dried twigs behind her as she sped through the woods. She didn’t stop until she reached Meadow Drive, where she paused by a lamppost to catch her breath. Next time, she thought. </a:t>
            </a:r>
          </a:p>
          <a:p>
            <a:r>
              <a:rPr lang="en-GB" sz="2100" dirty="0">
                <a:solidFill>
                  <a:schemeClr val="tx1">
                    <a:lumMod val="75000"/>
                    <a:lumOff val="25000"/>
                  </a:schemeClr>
                </a:solidFill>
                <a:latin typeface="Comic Sans MS" panose="030F0702030302020204" pitchFamily="66" charset="0"/>
              </a:rPr>
              <a:t>Next time, I’ll be ready. </a:t>
            </a:r>
          </a:p>
        </p:txBody>
      </p:sp>
      <p:pic>
        <p:nvPicPr>
          <p:cNvPr id="3" name="Picture 2" descr="Worldbuilding Wednesday 10/31/18: Gothic Mansions - The Cobalt Jade Website">
            <a:extLst>
              <a:ext uri="{FF2B5EF4-FFF2-40B4-BE49-F238E27FC236}">
                <a16:creationId xmlns:a16="http://schemas.microsoft.com/office/drawing/2014/main" id="{3E6C127F-C1D8-4D5A-B442-44CBC3B376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487968"/>
            <a:ext cx="5838875" cy="3882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189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B82DFE-7335-4F20-BE97-8E6531481838}"/>
              </a:ext>
            </a:extLst>
          </p:cNvPr>
          <p:cNvSpPr/>
          <p:nvPr/>
        </p:nvSpPr>
        <p:spPr>
          <a:xfrm>
            <a:off x="141401" y="327885"/>
            <a:ext cx="6252535" cy="5940088"/>
          </a:xfrm>
          <a:prstGeom prst="rect">
            <a:avLst/>
          </a:prstGeom>
        </p:spPr>
        <p:txBody>
          <a:bodyPr wrap="square">
            <a:spAutoFit/>
          </a:bodyPr>
          <a:lstStyle/>
          <a:p>
            <a:r>
              <a:rPr lang="en-GB" sz="1900" b="1" u="sng" dirty="0">
                <a:solidFill>
                  <a:schemeClr val="tx1">
                    <a:lumMod val="75000"/>
                    <a:lumOff val="25000"/>
                  </a:schemeClr>
                </a:solidFill>
                <a:latin typeface="Comic Sans MS" panose="030F0702030302020204" pitchFamily="66" charset="0"/>
              </a:rPr>
              <a:t>The Old Mill </a:t>
            </a:r>
          </a:p>
          <a:p>
            <a:endParaRPr lang="en-GB" sz="1900" b="1" u="sng" dirty="0">
              <a:solidFill>
                <a:schemeClr val="tx1">
                  <a:lumMod val="75000"/>
                  <a:lumOff val="25000"/>
                </a:schemeClr>
              </a:solidFill>
              <a:latin typeface="Comic Sans MS" panose="030F0702030302020204" pitchFamily="66" charset="0"/>
            </a:endParaRPr>
          </a:p>
          <a:p>
            <a:r>
              <a:rPr lang="en-GB" sz="1900" dirty="0">
                <a:solidFill>
                  <a:schemeClr val="tx1">
                    <a:lumMod val="75000"/>
                    <a:lumOff val="25000"/>
                  </a:schemeClr>
                </a:solidFill>
                <a:latin typeface="Comic Sans MS" panose="030F0702030302020204" pitchFamily="66" charset="0"/>
              </a:rPr>
              <a:t>Stealthily, Jo crept down the stairs, dodging the fourth step in case it creaked. At the bottom, she paused but all that she could hear was a silence that filled the house with sleep. The cat wound its way round her legs, begging to be let out. </a:t>
            </a:r>
          </a:p>
          <a:p>
            <a:endParaRPr lang="en-GB" sz="1900" dirty="0">
              <a:solidFill>
                <a:schemeClr val="tx1">
                  <a:lumMod val="75000"/>
                  <a:lumOff val="25000"/>
                </a:schemeClr>
              </a:solidFill>
              <a:latin typeface="Comic Sans MS" panose="030F0702030302020204" pitchFamily="66" charset="0"/>
            </a:endParaRPr>
          </a:p>
          <a:p>
            <a:r>
              <a:rPr lang="en-GB" sz="1900" dirty="0">
                <a:solidFill>
                  <a:schemeClr val="tx1">
                    <a:lumMod val="75000"/>
                    <a:lumOff val="25000"/>
                  </a:schemeClr>
                </a:solidFill>
                <a:latin typeface="Comic Sans MS" panose="030F0702030302020204" pitchFamily="66" charset="0"/>
              </a:rPr>
              <a:t>Twenty minutes later, she entered Deadman’s Forest. Tall trees towered overhead, and sunlight filtered through the branches, casting ebony shadows. It wasn’t long before she came to the ruins of the old mill. The pond glittered in the sunlight. A few bees buzzed busily. </a:t>
            </a:r>
          </a:p>
          <a:p>
            <a:endParaRPr lang="en-GB" sz="1900" dirty="0">
              <a:solidFill>
                <a:schemeClr val="tx1">
                  <a:lumMod val="75000"/>
                  <a:lumOff val="25000"/>
                </a:schemeClr>
              </a:solidFill>
              <a:latin typeface="Comic Sans MS" panose="030F0702030302020204" pitchFamily="66" charset="0"/>
            </a:endParaRPr>
          </a:p>
          <a:p>
            <a:r>
              <a:rPr lang="en-GB" sz="1900" dirty="0">
                <a:solidFill>
                  <a:schemeClr val="tx1">
                    <a:lumMod val="75000"/>
                    <a:lumOff val="25000"/>
                  </a:schemeClr>
                </a:solidFill>
                <a:latin typeface="Comic Sans MS" panose="030F0702030302020204" pitchFamily="66" charset="0"/>
              </a:rPr>
              <a:t>Jo sat down under the trees and watched as the dragonflies flitted across the mill pond’s surface. It was here that she had first seen the unicorn. All morning she waited, till in the end her eyes closed and she slept, dreaming of crystal towers and goblins. </a:t>
            </a:r>
          </a:p>
        </p:txBody>
      </p:sp>
      <p:pic>
        <p:nvPicPr>
          <p:cNvPr id="26626" name="Picture 2" descr="Pie Corbett's Creative Writing – Build Suspense In KS2 Storywriting With  Original Tale 'The Old Mill' | Teachwire Teaching Resource">
            <a:extLst>
              <a:ext uri="{FF2B5EF4-FFF2-40B4-BE49-F238E27FC236}">
                <a16:creationId xmlns:a16="http://schemas.microsoft.com/office/drawing/2014/main" id="{7F8C0608-0F4C-449D-BF1C-1CABE463B0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3936" y="1477334"/>
            <a:ext cx="5576926" cy="3747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5559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69FCED1-3DC8-480C-8256-66B511DF9F25}"/>
              </a:ext>
            </a:extLst>
          </p:cNvPr>
          <p:cNvSpPr/>
          <p:nvPr/>
        </p:nvSpPr>
        <p:spPr>
          <a:xfrm>
            <a:off x="116264" y="88749"/>
            <a:ext cx="6277672" cy="6186309"/>
          </a:xfrm>
          <a:prstGeom prst="rect">
            <a:avLst/>
          </a:prstGeom>
        </p:spPr>
        <p:txBody>
          <a:bodyPr wrap="square">
            <a:spAutoFit/>
          </a:bodyPr>
          <a:lstStyle/>
          <a:p>
            <a:r>
              <a:rPr lang="en-GB" dirty="0">
                <a:solidFill>
                  <a:schemeClr val="tx1">
                    <a:lumMod val="75000"/>
                    <a:lumOff val="25000"/>
                  </a:schemeClr>
                </a:solidFill>
                <a:latin typeface="Comic Sans MS" panose="030F0702030302020204" pitchFamily="66" charset="0"/>
              </a:rPr>
              <a:t>Later, she woke with a start. The sun had slipped behind the trees, casting charred shadows across the water’s oily surface. A cold breeze whispered through the reeds. Jo shuddered. A twig broke, leaves rustled, and something moved towards her! What was it? </a:t>
            </a:r>
          </a:p>
          <a:p>
            <a:endParaRPr lang="en-GB" dirty="0">
              <a:solidFill>
                <a:schemeClr val="tx1">
                  <a:lumMod val="75000"/>
                  <a:lumOff val="25000"/>
                </a:schemeClr>
              </a:solidFill>
              <a:latin typeface="Comic Sans MS" panose="030F0702030302020204" pitchFamily="66" charset="0"/>
            </a:endParaRPr>
          </a:p>
          <a:p>
            <a:r>
              <a:rPr lang="en-GB" dirty="0">
                <a:solidFill>
                  <a:schemeClr val="tx1">
                    <a:lumMod val="75000"/>
                    <a:lumOff val="25000"/>
                  </a:schemeClr>
                </a:solidFill>
                <a:latin typeface="Comic Sans MS" panose="030F0702030302020204" pitchFamily="66" charset="0"/>
              </a:rPr>
              <a:t>Cautiously, Jo stared into the darkness between the trees where her imagination warned her that anything could exist. A vague silhouette darted! Again, Jo shivered but not from the cold for, at that moment, she heard a sudden hiss and a red eye flickered. Jo gasped. </a:t>
            </a:r>
          </a:p>
          <a:p>
            <a:endParaRPr lang="en-GB" dirty="0">
              <a:solidFill>
                <a:schemeClr val="tx1">
                  <a:lumMod val="75000"/>
                  <a:lumOff val="25000"/>
                </a:schemeClr>
              </a:solidFill>
              <a:latin typeface="Comic Sans MS" panose="030F0702030302020204" pitchFamily="66" charset="0"/>
            </a:endParaRPr>
          </a:p>
          <a:p>
            <a:r>
              <a:rPr lang="en-GB" dirty="0">
                <a:solidFill>
                  <a:schemeClr val="tx1">
                    <a:lumMod val="75000"/>
                    <a:lumOff val="25000"/>
                  </a:schemeClr>
                </a:solidFill>
                <a:latin typeface="Comic Sans MS" panose="030F0702030302020204" pitchFamily="66" charset="0"/>
              </a:rPr>
              <a:t>With her dreams of unicorns left behind, Jo ran. Branches whipped at her face and brambles tore at her feet. She was sure that she could hear something behind her, feet thudding through the undergrowth. Something breathing … </a:t>
            </a:r>
          </a:p>
          <a:p>
            <a:endParaRPr lang="en-GB" dirty="0">
              <a:solidFill>
                <a:schemeClr val="tx1">
                  <a:lumMod val="75000"/>
                  <a:lumOff val="25000"/>
                </a:schemeClr>
              </a:solidFill>
              <a:latin typeface="Comic Sans MS" panose="030F0702030302020204" pitchFamily="66" charset="0"/>
            </a:endParaRPr>
          </a:p>
          <a:p>
            <a:r>
              <a:rPr lang="en-GB" dirty="0">
                <a:solidFill>
                  <a:schemeClr val="tx1">
                    <a:lumMod val="75000"/>
                    <a:lumOff val="25000"/>
                  </a:schemeClr>
                </a:solidFill>
                <a:latin typeface="Comic Sans MS" panose="030F0702030302020204" pitchFamily="66" charset="0"/>
              </a:rPr>
              <a:t>It was only when she reached the road beyond the tree line that she stopped. She stood, listening but only her heart thudded. The trees were quite still. Nothing. Silence. It was as if the forest had swallowed its secret. </a:t>
            </a:r>
          </a:p>
        </p:txBody>
      </p:sp>
      <p:pic>
        <p:nvPicPr>
          <p:cNvPr id="3" name="Picture 2" descr="Pie Corbett's Creative Writing – Build Suspense In KS2 Storywriting With  Original Tale 'The Old Mill' | Teachwire Teaching Resource">
            <a:extLst>
              <a:ext uri="{FF2B5EF4-FFF2-40B4-BE49-F238E27FC236}">
                <a16:creationId xmlns:a16="http://schemas.microsoft.com/office/drawing/2014/main" id="{76DCC370-9981-40A2-8FD0-0A97DF6743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3936" y="1477334"/>
            <a:ext cx="5576926" cy="3747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354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D6054-71EA-4131-A828-49EC11D28731}"/>
              </a:ext>
            </a:extLst>
          </p:cNvPr>
          <p:cNvSpPr>
            <a:spLocks noGrp="1"/>
          </p:cNvSpPr>
          <p:nvPr>
            <p:ph type="title"/>
          </p:nvPr>
        </p:nvSpPr>
        <p:spPr/>
        <p:txBody>
          <a:bodyPr>
            <a:normAutofit/>
          </a:bodyPr>
          <a:lstStyle/>
          <a:p>
            <a:pPr algn="ctr"/>
            <a:r>
              <a:rPr lang="en-GB" sz="4400" dirty="0">
                <a:latin typeface="Comic Sans MS" panose="030F0702030302020204" pitchFamily="66" charset="0"/>
              </a:rPr>
              <a:t>What do all of these suspense stories have in common?</a:t>
            </a:r>
          </a:p>
        </p:txBody>
      </p:sp>
      <p:sp>
        <p:nvSpPr>
          <p:cNvPr id="3" name="Content Placeholder 2">
            <a:extLst>
              <a:ext uri="{FF2B5EF4-FFF2-40B4-BE49-F238E27FC236}">
                <a16:creationId xmlns:a16="http://schemas.microsoft.com/office/drawing/2014/main" id="{0A055C3D-AA58-4D16-8B83-3B211188E3D0}"/>
              </a:ext>
            </a:extLst>
          </p:cNvPr>
          <p:cNvSpPr>
            <a:spLocks noGrp="1"/>
          </p:cNvSpPr>
          <p:nvPr>
            <p:ph idx="1"/>
          </p:nvPr>
        </p:nvSpPr>
        <p:spPr/>
        <p:txBody>
          <a:bodyPr/>
          <a:lstStyle/>
          <a:p>
            <a:r>
              <a:rPr lang="en-GB" dirty="0">
                <a:latin typeface="Comic Sans MS" panose="030F0702030302020204" pitchFamily="66" charset="0"/>
              </a:rPr>
              <a:t>Create a bubble map of your ideas!</a:t>
            </a:r>
          </a:p>
          <a:p>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4" name="Picture 2" descr="person thinking clipart - Clip Art Library">
            <a:extLst>
              <a:ext uri="{FF2B5EF4-FFF2-40B4-BE49-F238E27FC236}">
                <a16:creationId xmlns:a16="http://schemas.microsoft.com/office/drawing/2014/main" id="{2E158104-90E4-47C2-88D4-F563C83A80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4090" y="2053956"/>
            <a:ext cx="4117910" cy="4125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470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8BDCB-A7EC-457A-8727-8FD41D61064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FADC8E3-1718-486B-9C85-5B8FB6723542}"/>
              </a:ext>
            </a:extLst>
          </p:cNvPr>
          <p:cNvSpPr>
            <a:spLocks noGrp="1"/>
          </p:cNvSpPr>
          <p:nvPr>
            <p:ph idx="1"/>
          </p:nvPr>
        </p:nvSpPr>
        <p:spPr>
          <a:xfrm>
            <a:off x="1097280" y="1968283"/>
            <a:ext cx="10058400" cy="4023360"/>
          </a:xfrm>
        </p:spPr>
        <p:txBody>
          <a:bodyPr/>
          <a:lstStyle/>
          <a:p>
            <a:pPr>
              <a:buFont typeface="Arial" panose="020B0604020202020204" pitchFamily="34" charset="0"/>
              <a:buChar char="•"/>
            </a:pPr>
            <a:r>
              <a:rPr lang="en-US" dirty="0">
                <a:latin typeface="Comic Sans MS" panose="030F0702030302020204" pitchFamily="66" charset="0"/>
              </a:rPr>
              <a:t> something is out of the ordinary (not as it seems)</a:t>
            </a:r>
          </a:p>
          <a:p>
            <a:pPr>
              <a:buFont typeface="Arial" panose="020B0604020202020204" pitchFamily="34" charset="0"/>
              <a:buChar char="•"/>
            </a:pPr>
            <a:r>
              <a:rPr lang="en-US" dirty="0">
                <a:latin typeface="Comic Sans MS" panose="030F0702030302020204" pitchFamily="66" charset="0"/>
              </a:rPr>
              <a:t> everything happens slowly</a:t>
            </a:r>
          </a:p>
          <a:p>
            <a:pPr>
              <a:buFont typeface="Arial" panose="020B0604020202020204" pitchFamily="34" charset="0"/>
              <a:buChar char="•"/>
            </a:pPr>
            <a:r>
              <a:rPr lang="en-US" dirty="0">
                <a:latin typeface="Comic Sans MS" panose="030F0702030302020204" pitchFamily="66" charset="0"/>
              </a:rPr>
              <a:t> detail builds up slowly</a:t>
            </a:r>
          </a:p>
          <a:p>
            <a:pPr>
              <a:buFont typeface="Arial" panose="020B0604020202020204" pitchFamily="34" charset="0"/>
              <a:buChar char="•"/>
            </a:pPr>
            <a:r>
              <a:rPr lang="en-US" dirty="0">
                <a:latin typeface="Comic Sans MS" panose="030F0702030302020204" pitchFamily="66" charset="0"/>
              </a:rPr>
              <a:t> you are waiting for something to happen</a:t>
            </a:r>
          </a:p>
          <a:p>
            <a:pPr>
              <a:buFont typeface="Arial" panose="020B0604020202020204" pitchFamily="34" charset="0"/>
              <a:buChar char="•"/>
            </a:pPr>
            <a:r>
              <a:rPr lang="en-US" dirty="0">
                <a:latin typeface="Comic Sans MS" panose="030F0702030302020204" pitchFamily="66" charset="0"/>
              </a:rPr>
              <a:t> small things become big</a:t>
            </a:r>
          </a:p>
          <a:p>
            <a:pPr>
              <a:buFont typeface="Arial" panose="020B0604020202020204" pitchFamily="34" charset="0"/>
              <a:buChar char="•"/>
            </a:pPr>
            <a:r>
              <a:rPr lang="en-US" dirty="0">
                <a:latin typeface="Comic Sans MS" panose="030F0702030302020204" pitchFamily="66" charset="0"/>
              </a:rPr>
              <a:t> focusing on small things, e.g. senses, weather, character reactions</a:t>
            </a:r>
          </a:p>
          <a:p>
            <a:pPr>
              <a:buFont typeface="Arial" panose="020B0604020202020204" pitchFamily="34" charset="0"/>
              <a:buChar char="•"/>
            </a:pPr>
            <a:r>
              <a:rPr lang="en-US" dirty="0">
                <a:latin typeface="Comic Sans MS" panose="030F0702030302020204" pitchFamily="66" charset="0"/>
              </a:rPr>
              <a:t> nothing actually happens!</a:t>
            </a:r>
            <a:endParaRPr lang="en-GB" dirty="0">
              <a:latin typeface="Comic Sans MS" panose="030F0702030302020204" pitchFamily="66" charset="0"/>
            </a:endParaRPr>
          </a:p>
        </p:txBody>
      </p:sp>
    </p:spTree>
    <p:extLst>
      <p:ext uri="{BB962C8B-B14F-4D97-AF65-F5344CB8AC3E}">
        <p14:creationId xmlns:p14="http://schemas.microsoft.com/office/powerpoint/2010/main" val="22317637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DC3F9-CB63-42C5-9511-C4DD0CB59302}"/>
              </a:ext>
            </a:extLst>
          </p:cNvPr>
          <p:cNvSpPr>
            <a:spLocks noGrp="1"/>
          </p:cNvSpPr>
          <p:nvPr>
            <p:ph type="title"/>
          </p:nvPr>
        </p:nvSpPr>
        <p:spPr/>
        <p:txBody>
          <a:bodyPr>
            <a:normAutofit/>
          </a:bodyPr>
          <a:lstStyle/>
          <a:p>
            <a:pPr algn="ctr"/>
            <a:r>
              <a:rPr lang="en-GB" sz="4000" dirty="0">
                <a:latin typeface="Comic Sans MS" panose="030F0702030302020204" pitchFamily="66" charset="0"/>
              </a:rPr>
              <a:t>What features of writing did the author use to create these effects?</a:t>
            </a:r>
          </a:p>
        </p:txBody>
      </p:sp>
      <p:sp>
        <p:nvSpPr>
          <p:cNvPr id="5" name="Content Placeholder 4">
            <a:extLst>
              <a:ext uri="{FF2B5EF4-FFF2-40B4-BE49-F238E27FC236}">
                <a16:creationId xmlns:a16="http://schemas.microsoft.com/office/drawing/2014/main" id="{C7652AE8-CF64-4EB5-94AA-3FEED4B3271E}"/>
              </a:ext>
            </a:extLst>
          </p:cNvPr>
          <p:cNvSpPr>
            <a:spLocks noGrp="1"/>
          </p:cNvSpPr>
          <p:nvPr>
            <p:ph idx="1"/>
          </p:nvPr>
        </p:nvSpPr>
        <p:spPr/>
        <p:txBody>
          <a:bodyPr/>
          <a:lstStyle/>
          <a:p>
            <a:endParaRPr lang="en-GB"/>
          </a:p>
        </p:txBody>
      </p:sp>
      <p:pic>
        <p:nvPicPr>
          <p:cNvPr id="6" name="Picture 2" descr="person thinking clipart - Clip Art Library">
            <a:extLst>
              <a:ext uri="{FF2B5EF4-FFF2-40B4-BE49-F238E27FC236}">
                <a16:creationId xmlns:a16="http://schemas.microsoft.com/office/drawing/2014/main" id="{CAA49B04-4941-4E25-A55C-2CA77D5EFD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4090" y="2053956"/>
            <a:ext cx="4117910" cy="4125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5688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19884-42D1-4E28-AC74-1F5781CD26E3}"/>
              </a:ext>
            </a:extLst>
          </p:cNvPr>
          <p:cNvSpPr>
            <a:spLocks noGrp="1"/>
          </p:cNvSpPr>
          <p:nvPr>
            <p:ph type="title"/>
          </p:nvPr>
        </p:nvSpPr>
        <p:spPr/>
        <p:txBody>
          <a:bodyPr/>
          <a:lstStyle/>
          <a:p>
            <a:endParaRPr lang="en-GB"/>
          </a:p>
        </p:txBody>
      </p:sp>
      <p:sp>
        <p:nvSpPr>
          <p:cNvPr id="5" name="Content Placeholder 2">
            <a:extLst>
              <a:ext uri="{FF2B5EF4-FFF2-40B4-BE49-F238E27FC236}">
                <a16:creationId xmlns:a16="http://schemas.microsoft.com/office/drawing/2014/main" id="{371E0064-A2C8-4711-9940-853973D97F79}"/>
              </a:ext>
            </a:extLst>
          </p:cNvPr>
          <p:cNvSpPr>
            <a:spLocks noGrp="1"/>
          </p:cNvSpPr>
          <p:nvPr>
            <p:ph idx="1"/>
          </p:nvPr>
        </p:nvSpPr>
        <p:spPr>
          <a:xfrm>
            <a:off x="1096963" y="1846263"/>
            <a:ext cx="10058400" cy="4022725"/>
          </a:xfrm>
        </p:spPr>
        <p:txBody>
          <a:bodyPr>
            <a:normAutofit lnSpcReduction="10000"/>
          </a:bodyPr>
          <a:lstStyle/>
          <a:p>
            <a:pPr>
              <a:buFont typeface="Arial" panose="020B0604020202020204" pitchFamily="34" charset="0"/>
              <a:buChar char="•"/>
            </a:pPr>
            <a:r>
              <a:rPr lang="en-GB" dirty="0">
                <a:latin typeface="Comic Sans MS" panose="030F0702030302020204" pitchFamily="66" charset="0"/>
              </a:rPr>
              <a:t> detailed descriptions of the surroundings</a:t>
            </a:r>
          </a:p>
          <a:p>
            <a:pPr>
              <a:buFont typeface="Arial" panose="020B0604020202020204" pitchFamily="34" charset="0"/>
              <a:buChar char="•"/>
            </a:pPr>
            <a:r>
              <a:rPr lang="en-GB" dirty="0">
                <a:latin typeface="Comic Sans MS" panose="030F0702030302020204" pitchFamily="66" charset="0"/>
              </a:rPr>
              <a:t> clues to tease the reader the reader and to keep certain things hidden </a:t>
            </a:r>
          </a:p>
          <a:p>
            <a:pPr>
              <a:buFont typeface="Arial" panose="020B0604020202020204" pitchFamily="34" charset="0"/>
              <a:buChar char="•"/>
            </a:pPr>
            <a:r>
              <a:rPr lang="en-GB" dirty="0">
                <a:latin typeface="Comic Sans MS" panose="030F0702030302020204" pitchFamily="66" charset="0"/>
              </a:rPr>
              <a:t> short, shocking sentences</a:t>
            </a:r>
          </a:p>
          <a:p>
            <a:pPr>
              <a:buFont typeface="Arial" panose="020B0604020202020204" pitchFamily="34" charset="0"/>
              <a:buChar char="•"/>
            </a:pPr>
            <a:r>
              <a:rPr lang="en-GB" dirty="0">
                <a:latin typeface="Comic Sans MS" panose="030F0702030302020204" pitchFamily="66" charset="0"/>
              </a:rPr>
              <a:t> subordinate clauses to make the reader wait for an outcome</a:t>
            </a:r>
          </a:p>
          <a:p>
            <a:pPr>
              <a:buFont typeface="Arial" panose="020B0604020202020204" pitchFamily="34" charset="0"/>
              <a:buChar char="•"/>
            </a:pPr>
            <a:r>
              <a:rPr lang="en-GB" dirty="0">
                <a:latin typeface="Comic Sans MS" panose="030F0702030302020204" pitchFamily="66" charset="0"/>
              </a:rPr>
              <a:t> ellipses</a:t>
            </a:r>
          </a:p>
          <a:p>
            <a:pPr>
              <a:buFont typeface="Arial" panose="020B0604020202020204" pitchFamily="34" charset="0"/>
              <a:buChar char="•"/>
            </a:pPr>
            <a:r>
              <a:rPr lang="en-GB" dirty="0">
                <a:latin typeface="Comic Sans MS" panose="030F0702030302020204" pitchFamily="66" charset="0"/>
              </a:rPr>
              <a:t> physical reactions from the character </a:t>
            </a:r>
          </a:p>
          <a:p>
            <a:pPr>
              <a:buFont typeface="Arial" panose="020B0604020202020204" pitchFamily="34" charset="0"/>
              <a:buChar char="•"/>
            </a:pPr>
            <a:r>
              <a:rPr lang="en-GB" dirty="0">
                <a:latin typeface="Comic Sans MS" panose="030F0702030302020204" pitchFamily="66" charset="0"/>
              </a:rPr>
              <a:t> appealing to the reader’s senses</a:t>
            </a:r>
          </a:p>
          <a:p>
            <a:pPr>
              <a:buFont typeface="Arial" panose="020B0604020202020204" pitchFamily="34" charset="0"/>
              <a:buChar char="•"/>
            </a:pPr>
            <a:r>
              <a:rPr lang="en-GB" dirty="0">
                <a:latin typeface="Comic Sans MS" panose="030F0702030302020204" pitchFamily="66" charset="0"/>
              </a:rPr>
              <a:t> exciting synonyms</a:t>
            </a:r>
          </a:p>
          <a:p>
            <a:pPr>
              <a:buFont typeface="Arial" panose="020B0604020202020204" pitchFamily="34" charset="0"/>
              <a:buChar char="•"/>
            </a:pPr>
            <a:r>
              <a:rPr lang="en-GB" dirty="0">
                <a:latin typeface="Comic Sans MS" panose="030F0702030302020204" pitchFamily="66" charset="0"/>
              </a:rPr>
              <a:t> similes and metaphors </a:t>
            </a:r>
            <a:br>
              <a:rPr lang="en-GB" dirty="0">
                <a:latin typeface="Comic Sans MS" panose="030F0702030302020204" pitchFamily="66" charset="0"/>
              </a:rPr>
            </a:br>
            <a:endParaRPr lang="en-GB" dirty="0">
              <a:latin typeface="Comic Sans MS" panose="030F0702030302020204" pitchFamily="66" charset="0"/>
            </a:endParaRPr>
          </a:p>
        </p:txBody>
      </p:sp>
    </p:spTree>
    <p:extLst>
      <p:ext uri="{BB962C8B-B14F-4D97-AF65-F5344CB8AC3E}">
        <p14:creationId xmlns:p14="http://schemas.microsoft.com/office/powerpoint/2010/main" val="2275584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DC248-BEBB-41C5-9A37-B307130B076E}"/>
              </a:ext>
            </a:extLst>
          </p:cNvPr>
          <p:cNvSpPr>
            <a:spLocks noGrp="1"/>
          </p:cNvSpPr>
          <p:nvPr>
            <p:ph type="title"/>
          </p:nvPr>
        </p:nvSpPr>
        <p:spPr/>
        <p:txBody>
          <a:bodyPr>
            <a:normAutofit/>
          </a:bodyPr>
          <a:lstStyle/>
          <a:p>
            <a:pPr algn="ctr"/>
            <a:r>
              <a:rPr lang="en-GB" sz="4400" dirty="0">
                <a:latin typeface="Comic Sans MS" panose="030F0702030302020204" pitchFamily="66" charset="0"/>
              </a:rPr>
              <a:t>Now, try to find examples of these in the texts.</a:t>
            </a:r>
          </a:p>
        </p:txBody>
      </p:sp>
      <p:sp>
        <p:nvSpPr>
          <p:cNvPr id="3" name="Content Placeholder 2">
            <a:extLst>
              <a:ext uri="{FF2B5EF4-FFF2-40B4-BE49-F238E27FC236}">
                <a16:creationId xmlns:a16="http://schemas.microsoft.com/office/drawing/2014/main" id="{80010CCF-6DA4-4EF2-B1DA-B0B87E7636D3}"/>
              </a:ext>
            </a:extLst>
          </p:cNvPr>
          <p:cNvSpPr>
            <a:spLocks noGrp="1"/>
          </p:cNvSpPr>
          <p:nvPr>
            <p:ph idx="1"/>
          </p:nvPr>
        </p:nvSpPr>
        <p:spPr/>
        <p:txBody>
          <a:bodyPr/>
          <a:lstStyle/>
          <a:p>
            <a:r>
              <a:rPr lang="en-GB" dirty="0">
                <a:latin typeface="Comic Sans MS" panose="030F0702030302020204" pitchFamily="66" charset="0"/>
              </a:rPr>
              <a:t>What similes/metaphors could you find?</a:t>
            </a:r>
          </a:p>
          <a:p>
            <a:r>
              <a:rPr lang="en-GB" dirty="0">
                <a:latin typeface="Comic Sans MS" panose="030F0702030302020204" pitchFamily="66" charset="0"/>
              </a:rPr>
              <a:t>Where does the author write about physical reactions from the character?</a:t>
            </a:r>
          </a:p>
          <a:p>
            <a:r>
              <a:rPr lang="en-GB" dirty="0">
                <a:latin typeface="Comic Sans MS" panose="030F0702030302020204" pitchFamily="66" charset="0"/>
              </a:rPr>
              <a:t>Can you find any short, shocking sentences?</a:t>
            </a:r>
          </a:p>
          <a:p>
            <a:endParaRPr lang="en-GB" dirty="0">
              <a:latin typeface="Comic Sans MS" panose="030F0702030302020204" pitchFamily="66" charset="0"/>
            </a:endParaRPr>
          </a:p>
          <a:p>
            <a:r>
              <a:rPr lang="en-GB" dirty="0">
                <a:latin typeface="Comic Sans MS" panose="030F0702030302020204" pitchFamily="66" charset="0"/>
              </a:rPr>
              <a:t>Add your examples to the bubble map in a different colour.</a:t>
            </a:r>
          </a:p>
        </p:txBody>
      </p:sp>
      <p:pic>
        <p:nvPicPr>
          <p:cNvPr id="28674" name="Picture 2" descr="Free Search Cliparts, Download Free Clip Art, Free Clip Art on Clipart  Library">
            <a:extLst>
              <a:ext uri="{FF2B5EF4-FFF2-40B4-BE49-F238E27FC236}">
                <a16:creationId xmlns:a16="http://schemas.microsoft.com/office/drawing/2014/main" id="{21BE94E4-A248-4B41-A7A2-1D69E75ADD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5975" y="3403980"/>
            <a:ext cx="2916025" cy="291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0050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8CDF1-57FF-4C8F-9B7E-29CE159F875F}"/>
              </a:ext>
            </a:extLst>
          </p:cNvPr>
          <p:cNvSpPr>
            <a:spLocks noGrp="1"/>
          </p:cNvSpPr>
          <p:nvPr>
            <p:ph type="title"/>
          </p:nvPr>
        </p:nvSpPr>
        <p:spPr/>
        <p:txBody>
          <a:bodyPr/>
          <a:lstStyle/>
          <a:p>
            <a:r>
              <a:rPr lang="en-GB"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09656687-311F-4C84-8579-448DD19D21A6}"/>
              </a:ext>
            </a:extLst>
          </p:cNvPr>
          <p:cNvSpPr>
            <a:spLocks noGrp="1"/>
          </p:cNvSpPr>
          <p:nvPr>
            <p:ph idx="1"/>
          </p:nvPr>
        </p:nvSpPr>
        <p:spPr/>
        <p:txBody>
          <a:bodyPr/>
          <a:lstStyle/>
          <a:p>
            <a:r>
              <a:rPr lang="en-GB" dirty="0">
                <a:latin typeface="Comic Sans MS" panose="030F0702030302020204" pitchFamily="66" charset="0"/>
              </a:rPr>
              <a:t>Create a bubble map for creating suspense – what makes good suspense?</a:t>
            </a:r>
          </a:p>
          <a:p>
            <a:endParaRPr lang="en-GB" b="1" dirty="0">
              <a:latin typeface="Comic Sans MS" panose="030F0702030302020204" pitchFamily="66" charset="0"/>
            </a:endParaRPr>
          </a:p>
          <a:p>
            <a:r>
              <a:rPr lang="en-GB" dirty="0">
                <a:latin typeface="Comic Sans MS" panose="030F0702030302020204" pitchFamily="66" charset="0"/>
              </a:rPr>
              <a:t>Then, in red pen, add examples of these features from the stories we have looked at. </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using the stories we have looked at today, add examples from the texts that you want to magpie for your own writing to your bubble map.</a:t>
            </a:r>
          </a:p>
          <a:p>
            <a:r>
              <a:rPr lang="en-GB" i="1" dirty="0">
                <a:solidFill>
                  <a:srgbClr val="FF0000"/>
                </a:solidFill>
                <a:latin typeface="Comic Sans MS" panose="030F0702030302020204" pitchFamily="66" charset="0"/>
              </a:rPr>
              <a:t>For example: what character reactions have you found in the stories? What short, shocking sentences have you found?</a:t>
            </a:r>
          </a:p>
        </p:txBody>
      </p:sp>
    </p:spTree>
    <p:extLst>
      <p:ext uri="{BB962C8B-B14F-4D97-AF65-F5344CB8AC3E}">
        <p14:creationId xmlns:p14="http://schemas.microsoft.com/office/powerpoint/2010/main" val="36543900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5FF7F11-887D-4A7D-8AF1-EC24548B994F}"/>
              </a:ext>
            </a:extLst>
          </p:cNvPr>
          <p:cNvSpPr>
            <a:spLocks noGrp="1"/>
          </p:cNvSpPr>
          <p:nvPr>
            <p:ph type="ctrTitle"/>
          </p:nvPr>
        </p:nvSpPr>
        <p:spPr/>
        <p:txBody>
          <a:bodyPr>
            <a:normAutofit/>
          </a:bodyPr>
          <a:lstStyle/>
          <a:p>
            <a:r>
              <a:rPr lang="en-GB" sz="5400" dirty="0">
                <a:latin typeface="Comic Sans MS" panose="030F0702030302020204" pitchFamily="66" charset="0"/>
              </a:rPr>
              <a:t>Wednesday 24</a:t>
            </a:r>
            <a:r>
              <a:rPr lang="en-GB" sz="5400" baseline="30000" dirty="0">
                <a:latin typeface="Comic Sans MS" panose="030F0702030302020204" pitchFamily="66" charset="0"/>
              </a:rPr>
              <a:t>th</a:t>
            </a:r>
            <a:r>
              <a:rPr lang="en-GB" sz="5400" dirty="0">
                <a:latin typeface="Comic Sans MS" panose="030F0702030302020204" pitchFamily="66" charset="0"/>
              </a:rPr>
              <a:t> March 2021</a:t>
            </a:r>
          </a:p>
        </p:txBody>
      </p:sp>
      <p:sp>
        <p:nvSpPr>
          <p:cNvPr id="5" name="Subtitle 4">
            <a:extLst>
              <a:ext uri="{FF2B5EF4-FFF2-40B4-BE49-F238E27FC236}">
                <a16:creationId xmlns:a16="http://schemas.microsoft.com/office/drawing/2014/main" id="{9CBF4BD2-D8B2-45D6-B84D-6116B054C743}"/>
              </a:ext>
            </a:extLst>
          </p:cNvPr>
          <p:cNvSpPr>
            <a:spLocks noGrp="1"/>
          </p:cNvSpPr>
          <p:nvPr>
            <p:ph type="subTitle" idx="1"/>
          </p:nvPr>
        </p:nvSpPr>
        <p:spPr/>
        <p:txBody>
          <a:bodyPr/>
          <a:lstStyle/>
          <a:p>
            <a:r>
              <a:rPr lang="en-GB" cap="none" dirty="0">
                <a:latin typeface="Comic Sans MS" panose="030F0702030302020204" pitchFamily="66" charset="0"/>
              </a:rPr>
              <a:t>LO: to use imaginative description</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29530088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4851F-491A-4742-B75F-0F82211CE61C}"/>
              </a:ext>
            </a:extLst>
          </p:cNvPr>
          <p:cNvSpPr>
            <a:spLocks noGrp="1"/>
          </p:cNvSpPr>
          <p:nvPr>
            <p:ph type="title"/>
          </p:nvPr>
        </p:nvSpPr>
        <p:spPr/>
        <p:txBody>
          <a:bodyPr/>
          <a:lstStyle/>
          <a:p>
            <a:r>
              <a:rPr lang="en-GB"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6C71FD94-C8AB-452B-AB61-335C510EF09F}"/>
              </a:ext>
            </a:extLst>
          </p:cNvPr>
          <p:cNvSpPr>
            <a:spLocks noGrp="1"/>
          </p:cNvSpPr>
          <p:nvPr>
            <p:ph idx="1"/>
          </p:nvPr>
        </p:nvSpPr>
        <p:spPr>
          <a:xfrm>
            <a:off x="1097280" y="1845734"/>
            <a:ext cx="6133079" cy="4023360"/>
          </a:xfrm>
        </p:spPr>
        <p:txBody>
          <a:bodyPr/>
          <a:lstStyle/>
          <a:p>
            <a:r>
              <a:rPr lang="en-GB" dirty="0">
                <a:latin typeface="Comic Sans MS" panose="030F0702030302020204" pitchFamily="66" charset="0"/>
              </a:rPr>
              <a:t>One of the features of suspense stories is ‘detailed descriptions of the surroundings.’</a:t>
            </a:r>
          </a:p>
          <a:p>
            <a:endParaRPr lang="en-GB" dirty="0">
              <a:latin typeface="Comic Sans MS" panose="030F0702030302020204" pitchFamily="66" charset="0"/>
            </a:endParaRPr>
          </a:p>
          <a:p>
            <a:r>
              <a:rPr lang="en-GB" dirty="0">
                <a:latin typeface="Comic Sans MS" panose="030F0702030302020204" pitchFamily="66" charset="0"/>
              </a:rPr>
              <a:t>Why do we need detailed descriptions?</a:t>
            </a:r>
          </a:p>
          <a:p>
            <a:endParaRPr lang="en-GB" dirty="0">
              <a:latin typeface="Comic Sans MS" panose="030F0702030302020204" pitchFamily="66" charset="0"/>
            </a:endParaRPr>
          </a:p>
          <a:p>
            <a:r>
              <a:rPr lang="en-GB" i="1" dirty="0">
                <a:latin typeface="Comic Sans MS" panose="030F0702030302020204" pitchFamily="66" charset="0"/>
              </a:rPr>
              <a:t>So the reader imagines all parts of the surroundings and feels like they’re actually there!</a:t>
            </a:r>
          </a:p>
          <a:p>
            <a:endParaRPr lang="en-GB" dirty="0">
              <a:latin typeface="Comic Sans MS" panose="030F0702030302020204" pitchFamily="66" charset="0"/>
            </a:endParaRPr>
          </a:p>
          <a:p>
            <a:r>
              <a:rPr lang="en-GB" dirty="0">
                <a:latin typeface="Comic Sans MS" panose="030F0702030302020204" pitchFamily="66" charset="0"/>
              </a:rPr>
              <a:t>What should you be using in your writing to create detailed descriptions? </a:t>
            </a:r>
          </a:p>
        </p:txBody>
      </p:sp>
      <p:pic>
        <p:nvPicPr>
          <p:cNvPr id="33794" name="Picture 2" descr="imagination clipart - Clip Art Library">
            <a:extLst>
              <a:ext uri="{FF2B5EF4-FFF2-40B4-BE49-F238E27FC236}">
                <a16:creationId xmlns:a16="http://schemas.microsoft.com/office/drawing/2014/main" id="{B0F3BDB5-5B7F-4102-AABC-FA44A0DEB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8747" y="1923068"/>
            <a:ext cx="4572000" cy="4372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4879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35FFF-C2BC-420B-94F4-CE7401609F4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87C2935-B4A0-4813-90CE-6ADF5807744B}"/>
              </a:ext>
            </a:extLst>
          </p:cNvPr>
          <p:cNvSpPr>
            <a:spLocks noGrp="1"/>
          </p:cNvSpPr>
          <p:nvPr>
            <p:ph idx="1"/>
          </p:nvPr>
        </p:nvSpPr>
        <p:spPr>
          <a:xfrm>
            <a:off x="1097280" y="1845734"/>
            <a:ext cx="4567094" cy="4023360"/>
          </a:xfrm>
        </p:spPr>
        <p:txBody>
          <a:bodyPr>
            <a:normAutofit lnSpcReduction="10000"/>
          </a:bodyPr>
          <a:lstStyle/>
          <a:p>
            <a:r>
              <a:rPr lang="en-GB" dirty="0">
                <a:latin typeface="Comic Sans MS" panose="030F0702030302020204" pitchFamily="66" charset="0"/>
              </a:rPr>
              <a:t>Remember that suspense is used in stories to make them mysterious or scary.</a:t>
            </a:r>
          </a:p>
          <a:p>
            <a:endParaRPr lang="en-GB" dirty="0">
              <a:latin typeface="Comic Sans MS" panose="030F0702030302020204" pitchFamily="66" charset="0"/>
            </a:endParaRPr>
          </a:p>
          <a:p>
            <a:r>
              <a:rPr lang="en-GB" i="1" dirty="0">
                <a:latin typeface="Comic Sans MS" panose="030F0702030302020204" pitchFamily="66" charset="0"/>
              </a:rPr>
              <a:t>Where could suspense stories be set to achieve this?</a:t>
            </a:r>
          </a:p>
          <a:p>
            <a:endParaRPr lang="en-GB" dirty="0">
              <a:latin typeface="Comic Sans MS" panose="030F0702030302020204" pitchFamily="66" charset="0"/>
            </a:endParaRPr>
          </a:p>
          <a:p>
            <a:r>
              <a:rPr lang="en-GB" dirty="0">
                <a:latin typeface="Comic Sans MS" panose="030F0702030302020204" pitchFamily="66" charset="0"/>
              </a:rPr>
              <a:t>It needs to be a familiar place, so the reader understands it and can imagine it…it can’t be too obvious like a haunted house otherwise it turns into a scary story!</a:t>
            </a:r>
          </a:p>
        </p:txBody>
      </p:sp>
      <p:pic>
        <p:nvPicPr>
          <p:cNvPr id="4" name="Picture 3">
            <a:extLst>
              <a:ext uri="{FF2B5EF4-FFF2-40B4-BE49-F238E27FC236}">
                <a16:creationId xmlns:a16="http://schemas.microsoft.com/office/drawing/2014/main" id="{8417E52E-1938-415A-9C6D-83443856C8F9}"/>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20000" b="83426" l="32604" r="85417">
                        <a14:foregroundMark x1="40677" y1="33889" x2="40677" y2="33889"/>
                        <a14:foregroundMark x1="34427" y1="25648" x2="34427" y2="25648"/>
                        <a14:foregroundMark x1="36667" y1="33796" x2="36667" y2="33796"/>
                        <a14:foregroundMark x1="35885" y1="43611" x2="35885" y2="43611"/>
                        <a14:foregroundMark x1="35260" y1="54074" x2="35260" y2="54074"/>
                        <a14:foregroundMark x1="34635" y1="64722" x2="34635" y2="64722"/>
                        <a14:foregroundMark x1="35469" y1="72500" x2="35469" y2="72500"/>
                        <a14:foregroundMark x1="35573" y1="75278" x2="35573" y2="75278"/>
                        <a14:foregroundMark x1="37188" y1="78981" x2="37188" y2="78981"/>
                        <a14:foregroundMark x1="40573" y1="78333" x2="40573" y2="78333"/>
                        <a14:foregroundMark x1="47344" y1="78704" x2="47344" y2="78704"/>
                        <a14:foregroundMark x1="52708" y1="79074" x2="52708" y2="79074"/>
                        <a14:foregroundMark x1="57396" y1="79352" x2="57396" y2="79352"/>
                        <a14:foregroundMark x1="61302" y1="80926" x2="61302" y2="80926"/>
                        <a14:foregroundMark x1="64948" y1="73796" x2="64948" y2="73796"/>
                        <a14:foregroundMark x1="68438" y1="69630" x2="68438" y2="69630"/>
                        <a14:foregroundMark x1="73698" y1="52870" x2="73698" y2="52870"/>
                        <a14:foregroundMark x1="58281" y1="35278" x2="58281" y2="35278"/>
                        <a14:foregroundMark x1="50104" y1="30463" x2="50104" y2="30463"/>
                        <a14:foregroundMark x1="42813" y1="34167" x2="42813" y2="34167"/>
                        <a14:foregroundMark x1="43750" y1="43148" x2="43750" y2="43148"/>
                        <a14:foregroundMark x1="51823" y1="40370" x2="51823" y2="40370"/>
                        <a14:foregroundMark x1="56667" y1="33796" x2="56667" y2="33796"/>
                        <a14:foregroundMark x1="64740" y1="33519" x2="64740" y2="33519"/>
                        <a14:foregroundMark x1="69427" y1="29259" x2="69427" y2="29259"/>
                        <a14:foregroundMark x1="72396" y1="22500" x2="72396" y2="22500"/>
                        <a14:foregroundMark x1="73073" y1="22222" x2="73073" y2="22222"/>
                        <a14:foregroundMark x1="73594" y1="22315" x2="73594" y2="22315"/>
                        <a14:foregroundMark x1="76615" y1="24259" x2="76615" y2="24259"/>
                        <a14:foregroundMark x1="81250" y1="24167" x2="81250" y2="24167"/>
                        <a14:foregroundMark x1="83906" y1="25370" x2="83906" y2="25370"/>
                        <a14:foregroundMark x1="85104" y1="28519" x2="85104" y2="28519"/>
                        <a14:foregroundMark x1="85104" y1="32500" x2="85104" y2="32500"/>
                        <a14:foregroundMark x1="85260" y1="34444" x2="85260" y2="34444"/>
                        <a14:foregroundMark x1="85000" y1="39074" x2="85000" y2="39074"/>
                        <a14:foregroundMark x1="84740" y1="45185" x2="84740" y2="45185"/>
                        <a14:foregroundMark x1="84427" y1="52685" x2="84427" y2="52685"/>
                        <a14:foregroundMark x1="83281" y1="59352" x2="83281" y2="59352"/>
                        <a14:foregroundMark x1="82656" y1="66204" x2="82656" y2="66204"/>
                        <a14:foregroundMark x1="83438" y1="72500" x2="83438" y2="72500"/>
                        <a14:foregroundMark x1="83438" y1="72500" x2="83438" y2="72500"/>
                        <a14:foregroundMark x1="79635" y1="74167" x2="79635" y2="74167"/>
                        <a14:foregroundMark x1="78333" y1="77315" x2="78333" y2="77315"/>
                        <a14:foregroundMark x1="78073" y1="78148" x2="78073" y2="78148"/>
                        <a14:foregroundMark x1="70677" y1="78148" x2="70677" y2="78148"/>
                        <a14:foregroundMark x1="70677" y1="78148" x2="70677" y2="78148"/>
                        <a14:foregroundMark x1="63542" y1="77778" x2="63542" y2="77778"/>
                        <a14:foregroundMark x1="59219" y1="81019" x2="59219" y2="81019"/>
                        <a14:foregroundMark x1="62240" y1="82870" x2="62240" y2="82870"/>
                        <a14:foregroundMark x1="64792" y1="81852" x2="64792" y2="81852"/>
                        <a14:foregroundMark x1="66979" y1="78333" x2="66979" y2="78333"/>
                        <a14:foregroundMark x1="69583" y1="79074" x2="69583" y2="79074"/>
                        <a14:foregroundMark x1="71927" y1="79074" x2="71927" y2="79074"/>
                        <a14:foregroundMark x1="75781" y1="79074" x2="75781" y2="79074"/>
                        <a14:foregroundMark x1="36875" y1="53148" x2="36875" y2="53148"/>
                        <a14:foregroundMark x1="34479" y1="57778" x2="34479" y2="57778"/>
                        <a14:foregroundMark x1="34948" y1="43241" x2="34948" y2="43241"/>
                        <a14:foregroundMark x1="34896" y1="36389" x2="34896" y2="36389"/>
                        <a14:foregroundMark x1="34948" y1="30278" x2="34948" y2="30278"/>
                        <a14:foregroundMark x1="35104" y1="26296" x2="35104" y2="26296"/>
                        <a14:foregroundMark x1="35104" y1="23056" x2="35104" y2="23056"/>
                        <a14:foregroundMark x1="35260" y1="23333" x2="35156" y2="76111"/>
                        <a14:foregroundMark x1="35156" y1="76111" x2="35156" y2="76111"/>
                        <a14:foregroundMark x1="35260" y1="77037" x2="57240" y2="80741"/>
                        <a14:foregroundMark x1="57917" y1="83519" x2="62187" y2="83426"/>
                        <a14:foregroundMark x1="62187" y1="83426" x2="62187" y2="83426"/>
                        <a14:foregroundMark x1="63177" y1="80093" x2="84531" y2="76944"/>
                        <a14:foregroundMark x1="84531" y1="76944" x2="84531" y2="76944"/>
                        <a14:foregroundMark x1="85417" y1="77500" x2="84740" y2="23148"/>
                        <a14:foregroundMark x1="84740" y1="23148" x2="84740" y2="23148"/>
                        <a14:foregroundMark x1="72083" y1="21389" x2="75990" y2="22315"/>
                        <a14:foregroundMark x1="75990" y1="22315" x2="80469" y2="20741"/>
                        <a14:foregroundMark x1="76406" y1="29630" x2="67865" y2="30093"/>
                        <a14:foregroundMark x1="42292" y1="38148" x2="53333" y2="39815"/>
                        <a14:foregroundMark x1="39896" y1="50370" x2="45625" y2="49815"/>
                        <a14:foregroundMark x1="45625" y1="49815" x2="54896" y2="50556"/>
                        <a14:foregroundMark x1="54896" y1="50556" x2="59062" y2="50093"/>
                        <a14:foregroundMark x1="59062" y1="50093" x2="59219" y2="50093"/>
                        <a14:foregroundMark x1="55104" y1="41481" x2="42240" y2="41296"/>
                        <a14:foregroundMark x1="58854" y1="53148" x2="52292" y2="53148"/>
                        <a14:foregroundMark x1="78073" y1="20000" x2="80729" y2="23056"/>
                        <a14:foregroundMark x1="59948" y1="27593" x2="71823" y2="21111"/>
                        <a14:foregroundMark x1="71823" y1="21111" x2="79948" y2="20185"/>
                        <a14:foregroundMark x1="79948" y1="20185" x2="83958" y2="21574"/>
                        <a14:foregroundMark x1="83958" y1="21574" x2="84583" y2="22870"/>
                        <a14:foregroundMark x1="37292" y1="23611" x2="45573" y2="22222"/>
                        <a14:foregroundMark x1="45573" y1="22222" x2="58229" y2="24537"/>
                        <a14:foregroundMark x1="58229" y1="24537" x2="60990" y2="28426"/>
                        <a14:foregroundMark x1="56615" y1="24444" x2="48229" y2="23426"/>
                        <a14:foregroundMark x1="48229" y1="23426" x2="52969" y2="22870"/>
                        <a14:foregroundMark x1="52969" y1="22870" x2="36667" y2="22037"/>
                        <a14:foregroundMark x1="69844" y1="22778" x2="65469" y2="23148"/>
                        <a14:foregroundMark x1="65469" y1="23148" x2="60365" y2="27870"/>
                        <a14:foregroundMark x1="32604" y1="65370" x2="32760" y2="51019"/>
                        <a14:foregroundMark x1="32760" y1="51019" x2="32604" y2="51204"/>
                        <a14:foregroundMark x1="32552" y1="37500" x2="33229" y2="32963"/>
                      </a14:backgroundRemoval>
                    </a14:imgEffect>
                  </a14:imgLayer>
                </a14:imgProps>
              </a:ext>
            </a:extLst>
          </a:blip>
          <a:srcRect l="32242" t="18831" r="13479" b="14420"/>
          <a:stretch/>
        </p:blipFill>
        <p:spPr>
          <a:xfrm>
            <a:off x="5664374" y="1737359"/>
            <a:ext cx="6373655" cy="4408865"/>
          </a:xfrm>
          <a:prstGeom prst="rect">
            <a:avLst/>
          </a:prstGeom>
        </p:spPr>
      </p:pic>
    </p:spTree>
    <p:extLst>
      <p:ext uri="{BB962C8B-B14F-4D97-AF65-F5344CB8AC3E}">
        <p14:creationId xmlns:p14="http://schemas.microsoft.com/office/powerpoint/2010/main" val="3304051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1AAFF-7DFF-4728-A9D6-A9230FA3B3D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9219B5E-16E6-4274-8D1B-026705C40600}"/>
              </a:ext>
            </a:extLst>
          </p:cNvPr>
          <p:cNvSpPr>
            <a:spLocks noGrp="1"/>
          </p:cNvSpPr>
          <p:nvPr>
            <p:ph idx="1"/>
          </p:nvPr>
        </p:nvSpPr>
        <p:spPr>
          <a:xfrm>
            <a:off x="1097280" y="1845734"/>
            <a:ext cx="4483388" cy="4023360"/>
          </a:xfrm>
        </p:spPr>
        <p:txBody>
          <a:bodyPr/>
          <a:lstStyle/>
          <a:p>
            <a:r>
              <a:rPr lang="en-GB" dirty="0">
                <a:latin typeface="Comic Sans MS" panose="030F0702030302020204" pitchFamily="66" charset="0"/>
              </a:rPr>
              <a:t>What would a good suspense story setting need?</a:t>
            </a:r>
          </a:p>
          <a:p>
            <a:endParaRPr lang="en-GB" i="1" dirty="0">
              <a:latin typeface="Comic Sans MS" panose="030F0702030302020204" pitchFamily="66" charset="0"/>
            </a:endParaRPr>
          </a:p>
          <a:p>
            <a:r>
              <a:rPr lang="en-GB" i="1" dirty="0">
                <a:latin typeface="Comic Sans MS" panose="030F0702030302020204" pitchFamily="66" charset="0"/>
              </a:rPr>
              <a:t>What sounds might we hear?</a:t>
            </a:r>
          </a:p>
          <a:p>
            <a:r>
              <a:rPr lang="en-GB" i="1" dirty="0">
                <a:latin typeface="Comic Sans MS" panose="030F0702030302020204" pitchFamily="66" charset="0"/>
              </a:rPr>
              <a:t>What might the weather be like?</a:t>
            </a:r>
          </a:p>
          <a:p>
            <a:r>
              <a:rPr lang="en-GB" i="1" dirty="0">
                <a:latin typeface="Comic Sans MS" panose="030F0702030302020204" pitchFamily="66" charset="0"/>
              </a:rPr>
              <a:t>Wat are the surroundings like?</a:t>
            </a:r>
          </a:p>
          <a:p>
            <a:endParaRPr lang="en-GB" dirty="0">
              <a:latin typeface="Comic Sans MS" panose="030F0702030302020204" pitchFamily="66" charset="0"/>
            </a:endParaRPr>
          </a:p>
          <a:p>
            <a:r>
              <a:rPr lang="en-GB" dirty="0">
                <a:latin typeface="Comic Sans MS" panose="030F0702030302020204" pitchFamily="66" charset="0"/>
              </a:rPr>
              <a:t>Create a bubble map of your ideas (sounds, weather and surroundings)</a:t>
            </a:r>
          </a:p>
        </p:txBody>
      </p:sp>
      <p:pic>
        <p:nvPicPr>
          <p:cNvPr id="4" name="Picture 3">
            <a:extLst>
              <a:ext uri="{FF2B5EF4-FFF2-40B4-BE49-F238E27FC236}">
                <a16:creationId xmlns:a16="http://schemas.microsoft.com/office/drawing/2014/main" id="{7BAF7991-A212-4537-BDA7-33A67ACA65A1}"/>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20000" b="83426" l="32604" r="85417">
                        <a14:foregroundMark x1="40677" y1="33889" x2="40677" y2="33889"/>
                        <a14:foregroundMark x1="34427" y1="25648" x2="34427" y2="25648"/>
                        <a14:foregroundMark x1="36667" y1="33796" x2="36667" y2="33796"/>
                        <a14:foregroundMark x1="35885" y1="43611" x2="35885" y2="43611"/>
                        <a14:foregroundMark x1="35260" y1="54074" x2="35260" y2="54074"/>
                        <a14:foregroundMark x1="34635" y1="64722" x2="34635" y2="64722"/>
                        <a14:foregroundMark x1="35469" y1="72500" x2="35469" y2="72500"/>
                        <a14:foregroundMark x1="35573" y1="75278" x2="35573" y2="75278"/>
                        <a14:foregroundMark x1="37188" y1="78981" x2="37188" y2="78981"/>
                        <a14:foregroundMark x1="40573" y1="78333" x2="40573" y2="78333"/>
                        <a14:foregroundMark x1="47344" y1="78704" x2="47344" y2="78704"/>
                        <a14:foregroundMark x1="52708" y1="79074" x2="52708" y2="79074"/>
                        <a14:foregroundMark x1="57396" y1="79352" x2="57396" y2="79352"/>
                        <a14:foregroundMark x1="61302" y1="80926" x2="61302" y2="80926"/>
                        <a14:foregroundMark x1="64948" y1="73796" x2="64948" y2="73796"/>
                        <a14:foregroundMark x1="68438" y1="69630" x2="68438" y2="69630"/>
                        <a14:foregroundMark x1="73698" y1="52870" x2="73698" y2="52870"/>
                        <a14:foregroundMark x1="58281" y1="35278" x2="58281" y2="35278"/>
                        <a14:foregroundMark x1="50104" y1="30463" x2="50104" y2="30463"/>
                        <a14:foregroundMark x1="42813" y1="34167" x2="42813" y2="34167"/>
                        <a14:foregroundMark x1="43750" y1="43148" x2="43750" y2="43148"/>
                        <a14:foregroundMark x1="51823" y1="40370" x2="51823" y2="40370"/>
                        <a14:foregroundMark x1="56667" y1="33796" x2="56667" y2="33796"/>
                        <a14:foregroundMark x1="64740" y1="33519" x2="64740" y2="33519"/>
                        <a14:foregroundMark x1="69427" y1="29259" x2="69427" y2="29259"/>
                        <a14:foregroundMark x1="72396" y1="22500" x2="72396" y2="22500"/>
                        <a14:foregroundMark x1="73073" y1="22222" x2="73073" y2="22222"/>
                        <a14:foregroundMark x1="73594" y1="22315" x2="73594" y2="22315"/>
                        <a14:foregroundMark x1="76615" y1="24259" x2="76615" y2="24259"/>
                        <a14:foregroundMark x1="81250" y1="24167" x2="81250" y2="24167"/>
                        <a14:foregroundMark x1="83906" y1="25370" x2="83906" y2="25370"/>
                        <a14:foregroundMark x1="85104" y1="28519" x2="85104" y2="28519"/>
                        <a14:foregroundMark x1="85104" y1="32500" x2="85104" y2="32500"/>
                        <a14:foregroundMark x1="85260" y1="34444" x2="85260" y2="34444"/>
                        <a14:foregroundMark x1="85000" y1="39074" x2="85000" y2="39074"/>
                        <a14:foregroundMark x1="84740" y1="45185" x2="84740" y2="45185"/>
                        <a14:foregroundMark x1="84427" y1="52685" x2="84427" y2="52685"/>
                        <a14:foregroundMark x1="83281" y1="59352" x2="83281" y2="59352"/>
                        <a14:foregroundMark x1="82656" y1="66204" x2="82656" y2="66204"/>
                        <a14:foregroundMark x1="83438" y1="72500" x2="83438" y2="72500"/>
                        <a14:foregroundMark x1="83438" y1="72500" x2="83438" y2="72500"/>
                        <a14:foregroundMark x1="79635" y1="74167" x2="79635" y2="74167"/>
                        <a14:foregroundMark x1="78333" y1="77315" x2="78333" y2="77315"/>
                        <a14:foregroundMark x1="78073" y1="78148" x2="78073" y2="78148"/>
                        <a14:foregroundMark x1="70677" y1="78148" x2="70677" y2="78148"/>
                        <a14:foregroundMark x1="70677" y1="78148" x2="70677" y2="78148"/>
                        <a14:foregroundMark x1="63542" y1="77778" x2="63542" y2="77778"/>
                        <a14:foregroundMark x1="59219" y1="81019" x2="59219" y2="81019"/>
                        <a14:foregroundMark x1="62240" y1="82870" x2="62240" y2="82870"/>
                        <a14:foregroundMark x1="64792" y1="81852" x2="64792" y2="81852"/>
                        <a14:foregroundMark x1="66979" y1="78333" x2="66979" y2="78333"/>
                        <a14:foregroundMark x1="69583" y1="79074" x2="69583" y2="79074"/>
                        <a14:foregroundMark x1="71927" y1="79074" x2="71927" y2="79074"/>
                        <a14:foregroundMark x1="75781" y1="79074" x2="75781" y2="79074"/>
                        <a14:foregroundMark x1="36875" y1="53148" x2="36875" y2="53148"/>
                        <a14:foregroundMark x1="34479" y1="57778" x2="34479" y2="57778"/>
                        <a14:foregroundMark x1="34948" y1="43241" x2="34948" y2="43241"/>
                        <a14:foregroundMark x1="34896" y1="36389" x2="34896" y2="36389"/>
                        <a14:foregroundMark x1="34948" y1="30278" x2="34948" y2="30278"/>
                        <a14:foregroundMark x1="35104" y1="26296" x2="35104" y2="26296"/>
                        <a14:foregroundMark x1="35104" y1="23056" x2="35104" y2="23056"/>
                        <a14:foregroundMark x1="35260" y1="23333" x2="35156" y2="76111"/>
                        <a14:foregroundMark x1="35156" y1="76111" x2="35156" y2="76111"/>
                        <a14:foregroundMark x1="35260" y1="77037" x2="57240" y2="80741"/>
                        <a14:foregroundMark x1="57917" y1="83519" x2="62187" y2="83426"/>
                        <a14:foregroundMark x1="62187" y1="83426" x2="62187" y2="83426"/>
                        <a14:foregroundMark x1="63177" y1="80093" x2="84531" y2="76944"/>
                        <a14:foregroundMark x1="84531" y1="76944" x2="84531" y2="76944"/>
                        <a14:foregroundMark x1="85417" y1="77500" x2="84740" y2="23148"/>
                        <a14:foregroundMark x1="84740" y1="23148" x2="84740" y2="23148"/>
                        <a14:foregroundMark x1="72083" y1="21389" x2="75990" y2="22315"/>
                        <a14:foregroundMark x1="75990" y1="22315" x2="80469" y2="20741"/>
                        <a14:foregroundMark x1="76406" y1="29630" x2="67865" y2="30093"/>
                        <a14:foregroundMark x1="42292" y1="38148" x2="53333" y2="39815"/>
                        <a14:foregroundMark x1="39896" y1="50370" x2="45625" y2="49815"/>
                        <a14:foregroundMark x1="45625" y1="49815" x2="54896" y2="50556"/>
                        <a14:foregroundMark x1="54896" y1="50556" x2="59062" y2="50093"/>
                        <a14:foregroundMark x1="59062" y1="50093" x2="59219" y2="50093"/>
                        <a14:foregroundMark x1="55104" y1="41481" x2="42240" y2="41296"/>
                        <a14:foregroundMark x1="58854" y1="53148" x2="52292" y2="53148"/>
                        <a14:foregroundMark x1="78073" y1="20000" x2="80729" y2="23056"/>
                        <a14:foregroundMark x1="59948" y1="27593" x2="71823" y2="21111"/>
                        <a14:foregroundMark x1="71823" y1="21111" x2="79948" y2="20185"/>
                        <a14:foregroundMark x1="79948" y1="20185" x2="83958" y2="21574"/>
                        <a14:foregroundMark x1="83958" y1="21574" x2="84583" y2="22870"/>
                        <a14:foregroundMark x1="37292" y1="23611" x2="45573" y2="22222"/>
                        <a14:foregroundMark x1="45573" y1="22222" x2="58229" y2="24537"/>
                        <a14:foregroundMark x1="58229" y1="24537" x2="60990" y2="28426"/>
                        <a14:foregroundMark x1="56615" y1="24444" x2="48229" y2="23426"/>
                        <a14:foregroundMark x1="48229" y1="23426" x2="52969" y2="22870"/>
                        <a14:foregroundMark x1="52969" y1="22870" x2="36667" y2="22037"/>
                        <a14:foregroundMark x1="69844" y1="22778" x2="65469" y2="23148"/>
                        <a14:foregroundMark x1="65469" y1="23148" x2="60365" y2="27870"/>
                        <a14:foregroundMark x1="32604" y1="65370" x2="32760" y2="51019"/>
                        <a14:foregroundMark x1="32760" y1="51019" x2="32604" y2="51204"/>
                        <a14:foregroundMark x1="32552" y1="37500" x2="33229" y2="32963"/>
                      </a14:backgroundRemoval>
                    </a14:imgEffect>
                  </a14:imgLayer>
                </a14:imgProps>
              </a:ext>
            </a:extLst>
          </a:blip>
          <a:srcRect l="32242" t="18831" r="13479" b="14420"/>
          <a:stretch/>
        </p:blipFill>
        <p:spPr>
          <a:xfrm>
            <a:off x="5664374" y="1737359"/>
            <a:ext cx="6373655" cy="4408865"/>
          </a:xfrm>
          <a:prstGeom prst="rect">
            <a:avLst/>
          </a:prstGeom>
        </p:spPr>
      </p:pic>
    </p:spTree>
    <p:extLst>
      <p:ext uri="{BB962C8B-B14F-4D97-AF65-F5344CB8AC3E}">
        <p14:creationId xmlns:p14="http://schemas.microsoft.com/office/powerpoint/2010/main" val="37561754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7A09-6128-4ADB-A1B4-A1E45C2C6B1F}"/>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40E77CB1-BE57-4799-A5B5-5EF035FB539F}"/>
              </a:ext>
            </a:extLst>
          </p:cNvPr>
          <p:cNvSpPr>
            <a:spLocks noGrp="1"/>
          </p:cNvSpPr>
          <p:nvPr>
            <p:ph idx="1"/>
          </p:nvPr>
        </p:nvSpPr>
        <p:spPr>
          <a:xfrm>
            <a:off x="1097280" y="1845734"/>
            <a:ext cx="10058400" cy="4338250"/>
          </a:xfrm>
        </p:spPr>
        <p:txBody>
          <a:bodyPr>
            <a:normAutofit/>
          </a:bodyPr>
          <a:lstStyle/>
          <a:p>
            <a:r>
              <a:rPr lang="en-GB" dirty="0">
                <a:latin typeface="Comic Sans MS" panose="030F0702030302020204" pitchFamily="66" charset="0"/>
              </a:rPr>
              <a:t>Would a park in the sunshine be a good setting for a suspense story? Why (not)?</a:t>
            </a:r>
          </a:p>
          <a:p>
            <a:r>
              <a:rPr lang="en-GB" dirty="0">
                <a:latin typeface="Comic Sans MS" panose="030F0702030302020204" pitchFamily="66" charset="0"/>
              </a:rPr>
              <a:t>How could we turn it into a good suspense story setting?</a:t>
            </a:r>
          </a:p>
          <a:p>
            <a:r>
              <a:rPr lang="en-GB" i="1" dirty="0">
                <a:latin typeface="Comic Sans MS" panose="030F0702030302020204" pitchFamily="66" charset="0"/>
              </a:rPr>
              <a:t>Think about what we learned from our reading and the video clips we watched.</a:t>
            </a:r>
          </a:p>
          <a:p>
            <a:endParaRPr lang="en-GB" dirty="0">
              <a:latin typeface="Comic Sans MS" panose="030F0702030302020204" pitchFamily="66" charset="0"/>
            </a:endParaRPr>
          </a:p>
          <a:p>
            <a:r>
              <a:rPr lang="en-GB" dirty="0">
                <a:latin typeface="Comic Sans MS" panose="030F0702030302020204" pitchFamily="66" charset="0"/>
              </a:rPr>
              <a:t>Remember, suspense stories can be good/happy, but it won’t be so fun or interesting!</a:t>
            </a:r>
          </a:p>
          <a:p>
            <a:r>
              <a:rPr lang="en-GB" dirty="0">
                <a:latin typeface="Comic Sans MS" panose="030F0702030302020204" pitchFamily="66" charset="0"/>
              </a:rPr>
              <a:t>How could we make the park mysterious or scary?</a:t>
            </a:r>
          </a:p>
          <a:p>
            <a:endParaRPr lang="en-GB" dirty="0">
              <a:latin typeface="Comic Sans MS" panose="030F0702030302020204" pitchFamily="66" charset="0"/>
            </a:endParaRPr>
          </a:p>
          <a:p>
            <a:r>
              <a:rPr lang="en-GB" dirty="0">
                <a:latin typeface="Comic Sans MS" panose="030F0702030302020204" pitchFamily="66" charset="0"/>
              </a:rPr>
              <a:t>Bubble map your ideas!</a:t>
            </a:r>
          </a:p>
          <a:p>
            <a:r>
              <a:rPr lang="en-GB" dirty="0">
                <a:latin typeface="Comic Sans MS" panose="030F0702030302020204" pitchFamily="66" charset="0"/>
              </a:rPr>
              <a:t>Choose your words carefully to add extra detail and impact. </a:t>
            </a:r>
          </a:p>
        </p:txBody>
      </p:sp>
    </p:spTree>
    <p:extLst>
      <p:ext uri="{BB962C8B-B14F-4D97-AF65-F5344CB8AC3E}">
        <p14:creationId xmlns:p14="http://schemas.microsoft.com/office/powerpoint/2010/main" val="7936667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AF535-7C58-4303-A353-9C729A0E4E24}"/>
              </a:ext>
            </a:extLst>
          </p:cNvPr>
          <p:cNvSpPr>
            <a:spLocks noGrp="1"/>
          </p:cNvSpPr>
          <p:nvPr>
            <p:ph type="title"/>
          </p:nvPr>
        </p:nvSpPr>
        <p:spPr/>
        <p:txBody>
          <a:bodyPr/>
          <a:lstStyle/>
          <a:p>
            <a:r>
              <a:rPr lang="en-GB"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ED7C8BDB-FAAC-4B53-BCCA-DD5069D31F46}"/>
              </a:ext>
            </a:extLst>
          </p:cNvPr>
          <p:cNvSpPr>
            <a:spLocks noGrp="1"/>
          </p:cNvSpPr>
          <p:nvPr>
            <p:ph idx="1"/>
          </p:nvPr>
        </p:nvSpPr>
        <p:spPr>
          <a:xfrm>
            <a:off x="1097280" y="1845733"/>
            <a:ext cx="10058400" cy="4328823"/>
          </a:xfrm>
        </p:spPr>
        <p:txBody>
          <a:bodyPr>
            <a:normAutofit/>
          </a:bodyPr>
          <a:lstStyle/>
          <a:p>
            <a:r>
              <a:rPr lang="en-GB" dirty="0">
                <a:latin typeface="Comic Sans MS" panose="030F0702030302020204" pitchFamily="66" charset="0"/>
              </a:rPr>
              <a:t>Stick in the picture of an ordinary, normal scene.</a:t>
            </a:r>
          </a:p>
          <a:p>
            <a:r>
              <a:rPr lang="en-GB" dirty="0">
                <a:latin typeface="Comic Sans MS" panose="030F0702030302020204" pitchFamily="66" charset="0"/>
              </a:rPr>
              <a:t>Annotate it with how you would make it ‘suspenseful.’</a:t>
            </a:r>
          </a:p>
          <a:p>
            <a:r>
              <a:rPr lang="en-GB" dirty="0">
                <a:latin typeface="Comic Sans MS" panose="030F0702030302020204" pitchFamily="66" charset="0"/>
              </a:rPr>
              <a:t>For example: it’s the middle of the night, no one else is around, there is a strange, rustling sound in the distance, it’s raining heavily, so you can’t see right in front of you.</a:t>
            </a:r>
          </a:p>
          <a:p>
            <a:endParaRPr lang="en-GB" dirty="0">
              <a:latin typeface="Comic Sans MS" panose="030F0702030302020204" pitchFamily="66" charset="0"/>
            </a:endParaRPr>
          </a:p>
          <a:p>
            <a:r>
              <a:rPr lang="en-GB" dirty="0">
                <a:latin typeface="Comic Sans MS" panose="030F0702030302020204" pitchFamily="66" charset="0"/>
              </a:rPr>
              <a:t>Try to use carefully chosen words (adjectives/adverbs etc.) to add extra detail. </a:t>
            </a:r>
          </a:p>
          <a:p>
            <a:endParaRPr lang="en-GB" b="1"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 write some descriptive sentences about the picture using your ideas. Make sure you are using adjectives and similes to create powerful imagery!</a:t>
            </a:r>
            <a:endParaRPr lang="en-GB" b="1" dirty="0">
              <a:solidFill>
                <a:srgbClr val="FF0000"/>
              </a:solidFill>
              <a:latin typeface="Comic Sans MS" panose="030F0702030302020204" pitchFamily="66" charset="0"/>
            </a:endParaRPr>
          </a:p>
        </p:txBody>
      </p:sp>
      <p:pic>
        <p:nvPicPr>
          <p:cNvPr id="4" name="Picture 3" descr="The Empty Streets Effect: A Pandemic's Unexpected Lesson On Life After Cars">
            <a:extLst>
              <a:ext uri="{FF2B5EF4-FFF2-40B4-BE49-F238E27FC236}">
                <a16:creationId xmlns:a16="http://schemas.microsoft.com/office/drawing/2014/main" id="{4387F42D-BF9B-4CBE-8A10-FD82D7EB26C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85009" y="130143"/>
            <a:ext cx="3834765" cy="2336800"/>
          </a:xfrm>
          <a:prstGeom prst="rect">
            <a:avLst/>
          </a:prstGeom>
          <a:noFill/>
          <a:ln>
            <a:noFill/>
          </a:ln>
        </p:spPr>
      </p:pic>
    </p:spTree>
    <p:extLst>
      <p:ext uri="{BB962C8B-B14F-4D97-AF65-F5344CB8AC3E}">
        <p14:creationId xmlns:p14="http://schemas.microsoft.com/office/powerpoint/2010/main" val="16655572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4F05E40-03CA-4100-987A-2015B4FCBE78}"/>
              </a:ext>
            </a:extLst>
          </p:cNvPr>
          <p:cNvSpPr>
            <a:spLocks noGrp="1"/>
          </p:cNvSpPr>
          <p:nvPr>
            <p:ph type="ctrTitle"/>
          </p:nvPr>
        </p:nvSpPr>
        <p:spPr/>
        <p:txBody>
          <a:bodyPr>
            <a:normAutofit/>
          </a:bodyPr>
          <a:lstStyle/>
          <a:p>
            <a:r>
              <a:rPr lang="en-GB" sz="6000" dirty="0">
                <a:latin typeface="Comic Sans MS" panose="030F0702030302020204" pitchFamily="66" charset="0"/>
              </a:rPr>
              <a:t>Thursday 25</a:t>
            </a:r>
            <a:r>
              <a:rPr lang="en-GB" sz="6000" baseline="30000" dirty="0">
                <a:latin typeface="Comic Sans MS" panose="030F0702030302020204" pitchFamily="66" charset="0"/>
              </a:rPr>
              <a:t>th</a:t>
            </a:r>
            <a:r>
              <a:rPr lang="en-GB" sz="6000" dirty="0">
                <a:latin typeface="Comic Sans MS" panose="030F0702030302020204" pitchFamily="66" charset="0"/>
              </a:rPr>
              <a:t> March 2021</a:t>
            </a:r>
          </a:p>
        </p:txBody>
      </p:sp>
      <p:sp>
        <p:nvSpPr>
          <p:cNvPr id="5" name="Subtitle 4">
            <a:extLst>
              <a:ext uri="{FF2B5EF4-FFF2-40B4-BE49-F238E27FC236}">
                <a16:creationId xmlns:a16="http://schemas.microsoft.com/office/drawing/2014/main" id="{CAFF6898-E236-47F4-A4F2-2C8C47E0A178}"/>
              </a:ext>
            </a:extLst>
          </p:cNvPr>
          <p:cNvSpPr>
            <a:spLocks noGrp="1"/>
          </p:cNvSpPr>
          <p:nvPr>
            <p:ph type="subTitle" idx="1"/>
          </p:nvPr>
        </p:nvSpPr>
        <p:spPr/>
        <p:txBody>
          <a:bodyPr>
            <a:normAutofit fontScale="85000" lnSpcReduction="20000"/>
          </a:bodyPr>
          <a:lstStyle/>
          <a:p>
            <a:r>
              <a:rPr lang="en-GB" cap="none" dirty="0">
                <a:latin typeface="Comic Sans MS" panose="030F0702030302020204" pitchFamily="66" charset="0"/>
              </a:rPr>
              <a:t>LO: to use sentences appropriately</a:t>
            </a:r>
          </a:p>
          <a:p>
            <a:r>
              <a:rPr lang="en-GB" cap="none" dirty="0">
                <a:latin typeface="Comic Sans MS" panose="030F0702030302020204" pitchFamily="66" charset="0"/>
              </a:rPr>
              <a:t>to organise writing appropriately</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42064774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B4D3F-C6E3-49D8-9C37-90E0D6B9978C}"/>
              </a:ext>
            </a:extLst>
          </p:cNvPr>
          <p:cNvSpPr>
            <a:spLocks noGrp="1"/>
          </p:cNvSpPr>
          <p:nvPr>
            <p:ph type="title"/>
          </p:nvPr>
        </p:nvSpPr>
        <p:spPr/>
        <p:txBody>
          <a:bodyPr/>
          <a:lstStyle/>
          <a:p>
            <a:r>
              <a:rPr lang="en-GB"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2EF64AF1-091A-4887-91CA-BD52F51B4732}"/>
              </a:ext>
            </a:extLst>
          </p:cNvPr>
          <p:cNvSpPr>
            <a:spLocks noGrp="1"/>
          </p:cNvSpPr>
          <p:nvPr>
            <p:ph idx="1"/>
          </p:nvPr>
        </p:nvSpPr>
        <p:spPr>
          <a:xfrm>
            <a:off x="1097280" y="4418336"/>
            <a:ext cx="10058400" cy="1450758"/>
          </a:xfrm>
        </p:spPr>
        <p:txBody>
          <a:bodyPr/>
          <a:lstStyle/>
          <a:p>
            <a:r>
              <a:rPr lang="en-GB" dirty="0">
                <a:latin typeface="Comic Sans MS" panose="030F0702030302020204" pitchFamily="66" charset="0"/>
              </a:rPr>
              <a:t>What does this word mean?</a:t>
            </a:r>
          </a:p>
          <a:p>
            <a:r>
              <a:rPr lang="en-GB" dirty="0">
                <a:latin typeface="Comic Sans MS" panose="030F0702030302020204" pitchFamily="66" charset="0"/>
              </a:rPr>
              <a:t>What do you know about conjunctions and using conjunctions in your work?</a:t>
            </a:r>
          </a:p>
          <a:p>
            <a:r>
              <a:rPr lang="en-GB" dirty="0">
                <a:latin typeface="Comic Sans MS" panose="030F0702030302020204" pitchFamily="66" charset="0"/>
              </a:rPr>
              <a:t>Can you give any examples of conjunctions? </a:t>
            </a:r>
          </a:p>
        </p:txBody>
      </p:sp>
      <p:pic>
        <p:nvPicPr>
          <p:cNvPr id="34818" name="Picture 2" descr="Conjunctions Display Banner (SB10825) - SparkleBox">
            <a:extLst>
              <a:ext uri="{FF2B5EF4-FFF2-40B4-BE49-F238E27FC236}">
                <a16:creationId xmlns:a16="http://schemas.microsoft.com/office/drawing/2014/main" id="{C67387AF-658E-482B-848C-0D1FCB209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3037" y="1978242"/>
            <a:ext cx="9305925" cy="1952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1369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4E22F-E4D9-4F74-A14E-15B8807AEA29}"/>
              </a:ext>
            </a:extLst>
          </p:cNvPr>
          <p:cNvSpPr>
            <a:spLocks noGrp="1"/>
          </p:cNvSpPr>
          <p:nvPr>
            <p:ph type="title"/>
          </p:nvPr>
        </p:nvSpPr>
        <p:spPr/>
        <p:txBody>
          <a:bodyPr/>
          <a:lstStyle/>
          <a:p>
            <a:r>
              <a:rPr lang="en-GB" dirty="0">
                <a:latin typeface="Comic Sans MS" panose="030F0702030302020204" pitchFamily="66" charset="0"/>
              </a:rPr>
              <a:t>Co-ordinating Conjunctions</a:t>
            </a:r>
          </a:p>
        </p:txBody>
      </p:sp>
      <p:sp>
        <p:nvSpPr>
          <p:cNvPr id="3" name="Content Placeholder 2">
            <a:extLst>
              <a:ext uri="{FF2B5EF4-FFF2-40B4-BE49-F238E27FC236}">
                <a16:creationId xmlns:a16="http://schemas.microsoft.com/office/drawing/2014/main" id="{B3260F29-4822-4F7B-8944-3AF0475B1570}"/>
              </a:ext>
            </a:extLst>
          </p:cNvPr>
          <p:cNvSpPr>
            <a:spLocks noGrp="1"/>
          </p:cNvSpPr>
          <p:nvPr>
            <p:ph idx="1"/>
          </p:nvPr>
        </p:nvSpPr>
        <p:spPr>
          <a:xfrm>
            <a:off x="1097280" y="5476972"/>
            <a:ext cx="10058400" cy="392121"/>
          </a:xfrm>
        </p:spPr>
        <p:txBody>
          <a:bodyPr/>
          <a:lstStyle/>
          <a:p>
            <a:r>
              <a:rPr lang="en-GB" dirty="0">
                <a:latin typeface="Comic Sans MS" panose="030F0702030302020204" pitchFamily="66" charset="0"/>
              </a:rPr>
              <a:t>If I use these conjunctions in a sentence, what type of sentence have I written?</a:t>
            </a:r>
          </a:p>
        </p:txBody>
      </p:sp>
      <p:pic>
        <p:nvPicPr>
          <p:cNvPr id="36866" name="Picture 2" descr="Conjunctions - ::: language point">
            <a:extLst>
              <a:ext uri="{FF2B5EF4-FFF2-40B4-BE49-F238E27FC236}">
                <a16:creationId xmlns:a16="http://schemas.microsoft.com/office/drawing/2014/main" id="{9D52DF2B-0320-4321-940C-E9F7D29119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2829024"/>
            <a:ext cx="10477500" cy="1504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48603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4E22F-E4D9-4F74-A14E-15B8807AEA29}"/>
              </a:ext>
            </a:extLst>
          </p:cNvPr>
          <p:cNvSpPr>
            <a:spLocks noGrp="1"/>
          </p:cNvSpPr>
          <p:nvPr>
            <p:ph type="title"/>
          </p:nvPr>
        </p:nvSpPr>
        <p:spPr/>
        <p:txBody>
          <a:bodyPr/>
          <a:lstStyle/>
          <a:p>
            <a:r>
              <a:rPr lang="en-GB" dirty="0">
                <a:latin typeface="Comic Sans MS" panose="030F0702030302020204" pitchFamily="66" charset="0"/>
              </a:rPr>
              <a:t>Subordinating Conjunctions</a:t>
            </a:r>
          </a:p>
        </p:txBody>
      </p:sp>
      <p:sp>
        <p:nvSpPr>
          <p:cNvPr id="3" name="Content Placeholder 2">
            <a:extLst>
              <a:ext uri="{FF2B5EF4-FFF2-40B4-BE49-F238E27FC236}">
                <a16:creationId xmlns:a16="http://schemas.microsoft.com/office/drawing/2014/main" id="{B3260F29-4822-4F7B-8944-3AF0475B1570}"/>
              </a:ext>
            </a:extLst>
          </p:cNvPr>
          <p:cNvSpPr>
            <a:spLocks noGrp="1"/>
          </p:cNvSpPr>
          <p:nvPr>
            <p:ph idx="1"/>
          </p:nvPr>
        </p:nvSpPr>
        <p:spPr>
          <a:xfrm>
            <a:off x="1097280" y="5476972"/>
            <a:ext cx="10058400" cy="392121"/>
          </a:xfrm>
        </p:spPr>
        <p:txBody>
          <a:bodyPr/>
          <a:lstStyle/>
          <a:p>
            <a:r>
              <a:rPr lang="en-GB" dirty="0">
                <a:latin typeface="Comic Sans MS" panose="030F0702030302020204" pitchFamily="66" charset="0"/>
              </a:rPr>
              <a:t>If I use these conjunctions in a sentence, what type of sentence have I written?</a:t>
            </a:r>
          </a:p>
        </p:txBody>
      </p:sp>
      <p:pic>
        <p:nvPicPr>
          <p:cNvPr id="37890" name="Picture 2" descr="Willow Class 2020-2021">
            <a:extLst>
              <a:ext uri="{FF2B5EF4-FFF2-40B4-BE49-F238E27FC236}">
                <a16:creationId xmlns:a16="http://schemas.microsoft.com/office/drawing/2014/main" id="{A37818DA-A90F-4832-9BE0-73690D3883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9019" y="1889955"/>
            <a:ext cx="6894922" cy="307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9022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A359D-9C24-43B2-A1F3-663224F99D48}"/>
              </a:ext>
            </a:extLst>
          </p:cNvPr>
          <p:cNvSpPr>
            <a:spLocks noGrp="1"/>
          </p:cNvSpPr>
          <p:nvPr>
            <p:ph type="title"/>
          </p:nvPr>
        </p:nvSpPr>
        <p:spPr/>
        <p:txBody>
          <a:bodyPr>
            <a:noAutofit/>
          </a:bodyPr>
          <a:lstStyle/>
          <a:p>
            <a:pPr algn="ctr"/>
            <a:r>
              <a:rPr lang="en-GB" sz="3600" dirty="0">
                <a:latin typeface="Comic Sans MS" panose="030F0702030302020204" pitchFamily="66" charset="0"/>
              </a:rPr>
              <a:t>Put these conjunctions into sentences to describe your suspense story setting.</a:t>
            </a:r>
          </a:p>
        </p:txBody>
      </p:sp>
      <p:pic>
        <p:nvPicPr>
          <p:cNvPr id="4" name="Picture 3" descr="The Empty Streets Effect: A Pandemic's Unexpected Lesson On Life After Cars">
            <a:extLst>
              <a:ext uri="{FF2B5EF4-FFF2-40B4-BE49-F238E27FC236}">
                <a16:creationId xmlns:a16="http://schemas.microsoft.com/office/drawing/2014/main" id="{D0EAA2AA-111A-4E96-975A-43FFE929CD5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654071" y="1981051"/>
            <a:ext cx="6883858" cy="4194833"/>
          </a:xfrm>
          <a:prstGeom prst="rect">
            <a:avLst/>
          </a:prstGeom>
          <a:noFill/>
          <a:ln>
            <a:noFill/>
          </a:ln>
        </p:spPr>
      </p:pic>
    </p:spTree>
    <p:extLst>
      <p:ext uri="{BB962C8B-B14F-4D97-AF65-F5344CB8AC3E}">
        <p14:creationId xmlns:p14="http://schemas.microsoft.com/office/powerpoint/2010/main" val="11140700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7F343-8331-4EF1-A9F7-153A8DAD1F7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F4AA82-5F51-41F3-AE32-B36A49429F02}"/>
              </a:ext>
            </a:extLst>
          </p:cNvPr>
          <p:cNvSpPr>
            <a:spLocks noGrp="1"/>
          </p:cNvSpPr>
          <p:nvPr>
            <p:ph idx="1"/>
          </p:nvPr>
        </p:nvSpPr>
        <p:spPr/>
        <p:txBody>
          <a:bodyPr/>
          <a:lstStyle/>
          <a:p>
            <a:r>
              <a:rPr lang="en-GB" dirty="0">
                <a:latin typeface="Comic Sans MS" panose="030F0702030302020204" pitchFamily="66" charset="0"/>
              </a:rPr>
              <a:t>You are going to write a descriptive paragraph about the setting from last lesson.</a:t>
            </a:r>
          </a:p>
          <a:p>
            <a:r>
              <a:rPr lang="en-GB" dirty="0">
                <a:latin typeface="Comic Sans MS" panose="030F0702030302020204" pitchFamily="66" charset="0"/>
              </a:rPr>
              <a:t>Look back at your bubble map to remind yourself of your ideas.</a:t>
            </a:r>
          </a:p>
        </p:txBody>
      </p:sp>
      <p:pic>
        <p:nvPicPr>
          <p:cNvPr id="4" name="Picture 3" descr="The Empty Streets Effect: A Pandemic's Unexpected Lesson On Life After Cars">
            <a:extLst>
              <a:ext uri="{FF2B5EF4-FFF2-40B4-BE49-F238E27FC236}">
                <a16:creationId xmlns:a16="http://schemas.microsoft.com/office/drawing/2014/main" id="{9C37D1A5-C42B-4A38-B3DF-526BAD09F22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311378" y="2829274"/>
            <a:ext cx="5569244" cy="3393744"/>
          </a:xfrm>
          <a:prstGeom prst="rect">
            <a:avLst/>
          </a:prstGeom>
          <a:noFill/>
          <a:ln>
            <a:noFill/>
          </a:ln>
        </p:spPr>
      </p:pic>
    </p:spTree>
    <p:extLst>
      <p:ext uri="{BB962C8B-B14F-4D97-AF65-F5344CB8AC3E}">
        <p14:creationId xmlns:p14="http://schemas.microsoft.com/office/powerpoint/2010/main" val="12875082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9BBC0-9CAC-4E67-87AF-08342765D6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288C3C-782E-44DC-B506-3EADB2123F4B}"/>
              </a:ext>
            </a:extLst>
          </p:cNvPr>
          <p:cNvSpPr>
            <a:spLocks noGrp="1"/>
          </p:cNvSpPr>
          <p:nvPr>
            <p:ph idx="1"/>
          </p:nvPr>
        </p:nvSpPr>
        <p:spPr>
          <a:xfrm>
            <a:off x="6400800" y="1845734"/>
            <a:ext cx="4754880" cy="4023360"/>
          </a:xfrm>
        </p:spPr>
        <p:txBody>
          <a:bodyPr/>
          <a:lstStyle/>
          <a:p>
            <a:r>
              <a:rPr lang="en-GB" dirty="0">
                <a:latin typeface="Comic Sans MS" panose="030F0702030302020204" pitchFamily="66" charset="0"/>
              </a:rPr>
              <a:t>In your writing today, I am looking for:</a:t>
            </a:r>
          </a:p>
          <a:p>
            <a:r>
              <a:rPr lang="en-GB" dirty="0">
                <a:latin typeface="Comic Sans MS" panose="030F0702030302020204" pitchFamily="66" charset="0"/>
              </a:rPr>
              <a:t>- expanded noun phrases (carefully chosen)</a:t>
            </a:r>
          </a:p>
          <a:p>
            <a:r>
              <a:rPr lang="en-GB" dirty="0">
                <a:latin typeface="Comic Sans MS" panose="030F0702030302020204" pitchFamily="66" charset="0"/>
              </a:rPr>
              <a:t>- similes</a:t>
            </a:r>
          </a:p>
          <a:p>
            <a:r>
              <a:rPr lang="en-GB" dirty="0">
                <a:latin typeface="Comic Sans MS" panose="030F0702030302020204" pitchFamily="66" charset="0"/>
              </a:rPr>
              <a:t>- conjunctions (yet/but)</a:t>
            </a:r>
          </a:p>
        </p:txBody>
      </p:sp>
      <p:pic>
        <p:nvPicPr>
          <p:cNvPr id="38914" name="Picture 2" descr="Looking For Something Lost And Found Sign clipart free image">
            <a:extLst>
              <a:ext uri="{FF2B5EF4-FFF2-40B4-BE49-F238E27FC236}">
                <a16:creationId xmlns:a16="http://schemas.microsoft.com/office/drawing/2014/main" id="{27BB904E-9E84-4F84-A40A-BE312A0B1E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790"/>
          <a:stretch/>
        </p:blipFill>
        <p:spPr bwMode="auto">
          <a:xfrm>
            <a:off x="314325" y="1845734"/>
            <a:ext cx="5781675" cy="4391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1875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DD3DF-1394-4590-BBEE-96F412176B05}"/>
              </a:ext>
            </a:extLst>
          </p:cNvPr>
          <p:cNvSpPr>
            <a:spLocks noGrp="1"/>
          </p:cNvSpPr>
          <p:nvPr>
            <p:ph type="title"/>
          </p:nvPr>
        </p:nvSpPr>
        <p:spPr/>
        <p:txBody>
          <a:bodyPr/>
          <a:lstStyle/>
          <a:p>
            <a:pPr algn="ctr"/>
            <a:r>
              <a:rPr lang="en-GB" dirty="0">
                <a:latin typeface="Comic Sans MS" panose="030F0702030302020204" pitchFamily="66" charset="0"/>
              </a:rPr>
              <a:t>Write a paragraph to describe your setting. </a:t>
            </a:r>
          </a:p>
        </p:txBody>
      </p:sp>
      <p:sp>
        <p:nvSpPr>
          <p:cNvPr id="3" name="Content Placeholder 2">
            <a:extLst>
              <a:ext uri="{FF2B5EF4-FFF2-40B4-BE49-F238E27FC236}">
                <a16:creationId xmlns:a16="http://schemas.microsoft.com/office/drawing/2014/main" id="{87E976B6-5ED0-413C-B01B-D435B1EBBE02}"/>
              </a:ext>
            </a:extLst>
          </p:cNvPr>
          <p:cNvSpPr>
            <a:spLocks noGrp="1"/>
          </p:cNvSpPr>
          <p:nvPr>
            <p:ph idx="1"/>
          </p:nvPr>
        </p:nvSpPr>
        <p:spPr>
          <a:xfrm>
            <a:off x="312673" y="2356980"/>
            <a:ext cx="11312164" cy="4489078"/>
          </a:xfrm>
        </p:spPr>
        <p:txBody>
          <a:bodyPr>
            <a:normAutofit/>
          </a:bodyPr>
          <a:lstStyle/>
          <a:p>
            <a:r>
              <a:rPr lang="en-GB" dirty="0">
                <a:latin typeface="Comic Sans MS" panose="030F0702030302020204" pitchFamily="66" charset="0"/>
              </a:rPr>
              <a:t>Sentence 1 – where the character is </a:t>
            </a:r>
          </a:p>
          <a:p>
            <a:r>
              <a:rPr lang="en-GB" dirty="0">
                <a:latin typeface="Comic Sans MS" panose="030F0702030302020204" pitchFamily="66" charset="0"/>
              </a:rPr>
              <a:t>Sentence 2 – what they can see</a:t>
            </a:r>
          </a:p>
          <a:p>
            <a:r>
              <a:rPr lang="en-GB" dirty="0">
                <a:latin typeface="Comic Sans MS" panose="030F0702030302020204" pitchFamily="66" charset="0"/>
              </a:rPr>
              <a:t>Sentence 3 – the weather </a:t>
            </a:r>
          </a:p>
          <a:p>
            <a:r>
              <a:rPr lang="en-GB" dirty="0">
                <a:latin typeface="Comic Sans MS" panose="030F0702030302020204" pitchFamily="66" charset="0"/>
              </a:rPr>
              <a:t>Sentence 4 – what they can see</a:t>
            </a:r>
          </a:p>
          <a:p>
            <a:r>
              <a:rPr lang="en-GB" dirty="0">
                <a:latin typeface="Comic Sans MS" panose="030F0702030302020204" pitchFamily="66" charset="0"/>
              </a:rPr>
              <a:t>Sentence 5 – what they can hear</a:t>
            </a:r>
          </a:p>
          <a:p>
            <a:r>
              <a:rPr lang="en-GB" dirty="0">
                <a:latin typeface="Comic Sans MS" panose="030F0702030302020204" pitchFamily="66" charset="0"/>
              </a:rPr>
              <a:t>Sentence 6 – they can hear/see something (add in a short sentence for effect)</a:t>
            </a:r>
          </a:p>
          <a:p>
            <a:r>
              <a:rPr lang="en-GB" dirty="0">
                <a:latin typeface="Comic Sans MS" panose="030F0702030302020204" pitchFamily="66" charset="0"/>
              </a:rPr>
              <a:t>Sentence 7 – what they can hear/see</a:t>
            </a:r>
          </a:p>
          <a:p>
            <a:r>
              <a:rPr lang="en-GB" dirty="0">
                <a:latin typeface="Comic Sans MS" panose="030F0702030302020204" pitchFamily="66" charset="0"/>
              </a:rPr>
              <a:t>Sentence 8 – the weather stops them from seeing/hearing</a:t>
            </a:r>
          </a:p>
        </p:txBody>
      </p:sp>
      <p:pic>
        <p:nvPicPr>
          <p:cNvPr id="4" name="Picture 3" descr="The Empty Streets Effect: A Pandemic's Unexpected Lesson On Life After Cars">
            <a:extLst>
              <a:ext uri="{FF2B5EF4-FFF2-40B4-BE49-F238E27FC236}">
                <a16:creationId xmlns:a16="http://schemas.microsoft.com/office/drawing/2014/main" id="{341E071C-D0D1-4034-9C6A-F1EBA849A83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16478" y="1845734"/>
            <a:ext cx="3839851" cy="2339900"/>
          </a:xfrm>
          <a:prstGeom prst="rect">
            <a:avLst/>
          </a:prstGeom>
          <a:noFill/>
          <a:ln>
            <a:noFill/>
          </a:ln>
        </p:spPr>
      </p:pic>
    </p:spTree>
    <p:extLst>
      <p:ext uri="{BB962C8B-B14F-4D97-AF65-F5344CB8AC3E}">
        <p14:creationId xmlns:p14="http://schemas.microsoft.com/office/powerpoint/2010/main" val="321904548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6184</TotalTime>
  <Words>3658</Words>
  <Application>Microsoft Office PowerPoint</Application>
  <PresentationFormat>Widescreen</PresentationFormat>
  <Paragraphs>203</Paragraphs>
  <Slides>46</Slides>
  <Notes>7</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MS Gothic</vt:lpstr>
      <vt:lpstr>Arial</vt:lpstr>
      <vt:lpstr>Arial Unicode MS</vt:lpstr>
      <vt:lpstr>Calibri</vt:lpstr>
      <vt:lpstr>Calibri Light</vt:lpstr>
      <vt:lpstr>Comic Sans MS</vt:lpstr>
      <vt:lpstr>Times New Roman</vt:lpstr>
      <vt:lpstr>Retrospect</vt:lpstr>
      <vt:lpstr>Monday 22nd March 2021</vt:lpstr>
      <vt:lpstr>PowerPoint Presentation</vt:lpstr>
      <vt:lpstr>PowerPoint Presentation</vt:lpstr>
      <vt:lpstr>PowerPoint Presentation</vt:lpstr>
      <vt:lpstr>PowerPoint Presentation</vt:lpstr>
      <vt:lpstr>https://www.youtube.com/watch?v=iD-NBs5kJqI  (up to 24 seconds)</vt:lpstr>
      <vt:lpstr>Up to 1 minute. </vt:lpstr>
      <vt:lpstr>What do these suspense clips have in common?</vt:lpstr>
      <vt:lpstr>What was the character doing?</vt:lpstr>
      <vt:lpstr>Activity </vt:lpstr>
      <vt:lpstr>Red Pen:</vt:lpstr>
      <vt:lpstr>Tuesday 23rd March 2021</vt:lpstr>
      <vt:lpstr>What can you remember about suspense stories?</vt:lpstr>
      <vt:lpstr>How did the video clips create suspense?</vt:lpstr>
      <vt:lpstr>Let’s look at some examples of suspense stories.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 all of these suspense stories have in common?</vt:lpstr>
      <vt:lpstr>PowerPoint Presentation</vt:lpstr>
      <vt:lpstr>What features of writing did the author use to create these effects?</vt:lpstr>
      <vt:lpstr>PowerPoint Presentation</vt:lpstr>
      <vt:lpstr>Now, try to find examples of these in the texts.</vt:lpstr>
      <vt:lpstr>Activity: </vt:lpstr>
      <vt:lpstr>Wednesday 24th March 2021</vt:lpstr>
      <vt:lpstr>Starter </vt:lpstr>
      <vt:lpstr>PowerPoint Presentation</vt:lpstr>
      <vt:lpstr>PowerPoint Presentation</vt:lpstr>
      <vt:lpstr>PowerPoint Presentation</vt:lpstr>
      <vt:lpstr>Activity </vt:lpstr>
      <vt:lpstr>Thursday 25th March 2021</vt:lpstr>
      <vt:lpstr>Starter </vt:lpstr>
      <vt:lpstr>Co-ordinating Conjunctions</vt:lpstr>
      <vt:lpstr>Subordinating Conjunctions</vt:lpstr>
      <vt:lpstr>Put these conjunctions into sentences to describe your suspense story setting.</vt:lpstr>
      <vt:lpstr>PowerPoint Presentation</vt:lpstr>
      <vt:lpstr>PowerPoint Presentation</vt:lpstr>
      <vt:lpstr>Write a paragraph to describe your setting.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March 2021</dc:title>
  <dc:creator>Emily Fenner</dc:creator>
  <cp:lastModifiedBy>Emily Fenner</cp:lastModifiedBy>
  <cp:revision>10</cp:revision>
  <dcterms:created xsi:type="dcterms:W3CDTF">2021-03-16T08:26:13Z</dcterms:created>
  <dcterms:modified xsi:type="dcterms:W3CDTF">2021-03-20T15:34:10Z</dcterms:modified>
</cp:coreProperties>
</file>