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4"/>
  </p:sldMasterIdLst>
  <p:sldIdLst>
    <p:sldId id="258" r:id="rId5"/>
    <p:sldId id="267" r:id="rId6"/>
    <p:sldId id="271" r:id="rId7"/>
    <p:sldId id="272" r:id="rId8"/>
    <p:sldId id="273" r:id="rId9"/>
    <p:sldId id="27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481" autoAdjust="0"/>
    <p:restoredTop sz="94660"/>
  </p:normalViewPr>
  <p:slideViewPr>
    <p:cSldViewPr snapToGrid="0">
      <p:cViewPr varScale="1">
        <p:scale>
          <a:sx n="73" d="100"/>
          <a:sy n="73" d="100"/>
        </p:scale>
        <p:origin x="39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rgbClr val="262626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6B938DD4-FD72-4AE7-8B91-B4A4F8005DA5}" type="datetimeFigureOut">
              <a:rPr lang="en-GB" smtClean="0"/>
              <a:t>10/10/2021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36138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10/10/2021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71120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10/10/2021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8262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10/10/2021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71850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10/10/2021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15315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10/10/2021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91615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10/10/2021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6302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10/10/2021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05927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20000"/>
              <a:lumOff val="8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96DFF08F-DC6B-4601-B491-B0F83F6DD2DA}" type="datetimeFigureOut">
              <a:rPr lang="en-US" smtClean="0"/>
              <a:t>10/10/2021</a:t>
            </a:fld>
            <a:endParaRPr lang="en-US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836456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10/10/2021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43152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10/10/2021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97961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96DFF08F-DC6B-4601-B491-B0F83F6DD2DA}" type="datetimeFigureOut">
              <a:rPr lang="en-US" smtClean="0"/>
              <a:pPr/>
              <a:t>10/10/2021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5004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>
    <p:fade thruBlk="1"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159DF-7F4F-4028-8E09-7CA81F0DB9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1" y="-1676400"/>
            <a:ext cx="11861074" cy="3352800"/>
          </a:xfrm>
        </p:spPr>
        <p:txBody>
          <a:bodyPr/>
          <a:lstStyle/>
          <a:p>
            <a:r>
              <a:rPr lang="en-GB" sz="6000" u="sng" dirty="0" smtClean="0">
                <a:latin typeface="HfW cursive" panose="00000500000000000000" pitchFamily="2" charset="0"/>
              </a:rPr>
              <a:t>Mon</a:t>
            </a:r>
            <a:r>
              <a:rPr lang="en-GB" sz="6000" u="sng" dirty="0" smtClean="0">
                <a:latin typeface="HfW cursive" panose="00000500000000000000" pitchFamily="2" charset="0"/>
              </a:rPr>
              <a:t>day </a:t>
            </a:r>
            <a:r>
              <a:rPr lang="en-GB" sz="6000" u="sng" dirty="0" smtClean="0">
                <a:latin typeface="HfW cursive" panose="00000500000000000000" pitchFamily="2" charset="0"/>
              </a:rPr>
              <a:t>11</a:t>
            </a:r>
            <a:r>
              <a:rPr lang="en-GB" sz="6000" u="sng" baseline="30000" dirty="0" smtClean="0">
                <a:latin typeface="HfW cursive" panose="00000500000000000000" pitchFamily="2" charset="0"/>
              </a:rPr>
              <a:t>th</a:t>
            </a:r>
            <a:r>
              <a:rPr lang="en-GB" sz="6000" u="sng" dirty="0" smtClean="0">
                <a:latin typeface="HfW cursive" panose="00000500000000000000" pitchFamily="2" charset="0"/>
              </a:rPr>
              <a:t> </a:t>
            </a:r>
            <a:r>
              <a:rPr lang="en-GB" sz="6000" u="sng" dirty="0" smtClean="0">
                <a:latin typeface="HfW cursive" panose="00000500000000000000" pitchFamily="2" charset="0"/>
              </a:rPr>
              <a:t>October </a:t>
            </a:r>
            <a:r>
              <a:rPr lang="en-GB" sz="6000" u="sng" dirty="0">
                <a:latin typeface="HfW cursive" panose="00000500000000000000" pitchFamily="2" charset="0"/>
              </a:rPr>
              <a:t>2021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5C968D99-ABE3-40BC-9867-04CD3D81AFDF}"/>
              </a:ext>
            </a:extLst>
          </p:cNvPr>
          <p:cNvSpPr txBox="1">
            <a:spLocks/>
          </p:cNvSpPr>
          <p:nvPr/>
        </p:nvSpPr>
        <p:spPr>
          <a:xfrm>
            <a:off x="91441" y="2661283"/>
            <a:ext cx="10782300" cy="33528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8800" kern="1200" spc="-12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000" u="sng" dirty="0">
                <a:latin typeface="HfW cursive" panose="00000500000000000000" pitchFamily="2" charset="0"/>
              </a:rPr>
              <a:t>L.O</a:t>
            </a:r>
            <a:r>
              <a:rPr lang="en-GB" sz="6000" u="sng" dirty="0" smtClean="0">
                <a:latin typeface="HfW cursive" panose="00000500000000000000" pitchFamily="2" charset="0"/>
              </a:rPr>
              <a:t>: To understand texts.</a:t>
            </a:r>
            <a:endParaRPr lang="en-GB" sz="6000" u="sng" dirty="0">
              <a:solidFill>
                <a:srgbClr val="FFFF00"/>
              </a:solidFill>
              <a:latin typeface="HfW cursive" panose="00000500000000000000" pitchFamily="2" charset="0"/>
            </a:endParaRPr>
          </a:p>
          <a:p>
            <a:pPr>
              <a:lnSpc>
                <a:spcPct val="100000"/>
              </a:lnSpc>
            </a:pPr>
            <a:endParaRPr lang="en-GB" sz="6000" u="sng" dirty="0">
              <a:latin typeface="HfW cursive" panose="00000500000000000000" pitchFamily="2" charset="0"/>
            </a:endParaRPr>
          </a:p>
          <a:p>
            <a:pPr>
              <a:lnSpc>
                <a:spcPct val="100000"/>
              </a:lnSpc>
            </a:pPr>
            <a:r>
              <a:rPr lang="en-GB" sz="6000" u="sng" dirty="0">
                <a:latin typeface="HfW cursive" panose="00000500000000000000" pitchFamily="2" charset="0"/>
              </a:rPr>
              <a:t>C: </a:t>
            </a:r>
            <a:r>
              <a:rPr lang="en-GB" sz="6000" u="sng" dirty="0" smtClean="0">
                <a:latin typeface="HfW cursive" panose="00000500000000000000" pitchFamily="2" charset="0"/>
              </a:rPr>
              <a:t>NFER Style Questions</a:t>
            </a:r>
            <a:endParaRPr lang="en-GB" sz="6000" u="sng" dirty="0">
              <a:latin typeface="HfW cursive" panose="00000500000000000000" pitchFamily="2" charset="0"/>
            </a:endParaRPr>
          </a:p>
        </p:txBody>
      </p:sp>
      <p:pic>
        <p:nvPicPr>
          <p:cNvPr id="6" name="Picture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6697" y="3278777"/>
            <a:ext cx="2429691" cy="3424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4135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159DF-7F4F-4028-8E09-7CA81F0DB9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6753" y="162692"/>
            <a:ext cx="11155680" cy="1724297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GB" sz="4800" dirty="0" smtClean="0">
                <a:latin typeface="HfW cursive" panose="00000500000000000000" pitchFamily="2" charset="0"/>
              </a:rPr>
              <a:t>Starter: </a:t>
            </a:r>
            <a:r>
              <a:rPr lang="en-GB" sz="4800" dirty="0" smtClean="0">
                <a:latin typeface="HfW cursive" panose="00000500000000000000" pitchFamily="2" charset="0"/>
              </a:rPr>
              <a:t>Let’s play fastest finger. </a:t>
            </a:r>
            <a:r>
              <a:rPr lang="en-GB" sz="4800" dirty="0">
                <a:latin typeface="HfW cursive" panose="00000500000000000000" pitchFamily="2" charset="0"/>
              </a:rPr>
              <a:t/>
            </a:r>
            <a:br>
              <a:rPr lang="en-GB" sz="4800" dirty="0">
                <a:latin typeface="HfW cursive" panose="00000500000000000000" pitchFamily="2" charset="0"/>
              </a:rPr>
            </a:br>
            <a:endParaRPr lang="en-GB" sz="4400" dirty="0">
              <a:latin typeface="Twinkl Cursive Looped" panose="02000000000000000000" pitchFamily="2" charset="0"/>
            </a:endParaRPr>
          </a:p>
        </p:txBody>
      </p:sp>
      <p:pic>
        <p:nvPicPr>
          <p:cNvPr id="4" name="Picture 2" descr="Fastest Finger First Game , Free Transparent Clipart - ClipartKe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9873" y="1733322"/>
            <a:ext cx="8572500" cy="3876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58443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159DF-7F4F-4028-8E09-7CA81F0DB9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5319" y="1722516"/>
            <a:ext cx="7576457" cy="1724297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GB" sz="4800" dirty="0" smtClean="0">
                <a:latin typeface="HfW cursive" panose="00000500000000000000" pitchFamily="2" charset="0"/>
              </a:rPr>
              <a:t>Let’s </a:t>
            </a:r>
            <a:r>
              <a:rPr lang="en-GB" sz="4800" dirty="0" smtClean="0">
                <a:latin typeface="HfW cursive" panose="00000500000000000000" pitchFamily="2" charset="0"/>
              </a:rPr>
              <a:t>read </a:t>
            </a:r>
            <a:r>
              <a:rPr lang="en-GB" sz="4800" dirty="0" smtClean="0">
                <a:latin typeface="HfW cursive" panose="00000500000000000000" pitchFamily="2" charset="0"/>
              </a:rPr>
              <a:t>page </a:t>
            </a:r>
            <a:r>
              <a:rPr lang="en-GB" sz="4800" dirty="0" smtClean="0">
                <a:latin typeface="HfW cursive" panose="00000500000000000000" pitchFamily="2" charset="0"/>
              </a:rPr>
              <a:t>112-118</a:t>
            </a:r>
            <a:r>
              <a:rPr lang="en-GB" sz="4800" dirty="0" smtClean="0">
                <a:latin typeface="HfW cursive" panose="00000500000000000000" pitchFamily="2" charset="0"/>
              </a:rPr>
              <a:t/>
            </a:r>
            <a:br>
              <a:rPr lang="en-GB" sz="4800" dirty="0" smtClean="0">
                <a:latin typeface="HfW cursive" panose="00000500000000000000" pitchFamily="2" charset="0"/>
              </a:rPr>
            </a:br>
            <a:r>
              <a:rPr lang="en-GB" sz="4800" dirty="0">
                <a:latin typeface="HfW cursive" panose="00000500000000000000" pitchFamily="2" charset="0"/>
              </a:rPr>
              <a:t/>
            </a:r>
            <a:br>
              <a:rPr lang="en-GB" sz="4800" dirty="0">
                <a:latin typeface="HfW cursive" panose="00000500000000000000" pitchFamily="2" charset="0"/>
              </a:rPr>
            </a:br>
            <a:r>
              <a:rPr lang="en-GB" sz="4400" dirty="0">
                <a:latin typeface="Twinkl Cursive Looped" panose="02000000000000000000" pitchFamily="2" charset="0"/>
              </a:rPr>
              <a:t/>
            </a:r>
            <a:br>
              <a:rPr lang="en-GB" sz="4400" dirty="0">
                <a:latin typeface="Twinkl Cursive Looped" panose="02000000000000000000" pitchFamily="2" charset="0"/>
              </a:rPr>
            </a:br>
            <a:endParaRPr lang="en-GB" sz="4400" dirty="0">
              <a:latin typeface="Twinkl Cursive Looped" panose="02000000000000000000" pitchFamily="2" charset="0"/>
            </a:endParaRPr>
          </a:p>
        </p:txBody>
      </p:sp>
      <p:pic>
        <p:nvPicPr>
          <p:cNvPr id="5" name="Picture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8160" y="809897"/>
            <a:ext cx="3030583" cy="3775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5627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159DF-7F4F-4028-8E09-7CA81F0DB9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5818" y="5029200"/>
            <a:ext cx="7576457" cy="1724297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GB" sz="4800" dirty="0">
                <a:latin typeface="HfW cursive" panose="00000500000000000000" pitchFamily="2" charset="0"/>
              </a:rPr>
              <a:t>1.	Read paragraph 3 on page 112, find and copy how </a:t>
            </a:r>
            <a:r>
              <a:rPr lang="en-GB" sz="4800" dirty="0" err="1">
                <a:latin typeface="HfW cursive" panose="00000500000000000000" pitchFamily="2" charset="0"/>
              </a:rPr>
              <a:t>Grimstone</a:t>
            </a:r>
            <a:r>
              <a:rPr lang="en-GB" sz="4800" dirty="0">
                <a:latin typeface="HfW cursive" panose="00000500000000000000" pitchFamily="2" charset="0"/>
              </a:rPr>
              <a:t> broke into the </a:t>
            </a:r>
            <a:r>
              <a:rPr lang="en-GB" sz="4800" dirty="0" err="1">
                <a:latin typeface="HfW cursive" panose="00000500000000000000" pitchFamily="2" charset="0"/>
              </a:rPr>
              <a:t>Lightspeed’s</a:t>
            </a:r>
            <a:r>
              <a:rPr lang="en-GB" sz="4800" dirty="0">
                <a:latin typeface="HfW cursive" panose="00000500000000000000" pitchFamily="2" charset="0"/>
              </a:rPr>
              <a:t> house. (1 mark)</a:t>
            </a:r>
            <a:r>
              <a:rPr lang="en-GB" sz="4800" dirty="0" smtClean="0">
                <a:latin typeface="HfW cursive" panose="00000500000000000000" pitchFamily="2" charset="0"/>
              </a:rPr>
              <a:t/>
            </a:r>
            <a:br>
              <a:rPr lang="en-GB" sz="4800" dirty="0" smtClean="0">
                <a:latin typeface="HfW cursive" panose="00000500000000000000" pitchFamily="2" charset="0"/>
              </a:rPr>
            </a:br>
            <a:r>
              <a:rPr lang="en-GB" sz="4800" dirty="0">
                <a:latin typeface="HfW cursive" panose="00000500000000000000" pitchFamily="2" charset="0"/>
              </a:rPr>
              <a:t/>
            </a:r>
            <a:br>
              <a:rPr lang="en-GB" sz="4800" dirty="0">
                <a:latin typeface="HfW cursive" panose="00000500000000000000" pitchFamily="2" charset="0"/>
              </a:rPr>
            </a:br>
            <a:r>
              <a:rPr lang="en-GB" sz="4400" dirty="0">
                <a:latin typeface="Twinkl Cursive Looped" panose="02000000000000000000" pitchFamily="2" charset="0"/>
              </a:rPr>
              <a:t/>
            </a:r>
            <a:br>
              <a:rPr lang="en-GB" sz="4400" dirty="0">
                <a:latin typeface="Twinkl Cursive Looped" panose="02000000000000000000" pitchFamily="2" charset="0"/>
              </a:rPr>
            </a:br>
            <a:endParaRPr lang="en-GB" sz="4400" dirty="0">
              <a:latin typeface="Twinkl Cursive Looped" panose="02000000000000000000" pitchFamily="2" charset="0"/>
            </a:endParaRPr>
          </a:p>
        </p:txBody>
      </p:sp>
      <p:pic>
        <p:nvPicPr>
          <p:cNvPr id="5" name="Picture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8160" y="809897"/>
            <a:ext cx="3030583" cy="3775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98399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159DF-7F4F-4028-8E09-7CA81F0DB9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4572" y="3931920"/>
            <a:ext cx="7576457" cy="1724297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GB" sz="4800" dirty="0" smtClean="0">
                <a:latin typeface="HfW cursive" panose="00000500000000000000" pitchFamily="2" charset="0"/>
              </a:rPr>
              <a:t/>
            </a:r>
            <a:br>
              <a:rPr lang="en-GB" sz="4800" dirty="0" smtClean="0">
                <a:latin typeface="HfW cursive" panose="00000500000000000000" pitchFamily="2" charset="0"/>
              </a:rPr>
            </a:br>
            <a:r>
              <a:rPr lang="en-GB" sz="4800" dirty="0">
                <a:latin typeface="HfW cursive" panose="00000500000000000000" pitchFamily="2" charset="0"/>
              </a:rPr>
              <a:t/>
            </a:r>
            <a:br>
              <a:rPr lang="en-GB" sz="4800" dirty="0">
                <a:latin typeface="HfW cursive" panose="00000500000000000000" pitchFamily="2" charset="0"/>
              </a:rPr>
            </a:br>
            <a:r>
              <a:rPr lang="en-GB" sz="4800" dirty="0">
                <a:latin typeface="HfW cursive" panose="00000500000000000000" pitchFamily="2" charset="0"/>
              </a:rPr>
              <a:t>2.	Read paragraph 2 on page 113. Can you number these events 1-4? Number 1 has been done for you. </a:t>
            </a:r>
            <a:r>
              <a:rPr lang="en-GB" sz="4400" dirty="0">
                <a:latin typeface="Twinkl Cursive Looped" panose="02000000000000000000" pitchFamily="2" charset="0"/>
              </a:rPr>
              <a:t/>
            </a:r>
            <a:br>
              <a:rPr lang="en-GB" sz="4400" dirty="0">
                <a:latin typeface="Twinkl Cursive Looped" panose="02000000000000000000" pitchFamily="2" charset="0"/>
              </a:rPr>
            </a:br>
            <a:endParaRPr lang="en-GB" sz="4400" dirty="0">
              <a:latin typeface="Twinkl Cursive Looped" panose="02000000000000000000" pitchFamily="2" charset="0"/>
            </a:endParaRPr>
          </a:p>
        </p:txBody>
      </p:sp>
      <p:pic>
        <p:nvPicPr>
          <p:cNvPr id="5" name="Picture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8160" y="809897"/>
            <a:ext cx="3030583" cy="3775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00103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159DF-7F4F-4028-8E09-7CA81F0DB9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4572" y="3931920"/>
            <a:ext cx="7576457" cy="1724297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GB" sz="4800" dirty="0" smtClean="0">
                <a:latin typeface="HfW cursive" panose="00000500000000000000" pitchFamily="2" charset="0"/>
              </a:rPr>
              <a:t/>
            </a:r>
            <a:br>
              <a:rPr lang="en-GB" sz="4800" dirty="0" smtClean="0">
                <a:latin typeface="HfW cursive" panose="00000500000000000000" pitchFamily="2" charset="0"/>
              </a:rPr>
            </a:br>
            <a:r>
              <a:rPr lang="en-GB" sz="4800" dirty="0">
                <a:latin typeface="HfW cursive" panose="00000500000000000000" pitchFamily="2" charset="0"/>
              </a:rPr>
              <a:t>3.	“I’m not sure about this… “began Jelly (page 114). How is Jelly feeling? Why do you think he is feeling that way? (2 marks) </a:t>
            </a:r>
            <a:endParaRPr lang="en-GB" sz="4400" dirty="0">
              <a:latin typeface="Twinkl Cursive Looped" panose="02000000000000000000" pitchFamily="2" charset="0"/>
            </a:endParaRPr>
          </a:p>
        </p:txBody>
      </p:sp>
      <p:pic>
        <p:nvPicPr>
          <p:cNvPr id="5" name="Picture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8160" y="809897"/>
            <a:ext cx="3030583" cy="3775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702016"/>
      </p:ext>
    </p:extLst>
  </p:cSld>
  <p:clrMapOvr>
    <a:masterClrMapping/>
  </p:clrMapOvr>
</p:sld>
</file>

<file path=ppt/theme/theme1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0941A018-FB9B-4401-A32C-7E04526866E0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6C47EB1-A1BD-49CE-B3BC-ADED4E64760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92ADB91-11AD-4B42-8D10-B01B92E57EF7}">
  <ds:schemaRefs>
    <ds:schemaRef ds:uri="b7193443-4924-4c98-83f1-322a08f13154"/>
    <ds:schemaRef ds:uri="http://schemas.openxmlformats.org/package/2006/metadata/core-properties"/>
    <ds:schemaRef ds:uri="http://www.w3.org/XML/1998/namespace"/>
    <ds:schemaRef ds:uri="http://schemas.microsoft.com/office/infopath/2007/PartnerControls"/>
    <ds:schemaRef ds:uri="http://schemas.microsoft.com/office/2006/documentManagement/types"/>
    <ds:schemaRef ds:uri="http://schemas.microsoft.com/office/2006/metadata/properties"/>
    <ds:schemaRef ds:uri="http://purl.org/dc/elements/1.1/"/>
    <ds:schemaRef ds:uri="933c73ff-1f47-478d-836a-52d41c4c8390"/>
    <ds:schemaRef ds:uri="http://purl.org/dc/dcmitype/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701D587F-9759-470E-BA2F-6E1DDA22DF9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TM03457491[[fn=Metropolitan]]</Template>
  <TotalTime>3366</TotalTime>
  <Words>28</Words>
  <Application>Microsoft Office PowerPoint</Application>
  <PresentationFormat>Widescreen</PresentationFormat>
  <Paragraphs>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 Light</vt:lpstr>
      <vt:lpstr>HfW cursive</vt:lpstr>
      <vt:lpstr>Twinkl Cursive Looped</vt:lpstr>
      <vt:lpstr>Metropolitan</vt:lpstr>
      <vt:lpstr>Monday 11th October 2021</vt:lpstr>
      <vt:lpstr>Starter: Let’s play fastest finger.  </vt:lpstr>
      <vt:lpstr>Let’s read page 112-118   </vt:lpstr>
      <vt:lpstr>1. Read paragraph 3 on page 112, find and copy how Grimstone broke into the Lightspeed’s house. (1 mark)   </vt:lpstr>
      <vt:lpstr>  2. Read paragraph 2 on page 113. Can you number these events 1-4? Number 1 has been done for you.  </vt:lpstr>
      <vt:lpstr> 3. “I’m not sure about this… “began Jelly (page 114). How is Jelly feeling? Why do you think he is feeling that way? (2 marks)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Friday 3rd September 2021</dc:title>
  <dc:creator>alice watton</dc:creator>
  <cp:lastModifiedBy>Alice Watton</cp:lastModifiedBy>
  <cp:revision>30</cp:revision>
  <dcterms:created xsi:type="dcterms:W3CDTF">2021-08-21T13:21:36Z</dcterms:created>
  <dcterms:modified xsi:type="dcterms:W3CDTF">2021-10-10T14:59:16Z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