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59" r:id="rId5"/>
    <p:sldId id="260" r:id="rId6"/>
    <p:sldId id="261" r:id="rId7"/>
    <p:sldId id="304" r:id="rId8"/>
    <p:sldId id="306" r:id="rId9"/>
    <p:sldId id="303" r:id="rId10"/>
    <p:sldId id="305" r:id="rId11"/>
    <p:sldId id="264" r:id="rId12"/>
    <p:sldId id="265" r:id="rId13"/>
    <p:sldId id="266" r:id="rId14"/>
    <p:sldId id="267" r:id="rId15"/>
    <p:sldId id="297" r:id="rId16"/>
    <p:sldId id="296" r:id="rId17"/>
    <p:sldId id="268" r:id="rId18"/>
    <p:sldId id="269" r:id="rId19"/>
    <p:sldId id="271" r:id="rId20"/>
    <p:sldId id="272" r:id="rId21"/>
    <p:sldId id="298" r:id="rId22"/>
    <p:sldId id="273" r:id="rId23"/>
    <p:sldId id="274" r:id="rId24"/>
    <p:sldId id="299" r:id="rId25"/>
    <p:sldId id="275" r:id="rId26"/>
    <p:sldId id="276" r:id="rId27"/>
    <p:sldId id="277" r:id="rId28"/>
    <p:sldId id="278" r:id="rId29"/>
    <p:sldId id="279" r:id="rId30"/>
    <p:sldId id="280" r:id="rId31"/>
    <p:sldId id="281" r:id="rId32"/>
    <p:sldId id="300" r:id="rId33"/>
    <p:sldId id="301" r:id="rId34"/>
    <p:sldId id="283" r:id="rId35"/>
    <p:sldId id="284" r:id="rId36"/>
    <p:sldId id="302" r:id="rId37"/>
    <p:sldId id="285" r:id="rId38"/>
    <p:sldId id="286" r:id="rId39"/>
    <p:sldId id="287" r:id="rId40"/>
    <p:sldId id="288" r:id="rId41"/>
    <p:sldId id="289" r:id="rId42"/>
    <p:sldId id="292" r:id="rId43"/>
    <p:sldId id="294" r:id="rId4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4" d="100"/>
          <a:sy n="64" d="100"/>
        </p:scale>
        <p:origin x="748"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4B1FF6F-73BC-4039-BA61-48DA45D97AFB}" type="datetimeFigureOut">
              <a:rPr lang="en-GB" smtClean="0"/>
              <a:t>11/09/2021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F77F95-D713-48A5-853A-77CD0DD1E316}" type="slidenum">
              <a:rPr lang="en-GB" smtClean="0"/>
              <a:t>‹#›</a:t>
            </a:fld>
            <a:endParaRPr lang="en-GB"/>
          </a:p>
        </p:txBody>
      </p:sp>
    </p:spTree>
    <p:extLst>
      <p:ext uri="{BB962C8B-B14F-4D97-AF65-F5344CB8AC3E}">
        <p14:creationId xmlns:p14="http://schemas.microsoft.com/office/powerpoint/2010/main" val="15756406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B1FF6F-73BC-4039-BA61-48DA45D97AFB}" type="datetimeFigureOut">
              <a:rPr lang="en-GB" smtClean="0"/>
              <a:t>11/09/2021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F77F95-D713-48A5-853A-77CD0DD1E316}" type="slidenum">
              <a:rPr lang="en-GB" smtClean="0"/>
              <a:t>‹#›</a:t>
            </a:fld>
            <a:endParaRPr lang="en-GB"/>
          </a:p>
        </p:txBody>
      </p:sp>
    </p:spTree>
    <p:extLst>
      <p:ext uri="{BB962C8B-B14F-4D97-AF65-F5344CB8AC3E}">
        <p14:creationId xmlns:p14="http://schemas.microsoft.com/office/powerpoint/2010/main" val="3876150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4B1FF6F-73BC-4039-BA61-48DA45D97AFB}" type="datetimeFigureOut">
              <a:rPr lang="en-GB" smtClean="0"/>
              <a:t>11/09/2021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F77F95-D713-48A5-853A-77CD0DD1E316}" type="slidenum">
              <a:rPr lang="en-GB" smtClean="0"/>
              <a:t>‹#›</a:t>
            </a:fld>
            <a:endParaRPr lang="en-GB"/>
          </a:p>
        </p:txBody>
      </p:sp>
    </p:spTree>
    <p:extLst>
      <p:ext uri="{BB962C8B-B14F-4D97-AF65-F5344CB8AC3E}">
        <p14:creationId xmlns:p14="http://schemas.microsoft.com/office/powerpoint/2010/main" val="16962748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4B1FF6F-73BC-4039-BA61-48DA45D97AFB}" type="datetimeFigureOut">
              <a:rPr lang="en-GB" smtClean="0"/>
              <a:t>11/09/2021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F77F95-D713-48A5-853A-77CD0DD1E316}" type="slidenum">
              <a:rPr lang="en-GB" smtClean="0"/>
              <a:t>‹#›</a:t>
            </a:fld>
            <a:endParaRPr lang="en-GB"/>
          </a:p>
        </p:txBody>
      </p:sp>
    </p:spTree>
    <p:extLst>
      <p:ext uri="{BB962C8B-B14F-4D97-AF65-F5344CB8AC3E}">
        <p14:creationId xmlns:p14="http://schemas.microsoft.com/office/powerpoint/2010/main" val="1159305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4B1FF6F-73BC-4039-BA61-48DA45D97AFB}" type="datetimeFigureOut">
              <a:rPr lang="en-GB" smtClean="0"/>
              <a:t>11/09/2021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6F77F95-D713-48A5-853A-77CD0DD1E316}" type="slidenum">
              <a:rPr lang="en-GB" smtClean="0"/>
              <a:t>‹#›</a:t>
            </a:fld>
            <a:endParaRPr lang="en-GB"/>
          </a:p>
        </p:txBody>
      </p:sp>
    </p:spTree>
    <p:extLst>
      <p:ext uri="{BB962C8B-B14F-4D97-AF65-F5344CB8AC3E}">
        <p14:creationId xmlns:p14="http://schemas.microsoft.com/office/powerpoint/2010/main" val="41622671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4B1FF6F-73BC-4039-BA61-48DA45D97AFB}" type="datetimeFigureOut">
              <a:rPr lang="en-GB" smtClean="0"/>
              <a:t>11/09/2021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6F77F95-D713-48A5-853A-77CD0DD1E316}" type="slidenum">
              <a:rPr lang="en-GB" smtClean="0"/>
              <a:t>‹#›</a:t>
            </a:fld>
            <a:endParaRPr lang="en-GB"/>
          </a:p>
        </p:txBody>
      </p:sp>
    </p:spTree>
    <p:extLst>
      <p:ext uri="{BB962C8B-B14F-4D97-AF65-F5344CB8AC3E}">
        <p14:creationId xmlns:p14="http://schemas.microsoft.com/office/powerpoint/2010/main" val="27333878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B1FF6F-73BC-4039-BA61-48DA45D97AFB}" type="datetimeFigureOut">
              <a:rPr lang="en-GB" smtClean="0"/>
              <a:t>11/09/2021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6F77F95-D713-48A5-853A-77CD0DD1E316}" type="slidenum">
              <a:rPr lang="en-GB" smtClean="0"/>
              <a:t>‹#›</a:t>
            </a:fld>
            <a:endParaRPr lang="en-GB"/>
          </a:p>
        </p:txBody>
      </p:sp>
    </p:spTree>
    <p:extLst>
      <p:ext uri="{BB962C8B-B14F-4D97-AF65-F5344CB8AC3E}">
        <p14:creationId xmlns:p14="http://schemas.microsoft.com/office/powerpoint/2010/main" val="41910848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4B1FF6F-73BC-4039-BA61-48DA45D97AFB}" type="datetimeFigureOut">
              <a:rPr lang="en-GB" smtClean="0"/>
              <a:t>11/09/2021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F77F95-D713-48A5-853A-77CD0DD1E316}" type="slidenum">
              <a:rPr lang="en-GB" smtClean="0"/>
              <a:t>‹#›</a:t>
            </a:fld>
            <a:endParaRPr lang="en-GB"/>
          </a:p>
        </p:txBody>
      </p:sp>
    </p:spTree>
    <p:extLst>
      <p:ext uri="{BB962C8B-B14F-4D97-AF65-F5344CB8AC3E}">
        <p14:creationId xmlns:p14="http://schemas.microsoft.com/office/powerpoint/2010/main" val="21335399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F77F95-D713-48A5-853A-77CD0DD1E316}" type="slidenum">
              <a:rPr lang="en-GB" smtClean="0"/>
              <a:t>‹#›</a:t>
            </a:fld>
            <a:endParaRPr lang="en-GB"/>
          </a:p>
        </p:txBody>
      </p:sp>
      <p:sp>
        <p:nvSpPr>
          <p:cNvPr id="5" name="Date Placeholder 4"/>
          <p:cNvSpPr>
            <a:spLocks noGrp="1"/>
          </p:cNvSpPr>
          <p:nvPr>
            <p:ph type="dt" sz="half" idx="10"/>
          </p:nvPr>
        </p:nvSpPr>
        <p:spPr/>
        <p:txBody>
          <a:bodyPr/>
          <a:lstStyle/>
          <a:p>
            <a:fld id="{24B1FF6F-73BC-4039-BA61-48DA45D97AFB}" type="datetimeFigureOut">
              <a:rPr lang="en-GB" smtClean="0"/>
              <a:t>11/09/2021</a:t>
            </a:fld>
            <a:endParaRPr lang="en-GB"/>
          </a:p>
        </p:txBody>
      </p:sp>
    </p:spTree>
    <p:extLst>
      <p:ext uri="{BB962C8B-B14F-4D97-AF65-F5344CB8AC3E}">
        <p14:creationId xmlns:p14="http://schemas.microsoft.com/office/powerpoint/2010/main" val="20862971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4B1FF6F-73BC-4039-BA61-48DA45D97AFB}" type="datetimeFigureOut">
              <a:rPr lang="en-GB" smtClean="0"/>
              <a:t>11/09/2021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F77F95-D713-48A5-853A-77CD0DD1E316}" type="slidenum">
              <a:rPr lang="en-GB" smtClean="0"/>
              <a:t>‹#›</a:t>
            </a:fld>
            <a:endParaRPr lang="en-GB"/>
          </a:p>
        </p:txBody>
      </p:sp>
    </p:spTree>
    <p:extLst>
      <p:ext uri="{BB962C8B-B14F-4D97-AF65-F5344CB8AC3E}">
        <p14:creationId xmlns:p14="http://schemas.microsoft.com/office/powerpoint/2010/main" val="35140160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4B1FF6F-73BC-4039-BA61-48DA45D97AFB}" type="datetimeFigureOut">
              <a:rPr lang="en-GB" smtClean="0"/>
              <a:t>11/09/2021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F77F95-D713-48A5-853A-77CD0DD1E316}"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620187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4B1FF6F-73BC-4039-BA61-48DA45D97AFB}" type="datetimeFigureOut">
              <a:rPr lang="en-GB" smtClean="0"/>
              <a:t>11/09/2021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F77F95-D713-48A5-853A-77CD0DD1E316}" type="slidenum">
              <a:rPr lang="en-GB" smtClean="0"/>
              <a:t>‹#›</a:t>
            </a:fld>
            <a:endParaRPr lang="en-GB"/>
          </a:p>
        </p:txBody>
      </p:sp>
    </p:spTree>
    <p:extLst>
      <p:ext uri="{BB962C8B-B14F-4D97-AF65-F5344CB8AC3E}">
        <p14:creationId xmlns:p14="http://schemas.microsoft.com/office/powerpoint/2010/main" val="36159762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4B1FF6F-73BC-4039-BA61-48DA45D97AFB}" type="datetimeFigureOut">
              <a:rPr lang="en-GB" smtClean="0"/>
              <a:t>11/09/2021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F77F95-D713-48A5-853A-77CD0DD1E316}"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7191820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4B1FF6F-73BC-4039-BA61-48DA45D97AFB}" type="datetimeFigureOut">
              <a:rPr lang="en-GB" smtClean="0"/>
              <a:t>11/09/2021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F77F95-D713-48A5-853A-77CD0DD1E316}" type="slidenum">
              <a:rPr lang="en-GB" smtClean="0"/>
              <a:t>‹#›</a:t>
            </a:fld>
            <a:endParaRPr lang="en-GB"/>
          </a:p>
        </p:txBody>
      </p:sp>
    </p:spTree>
    <p:extLst>
      <p:ext uri="{BB962C8B-B14F-4D97-AF65-F5344CB8AC3E}">
        <p14:creationId xmlns:p14="http://schemas.microsoft.com/office/powerpoint/2010/main" val="6514438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B1FF6F-73BC-4039-BA61-48DA45D97AFB}" type="datetimeFigureOut">
              <a:rPr lang="en-GB" smtClean="0"/>
              <a:t>11/09/2021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F77F95-D713-48A5-853A-77CD0DD1E316}" type="slidenum">
              <a:rPr lang="en-GB" smtClean="0"/>
              <a:t>‹#›</a:t>
            </a:fld>
            <a:endParaRPr lang="en-GB"/>
          </a:p>
        </p:txBody>
      </p:sp>
    </p:spTree>
    <p:extLst>
      <p:ext uri="{BB962C8B-B14F-4D97-AF65-F5344CB8AC3E}">
        <p14:creationId xmlns:p14="http://schemas.microsoft.com/office/powerpoint/2010/main" val="20861807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B1FF6F-73BC-4039-BA61-48DA45D97AFB}" type="datetimeFigureOut">
              <a:rPr lang="en-GB" smtClean="0"/>
              <a:t>11/09/2021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F77F95-D713-48A5-853A-77CD0DD1E316}" type="slidenum">
              <a:rPr lang="en-GB" smtClean="0"/>
              <a:t>‹#›</a:t>
            </a:fld>
            <a:endParaRPr lang="en-GB"/>
          </a:p>
        </p:txBody>
      </p:sp>
    </p:spTree>
    <p:extLst>
      <p:ext uri="{BB962C8B-B14F-4D97-AF65-F5344CB8AC3E}">
        <p14:creationId xmlns:p14="http://schemas.microsoft.com/office/powerpoint/2010/main" val="2526473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4B1FF6F-73BC-4039-BA61-48DA45D97AFB}" type="datetimeFigureOut">
              <a:rPr lang="en-GB" smtClean="0"/>
              <a:t>11/09/2021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6F77F95-D713-48A5-853A-77CD0DD1E316}" type="slidenum">
              <a:rPr lang="en-GB" smtClean="0"/>
              <a:t>‹#›</a:t>
            </a:fld>
            <a:endParaRPr lang="en-GB"/>
          </a:p>
        </p:txBody>
      </p:sp>
    </p:spTree>
    <p:extLst>
      <p:ext uri="{BB962C8B-B14F-4D97-AF65-F5344CB8AC3E}">
        <p14:creationId xmlns:p14="http://schemas.microsoft.com/office/powerpoint/2010/main" val="3255194444"/>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bbc.co.uk/bitesize/articles/zm9dqp3"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bbc.co.uk/bitesize/articles/zm9dqp3"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37770-E70F-4288-9D30-FBE67079A607}"/>
              </a:ext>
            </a:extLst>
          </p:cNvPr>
          <p:cNvSpPr>
            <a:spLocks noGrp="1"/>
          </p:cNvSpPr>
          <p:nvPr>
            <p:ph type="ctrTitle"/>
          </p:nvPr>
        </p:nvSpPr>
        <p:spPr>
          <a:xfrm>
            <a:off x="447261" y="2404534"/>
            <a:ext cx="8826742" cy="1646302"/>
          </a:xfrm>
        </p:spPr>
        <p:txBody>
          <a:bodyPr/>
          <a:lstStyle/>
          <a:p>
            <a:r>
              <a:rPr lang="en-US" sz="4800" dirty="0">
                <a:latin typeface="Comic Sans MS" panose="030F0702030302020204" pitchFamily="66" charset="0"/>
              </a:rPr>
              <a:t>Monday 13</a:t>
            </a:r>
            <a:r>
              <a:rPr lang="en-US" sz="4800" baseline="30000" dirty="0">
                <a:latin typeface="Comic Sans MS" panose="030F0702030302020204" pitchFamily="66" charset="0"/>
              </a:rPr>
              <a:t>th</a:t>
            </a:r>
            <a:r>
              <a:rPr lang="en-US" sz="4800" dirty="0">
                <a:latin typeface="Comic Sans MS" panose="030F0702030302020204" pitchFamily="66" charset="0"/>
              </a:rPr>
              <a:t> September 2021</a:t>
            </a:r>
            <a:endParaRPr lang="en-GB" sz="4800" dirty="0">
              <a:latin typeface="Comic Sans MS" panose="030F0702030302020204" pitchFamily="66" charset="0"/>
            </a:endParaRPr>
          </a:p>
        </p:txBody>
      </p:sp>
      <p:sp>
        <p:nvSpPr>
          <p:cNvPr id="3" name="Subtitle 2">
            <a:extLst>
              <a:ext uri="{FF2B5EF4-FFF2-40B4-BE49-F238E27FC236}">
                <a16:creationId xmlns:a16="http://schemas.microsoft.com/office/drawing/2014/main" id="{6EA79A6E-7815-445A-A812-8C212DA460E8}"/>
              </a:ext>
            </a:extLst>
          </p:cNvPr>
          <p:cNvSpPr>
            <a:spLocks noGrp="1"/>
          </p:cNvSpPr>
          <p:nvPr>
            <p:ph type="subTitle" idx="1"/>
          </p:nvPr>
        </p:nvSpPr>
        <p:spPr>
          <a:xfrm>
            <a:off x="377687" y="4050833"/>
            <a:ext cx="8896316" cy="2177439"/>
          </a:xfrm>
        </p:spPr>
        <p:txBody>
          <a:bodyPr>
            <a:normAutofit/>
          </a:bodyPr>
          <a:lstStyle/>
          <a:p>
            <a:pPr algn="l"/>
            <a:r>
              <a:rPr lang="en-US" sz="2100" dirty="0">
                <a:latin typeface="Comic Sans MS" panose="030F0702030302020204" pitchFamily="66" charset="0"/>
              </a:rPr>
              <a:t>LO: to write with purpose</a:t>
            </a:r>
          </a:p>
          <a:p>
            <a:pPr algn="l"/>
            <a:r>
              <a:rPr lang="en-US" sz="2100" dirty="0">
                <a:latin typeface="Comic Sans MS" panose="030F0702030302020204" pitchFamily="66" charset="0"/>
              </a:rPr>
              <a:t>	to use imaginative description</a:t>
            </a:r>
          </a:p>
          <a:p>
            <a:pPr algn="l"/>
            <a:r>
              <a:rPr lang="en-US" sz="2100" dirty="0">
                <a:latin typeface="Comic Sans MS" panose="030F0702030302020204" pitchFamily="66" charset="0"/>
              </a:rPr>
              <a:t>	to use paragraphs</a:t>
            </a:r>
          </a:p>
          <a:p>
            <a:pPr algn="l"/>
            <a:r>
              <a:rPr lang="en-US" sz="2100" dirty="0">
                <a:latin typeface="Comic Sans MS" panose="030F0702030302020204" pitchFamily="66" charset="0"/>
              </a:rPr>
              <a:t>C: Pandora’s Box</a:t>
            </a:r>
            <a:endParaRPr lang="en-GB" sz="2100" dirty="0">
              <a:latin typeface="Comic Sans MS" panose="030F0702030302020204" pitchFamily="66" charset="0"/>
            </a:endParaRPr>
          </a:p>
        </p:txBody>
      </p:sp>
    </p:spTree>
    <p:extLst>
      <p:ext uri="{BB962C8B-B14F-4D97-AF65-F5344CB8AC3E}">
        <p14:creationId xmlns:p14="http://schemas.microsoft.com/office/powerpoint/2010/main" val="27476996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8A9C9-3858-46D7-BE4B-3D16C536828F}"/>
              </a:ext>
            </a:extLst>
          </p:cNvPr>
          <p:cNvSpPr>
            <a:spLocks noGrp="1"/>
          </p:cNvSpPr>
          <p:nvPr>
            <p:ph type="title"/>
          </p:nvPr>
        </p:nvSpPr>
        <p:spPr/>
        <p:txBody>
          <a:bodyPr>
            <a:normAutofit/>
          </a:bodyPr>
          <a:lstStyle/>
          <a:p>
            <a:r>
              <a:rPr lang="en-US" sz="5400" dirty="0">
                <a:latin typeface="Comic Sans MS" panose="030F0702030302020204" pitchFamily="66" charset="0"/>
              </a:rPr>
              <a:t>Starter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9F29D107-A33D-4B87-9CA0-6EC76FF41510}"/>
              </a:ext>
            </a:extLst>
          </p:cNvPr>
          <p:cNvSpPr>
            <a:spLocks noGrp="1"/>
          </p:cNvSpPr>
          <p:nvPr>
            <p:ph idx="1"/>
          </p:nvPr>
        </p:nvSpPr>
        <p:spPr/>
        <p:txBody>
          <a:bodyPr/>
          <a:lstStyle/>
          <a:p>
            <a:pPr marL="0" indent="0" algn="ctr">
              <a:buNone/>
            </a:pPr>
            <a:r>
              <a:rPr lang="en-US" sz="8800" dirty="0">
                <a:solidFill>
                  <a:srgbClr val="0070C0"/>
                </a:solidFill>
                <a:latin typeface="Snap ITC" panose="04040A07060A02020202" pitchFamily="82" charset="0"/>
              </a:rPr>
              <a:t>Paragraphs</a:t>
            </a:r>
          </a:p>
          <a:p>
            <a:endParaRPr lang="en-US" dirty="0"/>
          </a:p>
          <a:p>
            <a:r>
              <a:rPr lang="en-US" sz="2100" dirty="0">
                <a:latin typeface="Comic Sans MS" panose="030F0702030302020204" pitchFamily="66" charset="0"/>
              </a:rPr>
              <a:t>What can you tell me about paragraphs?</a:t>
            </a:r>
          </a:p>
          <a:p>
            <a:endParaRPr lang="en-US" sz="2100" dirty="0">
              <a:latin typeface="Comic Sans MS" panose="030F0702030302020204" pitchFamily="66" charset="0"/>
            </a:endParaRPr>
          </a:p>
          <a:p>
            <a:r>
              <a:rPr lang="en-US" sz="2100" dirty="0">
                <a:latin typeface="Comic Sans MS" panose="030F0702030302020204" pitchFamily="66" charset="0"/>
              </a:rPr>
              <a:t>Create a bubble map of what you know.</a:t>
            </a:r>
            <a:endParaRPr lang="en-GB" sz="2100" dirty="0">
              <a:latin typeface="Comic Sans MS" panose="030F0702030302020204" pitchFamily="66" charset="0"/>
            </a:endParaRPr>
          </a:p>
        </p:txBody>
      </p:sp>
    </p:spTree>
    <p:extLst>
      <p:ext uri="{BB962C8B-B14F-4D97-AF65-F5344CB8AC3E}">
        <p14:creationId xmlns:p14="http://schemas.microsoft.com/office/powerpoint/2010/main" val="8381311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C34FB8-0679-49C3-9681-86E1DCF1BE4F}"/>
              </a:ext>
            </a:extLst>
          </p:cNvPr>
          <p:cNvSpPr>
            <a:spLocks noGrp="1"/>
          </p:cNvSpPr>
          <p:nvPr>
            <p:ph type="title"/>
          </p:nvPr>
        </p:nvSpPr>
        <p:spPr/>
        <p:txBody>
          <a:bodyPr>
            <a:normAutofit/>
          </a:bodyPr>
          <a:lstStyle/>
          <a:p>
            <a:r>
              <a:rPr lang="en-GB" sz="2800" dirty="0">
                <a:latin typeface="Comic Sans MS" panose="030F0702030302020204" pitchFamily="66" charset="0"/>
                <a:hlinkClick r:id="rId2"/>
              </a:rPr>
              <a:t>https://www.bbc.co.uk/bitesize/articles/zm9dqp3</a:t>
            </a:r>
            <a:r>
              <a:rPr lang="en-GB" sz="2800" dirty="0">
                <a:latin typeface="Comic Sans MS" panose="030F0702030302020204" pitchFamily="66" charset="0"/>
              </a:rPr>
              <a:t>  </a:t>
            </a:r>
          </a:p>
        </p:txBody>
      </p:sp>
      <p:sp>
        <p:nvSpPr>
          <p:cNvPr id="3" name="Content Placeholder 2">
            <a:extLst>
              <a:ext uri="{FF2B5EF4-FFF2-40B4-BE49-F238E27FC236}">
                <a16:creationId xmlns:a16="http://schemas.microsoft.com/office/drawing/2014/main" id="{518334EC-FF4C-4271-B6DF-DD5CE4A49587}"/>
              </a:ext>
            </a:extLst>
          </p:cNvPr>
          <p:cNvSpPr>
            <a:spLocks noGrp="1"/>
          </p:cNvSpPr>
          <p:nvPr>
            <p:ph idx="1"/>
          </p:nvPr>
        </p:nvSpPr>
        <p:spPr/>
        <p:txBody>
          <a:bodyPr>
            <a:normAutofit/>
          </a:bodyPr>
          <a:lstStyle/>
          <a:p>
            <a:r>
              <a:rPr lang="en-US" sz="2100" dirty="0">
                <a:latin typeface="Comic Sans MS" panose="030F0702030302020204" pitchFamily="66" charset="0"/>
              </a:rPr>
              <a:t>What can you tell me about paragraphs now?</a:t>
            </a:r>
          </a:p>
          <a:p>
            <a:r>
              <a:rPr lang="en-US" sz="2100" dirty="0">
                <a:latin typeface="Comic Sans MS" panose="030F0702030302020204" pitchFamily="66" charset="0"/>
              </a:rPr>
              <a:t>Is there anything you want to add to the bubble map?</a:t>
            </a:r>
            <a:endParaRPr lang="en-GB" sz="2100" dirty="0">
              <a:latin typeface="Comic Sans MS" panose="030F0702030302020204" pitchFamily="66" charset="0"/>
            </a:endParaRPr>
          </a:p>
        </p:txBody>
      </p:sp>
      <p:pic>
        <p:nvPicPr>
          <p:cNvPr id="1026" name="Picture 2" descr="TiPToP Poster | Teaching Resources">
            <a:extLst>
              <a:ext uri="{FF2B5EF4-FFF2-40B4-BE49-F238E27FC236}">
                <a16:creationId xmlns:a16="http://schemas.microsoft.com/office/drawing/2014/main" id="{C1DFF51D-9A10-4AD9-A401-FA7415808F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4418" y="3293579"/>
            <a:ext cx="4762500" cy="3371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46935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659444-5C94-4DED-B043-1AE2CE34D895}"/>
              </a:ext>
            </a:extLst>
          </p:cNvPr>
          <p:cNvSpPr>
            <a:spLocks noGrp="1"/>
          </p:cNvSpPr>
          <p:nvPr>
            <p:ph type="title"/>
          </p:nvPr>
        </p:nvSpPr>
        <p:spPr/>
        <p:txBody>
          <a:bodyPr>
            <a:normAutofit/>
          </a:bodyPr>
          <a:lstStyle/>
          <a:p>
            <a:r>
              <a:rPr lang="en-US" sz="5400" dirty="0">
                <a:latin typeface="Comic Sans MS" panose="030F0702030302020204" pitchFamily="66" charset="0"/>
              </a:rPr>
              <a:t>Remember: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B2B9419F-F355-4834-AF7D-E0B6FEF620F8}"/>
              </a:ext>
            </a:extLst>
          </p:cNvPr>
          <p:cNvSpPr>
            <a:spLocks noGrp="1"/>
          </p:cNvSpPr>
          <p:nvPr>
            <p:ph idx="1"/>
          </p:nvPr>
        </p:nvSpPr>
        <p:spPr>
          <a:xfrm>
            <a:off x="418576" y="1930400"/>
            <a:ext cx="9114183" cy="3880773"/>
          </a:xfrm>
        </p:spPr>
        <p:txBody>
          <a:bodyPr>
            <a:noAutofit/>
          </a:bodyPr>
          <a:lstStyle/>
          <a:p>
            <a:r>
              <a:rPr lang="en-US" sz="2100" dirty="0">
                <a:latin typeface="Comic Sans MS" panose="030F0702030302020204" pitchFamily="66" charset="0"/>
              </a:rPr>
              <a:t>Paragraphs are sections of text used to structure writing to make it clear and easy to read.</a:t>
            </a:r>
          </a:p>
          <a:p>
            <a:r>
              <a:rPr lang="en-US" sz="2100" dirty="0">
                <a:latin typeface="Comic Sans MS" panose="030F0702030302020204" pitchFamily="66" charset="0"/>
              </a:rPr>
              <a:t>They are a section of writing consisting of one or more sentences grouped together and discussing one main subject.</a:t>
            </a:r>
          </a:p>
          <a:p>
            <a:r>
              <a:rPr lang="en-US" sz="2100" dirty="0">
                <a:latin typeface="Comic Sans MS" panose="030F0702030302020204" pitchFamily="66" charset="0"/>
              </a:rPr>
              <a:t>New paragraphs are signaled by leaving a line blank.</a:t>
            </a:r>
          </a:p>
          <a:p>
            <a:r>
              <a:rPr lang="en-US" sz="2100" dirty="0">
                <a:latin typeface="Comic Sans MS" panose="030F0702030302020204" pitchFamily="66" charset="0"/>
              </a:rPr>
              <a:t>Paragraphs help to structure text; every new paragraph starts on a new line.</a:t>
            </a:r>
          </a:p>
          <a:p>
            <a:r>
              <a:rPr lang="en-US" sz="2100" dirty="0">
                <a:latin typeface="Comic Sans MS" panose="030F0702030302020204" pitchFamily="66" charset="0"/>
              </a:rPr>
              <a:t>We start a new paragraph to signal that the person, place, time or topic of the sentences has changed.</a:t>
            </a:r>
          </a:p>
          <a:p>
            <a:r>
              <a:rPr lang="en-US" sz="2100" dirty="0">
                <a:latin typeface="Comic Sans MS" panose="030F0702030302020204" pitchFamily="66" charset="0"/>
              </a:rPr>
              <a:t>In fiction texts, paragraphs are usually used to mark breaks in time.</a:t>
            </a:r>
          </a:p>
          <a:p>
            <a:r>
              <a:rPr lang="en-US" sz="2100" dirty="0">
                <a:latin typeface="Comic Sans MS" panose="030F0702030302020204" pitchFamily="66" charset="0"/>
              </a:rPr>
              <a:t>A new paragraph may also be started if the point of view switches from one character to another.</a:t>
            </a:r>
            <a:endParaRPr lang="en-GB" sz="2100" dirty="0">
              <a:latin typeface="Comic Sans MS" panose="030F0702030302020204" pitchFamily="66" charset="0"/>
            </a:endParaRPr>
          </a:p>
        </p:txBody>
      </p:sp>
      <p:pic>
        <p:nvPicPr>
          <p:cNvPr id="4098" name="Picture 2" descr="Clipart remember me">
            <a:extLst>
              <a:ext uri="{FF2B5EF4-FFF2-40B4-BE49-F238E27FC236}">
                <a16:creationId xmlns:a16="http://schemas.microsoft.com/office/drawing/2014/main" id="{BCE4350D-D218-4E56-AECB-5559B8D564A4}"/>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532759" y="0"/>
            <a:ext cx="2579728" cy="22860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83512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79756-8FC8-4B3F-BA2E-5415E13B507C}"/>
              </a:ext>
            </a:extLst>
          </p:cNvPr>
          <p:cNvSpPr>
            <a:spLocks noGrp="1"/>
          </p:cNvSpPr>
          <p:nvPr>
            <p:ph type="title"/>
          </p:nvPr>
        </p:nvSpPr>
        <p:spPr/>
        <p:txBody>
          <a:bodyPr>
            <a:normAutofit/>
          </a:bodyPr>
          <a:lstStyle/>
          <a:p>
            <a:r>
              <a:rPr lang="en-GB" sz="2800" dirty="0">
                <a:latin typeface="Comic Sans MS" panose="030F0702030302020204" pitchFamily="66" charset="0"/>
                <a:hlinkClick r:id="rId2"/>
              </a:rPr>
              <a:t>https://www.bbc.co.uk/bitesize/articles/zm9dqp3</a:t>
            </a:r>
            <a:r>
              <a:rPr lang="en-GB" sz="2800" dirty="0">
                <a:latin typeface="Comic Sans MS" panose="030F0702030302020204" pitchFamily="66" charset="0"/>
              </a:rPr>
              <a:t>   </a:t>
            </a:r>
          </a:p>
        </p:txBody>
      </p:sp>
      <p:pic>
        <p:nvPicPr>
          <p:cNvPr id="4" name="Picture 3">
            <a:extLst>
              <a:ext uri="{FF2B5EF4-FFF2-40B4-BE49-F238E27FC236}">
                <a16:creationId xmlns:a16="http://schemas.microsoft.com/office/drawing/2014/main" id="{75D121D8-EE78-4F3C-825A-89C733D52743}"/>
              </a:ext>
            </a:extLst>
          </p:cNvPr>
          <p:cNvPicPr>
            <a:picLocks noChangeAspect="1"/>
          </p:cNvPicPr>
          <p:nvPr/>
        </p:nvPicPr>
        <p:blipFill rotWithShape="1">
          <a:blip r:embed="rId3"/>
          <a:srcRect l="17038" t="10724" r="18397" b="5653"/>
          <a:stretch/>
        </p:blipFill>
        <p:spPr>
          <a:xfrm>
            <a:off x="1701461" y="1570415"/>
            <a:ext cx="6548414" cy="4770750"/>
          </a:xfrm>
          <a:prstGeom prst="rect">
            <a:avLst/>
          </a:prstGeom>
        </p:spPr>
      </p:pic>
      <p:sp>
        <p:nvSpPr>
          <p:cNvPr id="3" name="TextBox 2">
            <a:extLst>
              <a:ext uri="{FF2B5EF4-FFF2-40B4-BE49-F238E27FC236}">
                <a16:creationId xmlns:a16="http://schemas.microsoft.com/office/drawing/2014/main" id="{032E451A-7FAF-4A95-B5C4-F6DBCE8577FB}"/>
              </a:ext>
            </a:extLst>
          </p:cNvPr>
          <p:cNvSpPr txBox="1"/>
          <p:nvPr/>
        </p:nvSpPr>
        <p:spPr>
          <a:xfrm>
            <a:off x="2067906" y="194102"/>
            <a:ext cx="5815524" cy="415498"/>
          </a:xfrm>
          <a:prstGeom prst="rect">
            <a:avLst/>
          </a:prstGeom>
          <a:noFill/>
        </p:spPr>
        <p:txBody>
          <a:bodyPr wrap="square" rtlCol="0">
            <a:spAutoFit/>
          </a:bodyPr>
          <a:lstStyle/>
          <a:p>
            <a:r>
              <a:rPr lang="en-US" sz="2100" dirty="0">
                <a:latin typeface="Comic Sans MS" panose="030F0702030302020204" pitchFamily="66" charset="0"/>
              </a:rPr>
              <a:t>Complete Activity 1 on the webpage below.</a:t>
            </a:r>
            <a:endParaRPr lang="en-GB" sz="2100" dirty="0">
              <a:latin typeface="Comic Sans MS" panose="030F0702030302020204" pitchFamily="66" charset="0"/>
            </a:endParaRPr>
          </a:p>
        </p:txBody>
      </p:sp>
    </p:spTree>
    <p:extLst>
      <p:ext uri="{BB962C8B-B14F-4D97-AF65-F5344CB8AC3E}">
        <p14:creationId xmlns:p14="http://schemas.microsoft.com/office/powerpoint/2010/main" val="37000992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9BED9E1-1B38-45CE-A728-EE597035315E}"/>
              </a:ext>
            </a:extLst>
          </p:cNvPr>
          <p:cNvSpPr>
            <a:spLocks noGrp="1"/>
          </p:cNvSpPr>
          <p:nvPr>
            <p:ph idx="1"/>
          </p:nvPr>
        </p:nvSpPr>
        <p:spPr>
          <a:xfrm>
            <a:off x="349342" y="361607"/>
            <a:ext cx="9480458" cy="3880773"/>
          </a:xfrm>
        </p:spPr>
        <p:txBody>
          <a:bodyPr>
            <a:normAutofit/>
          </a:bodyPr>
          <a:lstStyle/>
          <a:p>
            <a:r>
              <a:rPr lang="en-US" sz="2100" dirty="0">
                <a:latin typeface="Comic Sans MS" panose="030F0702030302020204" pitchFamily="66" charset="0"/>
              </a:rPr>
              <a:t>You are going to write the beginning of your myth today!</a:t>
            </a:r>
          </a:p>
          <a:p>
            <a:endParaRPr lang="en-US" sz="2100" dirty="0">
              <a:latin typeface="Comic Sans MS" panose="030F0702030302020204" pitchFamily="66" charset="0"/>
            </a:endParaRPr>
          </a:p>
          <a:p>
            <a:r>
              <a:rPr lang="en-US" sz="2100" dirty="0">
                <a:latin typeface="Comic Sans MS" panose="030F0702030302020204" pitchFamily="66" charset="0"/>
              </a:rPr>
              <a:t>Look back at your planning template from last week.</a:t>
            </a:r>
          </a:p>
          <a:p>
            <a:r>
              <a:rPr lang="en-US" sz="2100" dirty="0">
                <a:latin typeface="Comic Sans MS" panose="030F0702030302020204" pitchFamily="66" charset="0"/>
              </a:rPr>
              <a:t>What information should you be including in the ‘beginning’ of your myth?</a:t>
            </a:r>
          </a:p>
          <a:p>
            <a:endParaRPr lang="en-US" sz="2100" dirty="0">
              <a:latin typeface="Comic Sans MS" panose="030F0702030302020204" pitchFamily="66" charset="0"/>
            </a:endParaRPr>
          </a:p>
          <a:p>
            <a:r>
              <a:rPr lang="en-US" sz="2100" dirty="0">
                <a:latin typeface="Comic Sans MS" panose="030F0702030302020204" pitchFamily="66" charset="0"/>
              </a:rPr>
              <a:t>What will you include in your beginning?</a:t>
            </a:r>
          </a:p>
        </p:txBody>
      </p:sp>
      <p:pic>
        <p:nvPicPr>
          <p:cNvPr id="4" name="Picture 3">
            <a:extLst>
              <a:ext uri="{FF2B5EF4-FFF2-40B4-BE49-F238E27FC236}">
                <a16:creationId xmlns:a16="http://schemas.microsoft.com/office/drawing/2014/main" id="{5DC42D92-BA38-4FFB-8E0C-681DA6F1F0A4}"/>
              </a:ext>
            </a:extLst>
          </p:cNvPr>
          <p:cNvPicPr>
            <a:picLocks noChangeAspect="1"/>
          </p:cNvPicPr>
          <p:nvPr/>
        </p:nvPicPr>
        <p:blipFill rotWithShape="1">
          <a:blip r:embed="rId2"/>
          <a:srcRect l="41250" t="24927" r="7391" b="16812"/>
          <a:stretch/>
        </p:blipFill>
        <p:spPr>
          <a:xfrm>
            <a:off x="2534477" y="3518454"/>
            <a:ext cx="5093433" cy="3250096"/>
          </a:xfrm>
          <a:prstGeom prst="rect">
            <a:avLst/>
          </a:prstGeom>
        </p:spPr>
      </p:pic>
    </p:spTree>
    <p:extLst>
      <p:ext uri="{BB962C8B-B14F-4D97-AF65-F5344CB8AC3E}">
        <p14:creationId xmlns:p14="http://schemas.microsoft.com/office/powerpoint/2010/main" val="40298637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923CD6-B0B4-401D-9C51-DE3306049285}"/>
              </a:ext>
            </a:extLst>
          </p:cNvPr>
          <p:cNvSpPr>
            <a:spLocks noGrp="1"/>
          </p:cNvSpPr>
          <p:nvPr>
            <p:ph type="title"/>
          </p:nvPr>
        </p:nvSpPr>
        <p:spPr/>
        <p:txBody>
          <a:bodyPr>
            <a:normAutofit/>
          </a:bodyPr>
          <a:lstStyle/>
          <a:p>
            <a:r>
              <a:rPr lang="en-US" sz="5400" dirty="0">
                <a:latin typeface="Comic Sans MS" panose="030F0702030302020204" pitchFamily="66" charset="0"/>
              </a:rPr>
              <a:t>My Myth</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4CE87A6D-7B68-4728-B2D0-8541E4BC1E55}"/>
              </a:ext>
            </a:extLst>
          </p:cNvPr>
          <p:cNvSpPr>
            <a:spLocks noGrp="1"/>
          </p:cNvSpPr>
          <p:nvPr>
            <p:ph idx="1"/>
          </p:nvPr>
        </p:nvSpPr>
        <p:spPr>
          <a:xfrm>
            <a:off x="7275443" y="79136"/>
            <a:ext cx="4731820" cy="2107473"/>
          </a:xfrm>
          <a:solidFill>
            <a:srgbClr val="FFFF00"/>
          </a:solidFill>
        </p:spPr>
        <p:txBody>
          <a:bodyPr>
            <a:normAutofit fontScale="85000" lnSpcReduction="20000"/>
          </a:bodyPr>
          <a:lstStyle/>
          <a:p>
            <a:r>
              <a:rPr lang="en-US" dirty="0">
                <a:latin typeface="Comic Sans MS" panose="030F0702030302020204" pitchFamily="66" charset="0"/>
              </a:rPr>
              <a:t>What features of writing can you identify?</a:t>
            </a:r>
          </a:p>
          <a:p>
            <a:r>
              <a:rPr lang="en-US" dirty="0">
                <a:latin typeface="Comic Sans MS" panose="030F0702030302020204" pitchFamily="66" charset="0"/>
              </a:rPr>
              <a:t>What has impress you with my writing?</a:t>
            </a:r>
          </a:p>
          <a:p>
            <a:r>
              <a:rPr lang="en-US" dirty="0">
                <a:latin typeface="Comic Sans MS" panose="030F0702030302020204" pitchFamily="66" charset="0"/>
              </a:rPr>
              <a:t>Is there anything I could do to improve?</a:t>
            </a:r>
          </a:p>
          <a:p>
            <a:r>
              <a:rPr lang="en-US" dirty="0">
                <a:latin typeface="Comic Sans MS" panose="030F0702030302020204" pitchFamily="66" charset="0"/>
              </a:rPr>
              <a:t>What have I included from the checklist?</a:t>
            </a:r>
          </a:p>
          <a:p>
            <a:r>
              <a:rPr lang="en-US" dirty="0">
                <a:latin typeface="Comic Sans MS" panose="030F0702030302020204" pitchFamily="66" charset="0"/>
              </a:rPr>
              <a:t>What is left to include?</a:t>
            </a:r>
          </a:p>
          <a:p>
            <a:r>
              <a:rPr lang="en-US" dirty="0">
                <a:latin typeface="Comic Sans MS" panose="030F0702030302020204" pitchFamily="66" charset="0"/>
              </a:rPr>
              <a:t>Jot down any impressive words/phrases that you would like to magpie.</a:t>
            </a:r>
            <a:endParaRPr lang="en-GB" dirty="0">
              <a:latin typeface="Comic Sans MS" panose="030F0702030302020204" pitchFamily="66" charset="0"/>
            </a:endParaRPr>
          </a:p>
        </p:txBody>
      </p:sp>
      <p:sp>
        <p:nvSpPr>
          <p:cNvPr id="4" name="TextBox 3">
            <a:extLst>
              <a:ext uri="{FF2B5EF4-FFF2-40B4-BE49-F238E27FC236}">
                <a16:creationId xmlns:a16="http://schemas.microsoft.com/office/drawing/2014/main" id="{D1035FFC-55D7-4E69-848E-73DAA2C08D46}"/>
              </a:ext>
            </a:extLst>
          </p:cNvPr>
          <p:cNvSpPr txBox="1"/>
          <p:nvPr/>
        </p:nvSpPr>
        <p:spPr>
          <a:xfrm>
            <a:off x="298173" y="2619277"/>
            <a:ext cx="9889435" cy="2308324"/>
          </a:xfrm>
          <a:prstGeom prst="rect">
            <a:avLst/>
          </a:prstGeom>
          <a:noFill/>
        </p:spPr>
        <p:txBody>
          <a:bodyPr wrap="square" rtlCol="0">
            <a:spAutoFit/>
          </a:bodyPr>
          <a:lstStyle/>
          <a:p>
            <a:r>
              <a:rPr lang="en-US" dirty="0"/>
              <a:t>As Zeus, the King of the Gods, stood on the edge of the picturesque clifftop and surveyed the world below him, he smiled wearily. The tranquil, blue sea sparkled like a rare jewel and rippled softly in the breeze. All was quiet except for the soothing, rhythmic splash of the waves rolling onto the beach. His piercing, blue eyes followed the narrow, winding coastal path to the village below, to the world he had created with Prometheus. It was thriving. The people of the Earth were content, for Zeus had provided for them. There were no troubles, arguments or concerns. It was idyllic. Zeus looked approvingly at Prometheus who had helped the King of the Gods by </a:t>
            </a:r>
            <a:r>
              <a:rPr lang="en-US" dirty="0" err="1"/>
              <a:t>moulding</a:t>
            </a:r>
            <a:r>
              <a:rPr lang="en-US" dirty="0"/>
              <a:t> the people out of clay. </a:t>
            </a:r>
            <a:endParaRPr lang="en-GB" dirty="0"/>
          </a:p>
        </p:txBody>
      </p:sp>
    </p:spTree>
    <p:extLst>
      <p:ext uri="{BB962C8B-B14F-4D97-AF65-F5344CB8AC3E}">
        <p14:creationId xmlns:p14="http://schemas.microsoft.com/office/powerpoint/2010/main" val="42091468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19DB1A-51E7-441F-80C5-1A85EBC286F3}"/>
              </a:ext>
            </a:extLst>
          </p:cNvPr>
          <p:cNvSpPr>
            <a:spLocks noGrp="1"/>
          </p:cNvSpPr>
          <p:nvPr>
            <p:ph idx="1"/>
          </p:nvPr>
        </p:nvSpPr>
        <p:spPr>
          <a:xfrm>
            <a:off x="677333" y="3329608"/>
            <a:ext cx="8596668" cy="3069562"/>
          </a:xfrm>
        </p:spPr>
        <p:txBody>
          <a:bodyPr>
            <a:normAutofit/>
          </a:bodyPr>
          <a:lstStyle/>
          <a:p>
            <a:r>
              <a:rPr lang="en-US" sz="2100" dirty="0">
                <a:latin typeface="Comic Sans MS" panose="030F0702030302020204" pitchFamily="66" charset="0"/>
              </a:rPr>
              <a:t>I am looking for all of these things in your writing </a:t>
            </a:r>
            <a:r>
              <a:rPr lang="en-US" sz="2100" b="1" u="sng" dirty="0">
                <a:latin typeface="Comic Sans MS" panose="030F0702030302020204" pitchFamily="66" charset="0"/>
              </a:rPr>
              <a:t>this week.</a:t>
            </a:r>
            <a:endParaRPr lang="en-US" sz="2100" dirty="0">
              <a:latin typeface="Comic Sans MS" panose="030F0702030302020204" pitchFamily="66" charset="0"/>
            </a:endParaRPr>
          </a:p>
          <a:p>
            <a:r>
              <a:rPr lang="en-US" sz="2100" dirty="0">
                <a:latin typeface="Comic Sans MS" panose="030F0702030302020204" pitchFamily="66" charset="0"/>
              </a:rPr>
              <a:t>You don’t have to include </a:t>
            </a:r>
            <a:r>
              <a:rPr lang="en-US" sz="2100" b="1" u="sng" dirty="0">
                <a:latin typeface="Comic Sans MS" panose="030F0702030302020204" pitchFamily="66" charset="0"/>
              </a:rPr>
              <a:t>everything</a:t>
            </a:r>
            <a:r>
              <a:rPr lang="en-US" sz="2100" dirty="0">
                <a:latin typeface="Comic Sans MS" panose="030F0702030302020204" pitchFamily="66" charset="0"/>
              </a:rPr>
              <a:t> on the checklist in your writing today. </a:t>
            </a:r>
          </a:p>
          <a:p>
            <a:endParaRPr lang="en-US" sz="2100" dirty="0">
              <a:latin typeface="Comic Sans MS" panose="030F0702030302020204" pitchFamily="66" charset="0"/>
            </a:endParaRPr>
          </a:p>
          <a:p>
            <a:r>
              <a:rPr lang="en-US" sz="2100" dirty="0">
                <a:latin typeface="Comic Sans MS" panose="030F0702030302020204" pitchFamily="66" charset="0"/>
              </a:rPr>
              <a:t>We have looked at each of the features on this checklist in our English lessons over the last week or so.</a:t>
            </a:r>
            <a:endParaRPr lang="en-GB" sz="2100" dirty="0">
              <a:latin typeface="Comic Sans MS" panose="030F0702030302020204" pitchFamily="66" charset="0"/>
            </a:endParaRPr>
          </a:p>
        </p:txBody>
      </p:sp>
      <p:pic>
        <p:nvPicPr>
          <p:cNvPr id="6" name="Picture 5">
            <a:extLst>
              <a:ext uri="{FF2B5EF4-FFF2-40B4-BE49-F238E27FC236}">
                <a16:creationId xmlns:a16="http://schemas.microsoft.com/office/drawing/2014/main" id="{48C696A1-F10E-411E-98F7-0633EDB45E6F}"/>
              </a:ext>
            </a:extLst>
          </p:cNvPr>
          <p:cNvPicPr>
            <a:picLocks noChangeAspect="1"/>
          </p:cNvPicPr>
          <p:nvPr/>
        </p:nvPicPr>
        <p:blipFill rotWithShape="1">
          <a:blip r:embed="rId2"/>
          <a:srcRect l="29489" t="35217" r="18315" b="23043"/>
          <a:stretch/>
        </p:blipFill>
        <p:spPr>
          <a:xfrm>
            <a:off x="1793828" y="109330"/>
            <a:ext cx="6363679" cy="2862470"/>
          </a:xfrm>
          <a:prstGeom prst="rect">
            <a:avLst/>
          </a:prstGeom>
        </p:spPr>
      </p:pic>
    </p:spTree>
    <p:extLst>
      <p:ext uri="{BB962C8B-B14F-4D97-AF65-F5344CB8AC3E}">
        <p14:creationId xmlns:p14="http://schemas.microsoft.com/office/powerpoint/2010/main" val="41134427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616793-5E01-4B88-9A8E-4DA82853767C}"/>
              </a:ext>
            </a:extLst>
          </p:cNvPr>
          <p:cNvSpPr>
            <a:spLocks noGrp="1"/>
          </p:cNvSpPr>
          <p:nvPr>
            <p:ph type="title"/>
          </p:nvPr>
        </p:nvSpPr>
        <p:spPr/>
        <p:txBody>
          <a:bodyPr>
            <a:normAutofit/>
          </a:bodyPr>
          <a:lstStyle/>
          <a:p>
            <a:r>
              <a:rPr lang="en-US" sz="5400" dirty="0">
                <a:latin typeface="Comic Sans MS" panose="030F0702030302020204" pitchFamily="66" charset="0"/>
              </a:rPr>
              <a:t>Activity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4C96485D-B435-4A6C-BAD4-2F71D89CDFCF}"/>
              </a:ext>
            </a:extLst>
          </p:cNvPr>
          <p:cNvSpPr>
            <a:spLocks noGrp="1"/>
          </p:cNvSpPr>
          <p:nvPr>
            <p:ph idx="1"/>
          </p:nvPr>
        </p:nvSpPr>
        <p:spPr>
          <a:xfrm>
            <a:off x="327991" y="1930400"/>
            <a:ext cx="9064487" cy="4861931"/>
          </a:xfrm>
        </p:spPr>
        <p:txBody>
          <a:bodyPr>
            <a:noAutofit/>
          </a:bodyPr>
          <a:lstStyle/>
          <a:p>
            <a:r>
              <a:rPr lang="en-US" sz="2100" dirty="0">
                <a:latin typeface="Comic Sans MS" panose="030F0702030302020204" pitchFamily="66" charset="0"/>
              </a:rPr>
              <a:t>Use your planning template from last week to write your ‘beginning.’</a:t>
            </a:r>
          </a:p>
        </p:txBody>
      </p:sp>
      <p:pic>
        <p:nvPicPr>
          <p:cNvPr id="5" name="Picture 4">
            <a:extLst>
              <a:ext uri="{FF2B5EF4-FFF2-40B4-BE49-F238E27FC236}">
                <a16:creationId xmlns:a16="http://schemas.microsoft.com/office/drawing/2014/main" id="{6D8661CE-1C47-4D65-9A26-593896A87BBF}"/>
              </a:ext>
            </a:extLst>
          </p:cNvPr>
          <p:cNvPicPr>
            <a:picLocks noChangeAspect="1"/>
          </p:cNvPicPr>
          <p:nvPr/>
        </p:nvPicPr>
        <p:blipFill rotWithShape="1">
          <a:blip r:embed="rId2"/>
          <a:srcRect l="29489" t="35217" r="18315" b="23043"/>
          <a:stretch/>
        </p:blipFill>
        <p:spPr>
          <a:xfrm>
            <a:off x="2962467" y="2812773"/>
            <a:ext cx="4026402" cy="1811131"/>
          </a:xfrm>
          <a:prstGeom prst="rect">
            <a:avLst/>
          </a:prstGeom>
        </p:spPr>
      </p:pic>
    </p:spTree>
    <p:extLst>
      <p:ext uri="{BB962C8B-B14F-4D97-AF65-F5344CB8AC3E}">
        <p14:creationId xmlns:p14="http://schemas.microsoft.com/office/powerpoint/2010/main" val="30380559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160BB-BC45-4D04-B11B-06849E075862}"/>
              </a:ext>
            </a:extLst>
          </p:cNvPr>
          <p:cNvSpPr>
            <a:spLocks noGrp="1"/>
          </p:cNvSpPr>
          <p:nvPr>
            <p:ph type="title"/>
          </p:nvPr>
        </p:nvSpPr>
        <p:spPr/>
        <p:txBody>
          <a:bodyPr>
            <a:normAutofit/>
          </a:bodyPr>
          <a:lstStyle/>
          <a:p>
            <a:r>
              <a:rPr lang="en-US" sz="5400" dirty="0">
                <a:solidFill>
                  <a:srgbClr val="FF0000"/>
                </a:solidFill>
                <a:latin typeface="Comic Sans MS" panose="030F0702030302020204" pitchFamily="66" charset="0"/>
              </a:rPr>
              <a:t>Red Pen</a:t>
            </a:r>
            <a:endParaRPr lang="en-GB" sz="5400"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6AE63380-18C8-4C7A-BE37-67032D27588F}"/>
              </a:ext>
            </a:extLst>
          </p:cNvPr>
          <p:cNvSpPr>
            <a:spLocks noGrp="1"/>
          </p:cNvSpPr>
          <p:nvPr>
            <p:ph idx="1"/>
          </p:nvPr>
        </p:nvSpPr>
        <p:spPr/>
        <p:txBody>
          <a:bodyPr>
            <a:normAutofit/>
          </a:bodyPr>
          <a:lstStyle/>
          <a:p>
            <a:r>
              <a:rPr lang="en-GB" sz="2100" dirty="0">
                <a:solidFill>
                  <a:srgbClr val="FF0000"/>
                </a:solidFill>
                <a:latin typeface="Comic Sans MS" panose="030F0702030302020204" pitchFamily="66" charset="0"/>
              </a:rPr>
              <a:t>Look back over your writing from today. </a:t>
            </a:r>
          </a:p>
          <a:p>
            <a:r>
              <a:rPr lang="en-GB" sz="2100" dirty="0">
                <a:solidFill>
                  <a:srgbClr val="FF0000"/>
                </a:solidFill>
                <a:latin typeface="Comic Sans MS" panose="030F0702030302020204" pitchFamily="66" charset="0"/>
              </a:rPr>
              <a:t>Do all of your sentences make sense? </a:t>
            </a:r>
          </a:p>
          <a:p>
            <a:r>
              <a:rPr lang="en-GB" sz="2100" dirty="0">
                <a:solidFill>
                  <a:srgbClr val="FF0000"/>
                </a:solidFill>
                <a:latin typeface="Comic Sans MS" panose="030F0702030302020204" pitchFamily="66" charset="0"/>
              </a:rPr>
              <a:t>How many features of the checklist have you included? Have you used them correctly? </a:t>
            </a:r>
          </a:p>
          <a:p>
            <a:r>
              <a:rPr lang="en-GB" sz="2100" dirty="0">
                <a:solidFill>
                  <a:srgbClr val="FF0000"/>
                </a:solidFill>
                <a:latin typeface="Comic Sans MS" panose="030F0702030302020204" pitchFamily="66" charset="0"/>
              </a:rPr>
              <a:t>Could you write a sentence or two now to tick off any more items on the checklist? </a:t>
            </a:r>
          </a:p>
          <a:p>
            <a:endParaRPr lang="en-GB" sz="2100" dirty="0"/>
          </a:p>
        </p:txBody>
      </p:sp>
      <p:pic>
        <p:nvPicPr>
          <p:cNvPr id="4" name="Picture 3">
            <a:extLst>
              <a:ext uri="{FF2B5EF4-FFF2-40B4-BE49-F238E27FC236}">
                <a16:creationId xmlns:a16="http://schemas.microsoft.com/office/drawing/2014/main" id="{98E5B6AA-E229-4BC2-9902-214345FF194A}"/>
              </a:ext>
            </a:extLst>
          </p:cNvPr>
          <p:cNvPicPr>
            <a:picLocks noChangeAspect="1"/>
          </p:cNvPicPr>
          <p:nvPr/>
        </p:nvPicPr>
        <p:blipFill rotWithShape="1">
          <a:blip r:embed="rId2"/>
          <a:srcRect l="29489" t="35217" r="18315" b="23043"/>
          <a:stretch/>
        </p:blipFill>
        <p:spPr>
          <a:xfrm>
            <a:off x="7917914" y="119269"/>
            <a:ext cx="4026402" cy="1811131"/>
          </a:xfrm>
          <a:prstGeom prst="rect">
            <a:avLst/>
          </a:prstGeom>
        </p:spPr>
      </p:pic>
    </p:spTree>
    <p:extLst>
      <p:ext uri="{BB962C8B-B14F-4D97-AF65-F5344CB8AC3E}">
        <p14:creationId xmlns:p14="http://schemas.microsoft.com/office/powerpoint/2010/main" val="7244339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048FF6F-D1D5-49E9-BEF3-54E8423FA64E}"/>
              </a:ext>
            </a:extLst>
          </p:cNvPr>
          <p:cNvSpPr>
            <a:spLocks noGrp="1"/>
          </p:cNvSpPr>
          <p:nvPr>
            <p:ph type="ctrTitle"/>
          </p:nvPr>
        </p:nvSpPr>
        <p:spPr>
          <a:xfrm>
            <a:off x="506896" y="2404534"/>
            <a:ext cx="8767107" cy="1646302"/>
          </a:xfrm>
        </p:spPr>
        <p:txBody>
          <a:bodyPr/>
          <a:lstStyle/>
          <a:p>
            <a:r>
              <a:rPr lang="en-US" sz="4800" dirty="0">
                <a:latin typeface="Comic Sans MS" panose="030F0702030302020204" pitchFamily="66" charset="0"/>
              </a:rPr>
              <a:t>Tuesday 14</a:t>
            </a:r>
            <a:r>
              <a:rPr lang="en-US" sz="4800" baseline="30000" dirty="0">
                <a:latin typeface="Comic Sans MS" panose="030F0702030302020204" pitchFamily="66" charset="0"/>
              </a:rPr>
              <a:t>th</a:t>
            </a:r>
            <a:r>
              <a:rPr lang="en-US" sz="4800" dirty="0">
                <a:latin typeface="Comic Sans MS" panose="030F0702030302020204" pitchFamily="66" charset="0"/>
              </a:rPr>
              <a:t> September 2021</a:t>
            </a:r>
            <a:endParaRPr lang="en-GB" sz="4800" dirty="0">
              <a:latin typeface="Comic Sans MS" panose="030F0702030302020204" pitchFamily="66" charset="0"/>
            </a:endParaRPr>
          </a:p>
        </p:txBody>
      </p:sp>
      <p:sp>
        <p:nvSpPr>
          <p:cNvPr id="5" name="Subtitle 4">
            <a:extLst>
              <a:ext uri="{FF2B5EF4-FFF2-40B4-BE49-F238E27FC236}">
                <a16:creationId xmlns:a16="http://schemas.microsoft.com/office/drawing/2014/main" id="{45A13EF7-13D5-4E8C-B32B-D2F39BBEE243}"/>
              </a:ext>
            </a:extLst>
          </p:cNvPr>
          <p:cNvSpPr>
            <a:spLocks noGrp="1"/>
          </p:cNvSpPr>
          <p:nvPr>
            <p:ph type="subTitle" idx="1"/>
          </p:nvPr>
        </p:nvSpPr>
        <p:spPr>
          <a:xfrm>
            <a:off x="506896" y="4050833"/>
            <a:ext cx="8767107" cy="2349967"/>
          </a:xfrm>
        </p:spPr>
        <p:txBody>
          <a:bodyPr>
            <a:normAutofit/>
          </a:bodyPr>
          <a:lstStyle/>
          <a:p>
            <a:pPr algn="l"/>
            <a:r>
              <a:rPr lang="en-US" sz="2100" dirty="0">
                <a:latin typeface="Comic Sans MS" panose="030F0702030302020204" pitchFamily="66" charset="0"/>
              </a:rPr>
              <a:t>LO: to write with purpose</a:t>
            </a:r>
          </a:p>
          <a:p>
            <a:pPr algn="l"/>
            <a:r>
              <a:rPr lang="en-US" sz="2100" dirty="0">
                <a:latin typeface="Comic Sans MS" panose="030F0702030302020204" pitchFamily="66" charset="0"/>
              </a:rPr>
              <a:t>	to use imaginative description</a:t>
            </a:r>
          </a:p>
          <a:p>
            <a:pPr algn="l"/>
            <a:r>
              <a:rPr lang="en-US" sz="2100" dirty="0">
                <a:latin typeface="Comic Sans MS" panose="030F0702030302020204" pitchFamily="66" charset="0"/>
              </a:rPr>
              <a:t>	to use paragraphs</a:t>
            </a:r>
          </a:p>
          <a:p>
            <a:pPr algn="l"/>
            <a:r>
              <a:rPr lang="en-US" sz="2100" dirty="0">
                <a:latin typeface="Comic Sans MS" panose="030F0702030302020204" pitchFamily="66" charset="0"/>
              </a:rPr>
              <a:t>C: Pandora’s Box</a:t>
            </a:r>
            <a:endParaRPr lang="en-GB" sz="2100" dirty="0">
              <a:latin typeface="Comic Sans MS" panose="030F0702030302020204" pitchFamily="66" charset="0"/>
            </a:endParaRPr>
          </a:p>
        </p:txBody>
      </p:sp>
    </p:spTree>
    <p:extLst>
      <p:ext uri="{BB962C8B-B14F-4D97-AF65-F5344CB8AC3E}">
        <p14:creationId xmlns:p14="http://schemas.microsoft.com/office/powerpoint/2010/main" val="42867631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5E701-A122-4C45-BD73-AB405EDEFAC2}"/>
              </a:ext>
            </a:extLst>
          </p:cNvPr>
          <p:cNvSpPr>
            <a:spLocks noGrp="1"/>
          </p:cNvSpPr>
          <p:nvPr>
            <p:ph type="title"/>
          </p:nvPr>
        </p:nvSpPr>
        <p:spPr/>
        <p:txBody>
          <a:bodyPr>
            <a:normAutofit/>
          </a:bodyPr>
          <a:lstStyle/>
          <a:p>
            <a:r>
              <a:rPr lang="en-US" sz="5400" dirty="0">
                <a:latin typeface="Comic Sans MS" panose="030F0702030302020204" pitchFamily="66" charset="0"/>
              </a:rPr>
              <a:t>Starter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BD11014D-6A01-4D0E-929B-BF6C622EA578}"/>
              </a:ext>
            </a:extLst>
          </p:cNvPr>
          <p:cNvSpPr>
            <a:spLocks noGrp="1"/>
          </p:cNvSpPr>
          <p:nvPr>
            <p:ph idx="1"/>
          </p:nvPr>
        </p:nvSpPr>
        <p:spPr>
          <a:xfrm>
            <a:off x="677334" y="5691519"/>
            <a:ext cx="8596668" cy="1113761"/>
          </a:xfrm>
        </p:spPr>
        <p:txBody>
          <a:bodyPr>
            <a:normAutofit/>
          </a:bodyPr>
          <a:lstStyle/>
          <a:p>
            <a:r>
              <a:rPr lang="en-US" sz="2100" dirty="0">
                <a:latin typeface="Comic Sans MS" panose="030F0702030302020204" pitchFamily="66" charset="0"/>
              </a:rPr>
              <a:t>Do you know what this punctuation mark is?</a:t>
            </a:r>
          </a:p>
          <a:p>
            <a:r>
              <a:rPr lang="en-US" sz="2100" dirty="0">
                <a:latin typeface="Comic Sans MS" panose="030F0702030302020204" pitchFamily="66" charset="0"/>
              </a:rPr>
              <a:t>Do you know what it is used for in writing? </a:t>
            </a:r>
          </a:p>
          <a:p>
            <a:endParaRPr lang="en-GB" sz="2100" dirty="0">
              <a:latin typeface="Comic Sans MS" panose="030F0702030302020204" pitchFamily="66" charset="0"/>
            </a:endParaRPr>
          </a:p>
        </p:txBody>
      </p:sp>
      <p:pic>
        <p:nvPicPr>
          <p:cNvPr id="5122" name="Picture 2" descr="The Semicolon Wars - Circle - Free Transparent PNG Download - PNGkey">
            <a:extLst>
              <a:ext uri="{FF2B5EF4-FFF2-40B4-BE49-F238E27FC236}">
                <a16:creationId xmlns:a16="http://schemas.microsoft.com/office/drawing/2014/main" id="{1318204C-E528-4255-B737-4602DBB6B2AF}"/>
              </a:ext>
            </a:extLst>
          </p:cNvPr>
          <p:cNvPicPr>
            <a:picLocks noChangeAspect="1" noChangeArrowheads="1"/>
          </p:cNvPicPr>
          <p:nvPr/>
        </p:nvPicPr>
        <p:blipFill>
          <a:blip r:embed="rId2">
            <a:clrChange>
              <a:clrFrom>
                <a:srgbClr val="F6F6F6"/>
              </a:clrFrom>
              <a:clrTo>
                <a:srgbClr val="F6F6F6">
                  <a:alpha val="0"/>
                </a:srgbClr>
              </a:clrTo>
            </a:clrChange>
            <a:extLst>
              <a:ext uri="{28A0092B-C50C-407E-A947-70E740481C1C}">
                <a14:useLocalDpi xmlns:a14="http://schemas.microsoft.com/office/drawing/2010/main" val="0"/>
              </a:ext>
            </a:extLst>
          </a:blip>
          <a:srcRect/>
          <a:stretch>
            <a:fillRect/>
          </a:stretch>
        </p:blipFill>
        <p:spPr bwMode="auto">
          <a:xfrm>
            <a:off x="3773033" y="1528141"/>
            <a:ext cx="3825479" cy="3801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54434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FEC55E-4506-42C4-9531-9DA55A64F4AD}"/>
              </a:ext>
            </a:extLst>
          </p:cNvPr>
          <p:cNvSpPr>
            <a:spLocks noGrp="1"/>
          </p:cNvSpPr>
          <p:nvPr>
            <p:ph type="title"/>
          </p:nvPr>
        </p:nvSpPr>
        <p:spPr/>
        <p:txBody>
          <a:bodyPr>
            <a:normAutofit/>
          </a:bodyPr>
          <a:lstStyle/>
          <a:p>
            <a:r>
              <a:rPr lang="en-US" sz="5400" dirty="0">
                <a:latin typeface="Comic Sans MS" panose="030F0702030302020204" pitchFamily="66" charset="0"/>
              </a:rPr>
              <a:t>This is a semi-colon!</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466B94D5-6344-488D-93F5-9340D8D58787}"/>
              </a:ext>
            </a:extLst>
          </p:cNvPr>
          <p:cNvSpPr>
            <a:spLocks noGrp="1"/>
          </p:cNvSpPr>
          <p:nvPr>
            <p:ph idx="1"/>
          </p:nvPr>
        </p:nvSpPr>
        <p:spPr/>
        <p:txBody>
          <a:bodyPr>
            <a:noAutofit/>
          </a:bodyPr>
          <a:lstStyle/>
          <a:p>
            <a:r>
              <a:rPr lang="en-US" sz="2100" dirty="0">
                <a:latin typeface="Comic Sans MS" panose="030F0702030302020204" pitchFamily="66" charset="0"/>
              </a:rPr>
              <a:t>Semi-colons are used to separate two independent (main) clauses that are closely related.</a:t>
            </a:r>
          </a:p>
          <a:p>
            <a:r>
              <a:rPr lang="en-US" sz="2100" dirty="0">
                <a:latin typeface="Comic Sans MS" panose="030F0702030302020204" pitchFamily="66" charset="0"/>
              </a:rPr>
              <a:t>The clauses must be on the same theme and must not be joined together with a conjunction. The semi-colon takes the place of the conjunction within the sentence. </a:t>
            </a:r>
          </a:p>
          <a:p>
            <a:r>
              <a:rPr lang="en-US" sz="2100" dirty="0">
                <a:latin typeface="Comic Sans MS" panose="030F0702030302020204" pitchFamily="66" charset="0"/>
              </a:rPr>
              <a:t>Both parts must be linked (about the same topic).</a:t>
            </a:r>
          </a:p>
          <a:p>
            <a:r>
              <a:rPr lang="en-US" sz="2100" dirty="0">
                <a:latin typeface="Comic Sans MS" panose="030F0702030302020204" pitchFamily="66" charset="0"/>
              </a:rPr>
              <a:t>They are often used to contrast. </a:t>
            </a:r>
          </a:p>
          <a:p>
            <a:r>
              <a:rPr lang="en-US" sz="2100" dirty="0">
                <a:latin typeface="Comic Sans MS" panose="030F0702030302020204" pitchFamily="66" charset="0"/>
              </a:rPr>
              <a:t>A</a:t>
            </a:r>
            <a:r>
              <a:rPr lang="en-GB" sz="2100" dirty="0">
                <a:latin typeface="Comic Sans MS" panose="030F0702030302020204" pitchFamily="66" charset="0"/>
              </a:rPr>
              <a:t>s with commas and full stops, semi-colons make the reader ‘pause’ when they come across them. </a:t>
            </a:r>
          </a:p>
          <a:p>
            <a:r>
              <a:rPr lang="en-US" sz="2100" dirty="0">
                <a:latin typeface="Comic Sans MS" panose="030F0702030302020204" pitchFamily="66" charset="0"/>
              </a:rPr>
              <a:t>A</a:t>
            </a:r>
            <a:r>
              <a:rPr lang="en-GB" sz="2100" dirty="0">
                <a:latin typeface="Comic Sans MS" panose="030F0702030302020204" pitchFamily="66" charset="0"/>
              </a:rPr>
              <a:t> reader should pause for a short time with a comma, for longer and more deliberately with a semi-colon and longest for a full stop. </a:t>
            </a:r>
            <a:endParaRPr lang="en-US" sz="2100" dirty="0">
              <a:latin typeface="Comic Sans MS" panose="030F0702030302020204" pitchFamily="66" charset="0"/>
            </a:endParaRPr>
          </a:p>
        </p:txBody>
      </p:sp>
    </p:spTree>
    <p:extLst>
      <p:ext uri="{BB962C8B-B14F-4D97-AF65-F5344CB8AC3E}">
        <p14:creationId xmlns:p14="http://schemas.microsoft.com/office/powerpoint/2010/main" val="37819336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BAA0A03-AE49-4793-B6CA-C2DB3B86BEB7}"/>
              </a:ext>
            </a:extLst>
          </p:cNvPr>
          <p:cNvPicPr>
            <a:picLocks noChangeAspect="1"/>
          </p:cNvPicPr>
          <p:nvPr/>
        </p:nvPicPr>
        <p:blipFill rotWithShape="1">
          <a:blip r:embed="rId2"/>
          <a:srcRect l="2527" t="22609" r="21984" b="16377"/>
          <a:stretch/>
        </p:blipFill>
        <p:spPr>
          <a:xfrm>
            <a:off x="308113" y="1336813"/>
            <a:ext cx="9203636" cy="4184374"/>
          </a:xfrm>
          <a:prstGeom prst="rect">
            <a:avLst/>
          </a:prstGeom>
        </p:spPr>
      </p:pic>
      <p:sp>
        <p:nvSpPr>
          <p:cNvPr id="2" name="TextBox 1">
            <a:extLst>
              <a:ext uri="{FF2B5EF4-FFF2-40B4-BE49-F238E27FC236}">
                <a16:creationId xmlns:a16="http://schemas.microsoft.com/office/drawing/2014/main" id="{3D0F8A88-10EA-43CC-8C9D-1FAE922B9682}"/>
              </a:ext>
            </a:extLst>
          </p:cNvPr>
          <p:cNvSpPr txBox="1"/>
          <p:nvPr/>
        </p:nvSpPr>
        <p:spPr>
          <a:xfrm>
            <a:off x="2857500" y="468112"/>
            <a:ext cx="4104861" cy="415498"/>
          </a:xfrm>
          <a:prstGeom prst="rect">
            <a:avLst/>
          </a:prstGeom>
          <a:noFill/>
        </p:spPr>
        <p:txBody>
          <a:bodyPr wrap="square" rtlCol="0">
            <a:spAutoFit/>
          </a:bodyPr>
          <a:lstStyle/>
          <a:p>
            <a:r>
              <a:rPr lang="en-US" sz="2100" dirty="0">
                <a:latin typeface="Comic Sans MS" panose="030F0702030302020204" pitchFamily="66" charset="0"/>
              </a:rPr>
              <a:t>Answer the question below.</a:t>
            </a:r>
            <a:endParaRPr lang="en-GB" sz="2100" dirty="0">
              <a:latin typeface="Comic Sans MS" panose="030F0702030302020204" pitchFamily="66" charset="0"/>
            </a:endParaRPr>
          </a:p>
        </p:txBody>
      </p:sp>
    </p:spTree>
    <p:extLst>
      <p:ext uri="{BB962C8B-B14F-4D97-AF65-F5344CB8AC3E}">
        <p14:creationId xmlns:p14="http://schemas.microsoft.com/office/powerpoint/2010/main" val="25472763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F4976AE-2A73-47C1-8640-6E0D634FA067}"/>
              </a:ext>
            </a:extLst>
          </p:cNvPr>
          <p:cNvPicPr>
            <a:picLocks noChangeAspect="1"/>
          </p:cNvPicPr>
          <p:nvPr/>
        </p:nvPicPr>
        <p:blipFill rotWithShape="1">
          <a:blip r:embed="rId2"/>
          <a:srcRect l="2609" t="24927" r="21902" b="13913"/>
          <a:stretch/>
        </p:blipFill>
        <p:spPr>
          <a:xfrm>
            <a:off x="318052" y="1331844"/>
            <a:ext cx="9203635" cy="4194313"/>
          </a:xfrm>
          <a:prstGeom prst="rect">
            <a:avLst/>
          </a:prstGeom>
        </p:spPr>
      </p:pic>
      <p:sp>
        <p:nvSpPr>
          <p:cNvPr id="3" name="TextBox 2">
            <a:extLst>
              <a:ext uri="{FF2B5EF4-FFF2-40B4-BE49-F238E27FC236}">
                <a16:creationId xmlns:a16="http://schemas.microsoft.com/office/drawing/2014/main" id="{88A6E167-4706-412C-A611-65368D68A809}"/>
              </a:ext>
            </a:extLst>
          </p:cNvPr>
          <p:cNvSpPr txBox="1"/>
          <p:nvPr/>
        </p:nvSpPr>
        <p:spPr>
          <a:xfrm>
            <a:off x="2857500" y="468112"/>
            <a:ext cx="4104861" cy="415498"/>
          </a:xfrm>
          <a:prstGeom prst="rect">
            <a:avLst/>
          </a:prstGeom>
          <a:noFill/>
        </p:spPr>
        <p:txBody>
          <a:bodyPr wrap="square" rtlCol="0">
            <a:spAutoFit/>
          </a:bodyPr>
          <a:lstStyle/>
          <a:p>
            <a:r>
              <a:rPr lang="en-US" sz="2100" dirty="0">
                <a:latin typeface="Comic Sans MS" panose="030F0702030302020204" pitchFamily="66" charset="0"/>
              </a:rPr>
              <a:t>Answer the question below.</a:t>
            </a:r>
            <a:endParaRPr lang="en-GB" sz="2100" dirty="0">
              <a:latin typeface="Comic Sans MS" panose="030F0702030302020204" pitchFamily="66" charset="0"/>
            </a:endParaRPr>
          </a:p>
        </p:txBody>
      </p:sp>
    </p:spTree>
    <p:extLst>
      <p:ext uri="{BB962C8B-B14F-4D97-AF65-F5344CB8AC3E}">
        <p14:creationId xmlns:p14="http://schemas.microsoft.com/office/powerpoint/2010/main" val="27134383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7B5B298-EEF0-474A-A97D-F9C095F3AA82}"/>
              </a:ext>
            </a:extLst>
          </p:cNvPr>
          <p:cNvPicPr>
            <a:picLocks noChangeAspect="1"/>
          </p:cNvPicPr>
          <p:nvPr/>
        </p:nvPicPr>
        <p:blipFill rotWithShape="1">
          <a:blip r:embed="rId2"/>
          <a:srcRect l="2690" t="28261" r="21984" b="11014"/>
          <a:stretch/>
        </p:blipFill>
        <p:spPr>
          <a:xfrm>
            <a:off x="327991" y="1346752"/>
            <a:ext cx="9183758" cy="4164496"/>
          </a:xfrm>
          <a:prstGeom prst="rect">
            <a:avLst/>
          </a:prstGeom>
        </p:spPr>
      </p:pic>
      <p:sp>
        <p:nvSpPr>
          <p:cNvPr id="3" name="TextBox 2">
            <a:extLst>
              <a:ext uri="{FF2B5EF4-FFF2-40B4-BE49-F238E27FC236}">
                <a16:creationId xmlns:a16="http://schemas.microsoft.com/office/drawing/2014/main" id="{25A7AE5B-16EE-4F49-A4F5-13E12E28678A}"/>
              </a:ext>
            </a:extLst>
          </p:cNvPr>
          <p:cNvSpPr txBox="1"/>
          <p:nvPr/>
        </p:nvSpPr>
        <p:spPr>
          <a:xfrm>
            <a:off x="2857500" y="468112"/>
            <a:ext cx="4104861" cy="415498"/>
          </a:xfrm>
          <a:prstGeom prst="rect">
            <a:avLst/>
          </a:prstGeom>
          <a:noFill/>
        </p:spPr>
        <p:txBody>
          <a:bodyPr wrap="square" rtlCol="0">
            <a:spAutoFit/>
          </a:bodyPr>
          <a:lstStyle/>
          <a:p>
            <a:r>
              <a:rPr lang="en-US" sz="2100" dirty="0">
                <a:latin typeface="Comic Sans MS" panose="030F0702030302020204" pitchFamily="66" charset="0"/>
              </a:rPr>
              <a:t>Answer the question below.</a:t>
            </a:r>
            <a:endParaRPr lang="en-GB" sz="2100" dirty="0">
              <a:latin typeface="Comic Sans MS" panose="030F0702030302020204" pitchFamily="66" charset="0"/>
            </a:endParaRPr>
          </a:p>
        </p:txBody>
      </p:sp>
    </p:spTree>
    <p:extLst>
      <p:ext uri="{BB962C8B-B14F-4D97-AF65-F5344CB8AC3E}">
        <p14:creationId xmlns:p14="http://schemas.microsoft.com/office/powerpoint/2010/main" val="18285273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3EB3E36-736E-4D90-8E22-756EF79B18CE}"/>
              </a:ext>
            </a:extLst>
          </p:cNvPr>
          <p:cNvSpPr>
            <a:spLocks noGrp="1"/>
          </p:cNvSpPr>
          <p:nvPr>
            <p:ph idx="1"/>
          </p:nvPr>
        </p:nvSpPr>
        <p:spPr>
          <a:xfrm>
            <a:off x="220133" y="232397"/>
            <a:ext cx="10335223" cy="3880773"/>
          </a:xfrm>
        </p:spPr>
        <p:txBody>
          <a:bodyPr>
            <a:normAutofit/>
          </a:bodyPr>
          <a:lstStyle/>
          <a:p>
            <a:r>
              <a:rPr lang="en-US" sz="2100" dirty="0">
                <a:latin typeface="Comic Sans MS" panose="030F0702030302020204" pitchFamily="66" charset="0"/>
              </a:rPr>
              <a:t>Today, you are going to be writing your ‘build up’ and climax/problem.’ </a:t>
            </a:r>
          </a:p>
          <a:p>
            <a:endParaRPr lang="en-US" sz="2100" dirty="0">
              <a:latin typeface="Comic Sans MS" panose="030F0702030302020204" pitchFamily="66" charset="0"/>
            </a:endParaRPr>
          </a:p>
          <a:p>
            <a:r>
              <a:rPr lang="en-US" sz="2100" dirty="0">
                <a:latin typeface="Comic Sans MS" panose="030F0702030302020204" pitchFamily="66" charset="0"/>
              </a:rPr>
              <a:t>Look back at your planning template from last week.</a:t>
            </a:r>
          </a:p>
          <a:p>
            <a:r>
              <a:rPr lang="en-US" sz="2100" dirty="0">
                <a:latin typeface="Comic Sans MS" panose="030F0702030302020204" pitchFamily="66" charset="0"/>
              </a:rPr>
              <a:t>What information should you be including in the ‘build up/climax’ of your myth?</a:t>
            </a:r>
          </a:p>
          <a:p>
            <a:endParaRPr lang="en-US" sz="2100" dirty="0">
              <a:latin typeface="Comic Sans MS" panose="030F0702030302020204" pitchFamily="66" charset="0"/>
            </a:endParaRPr>
          </a:p>
          <a:p>
            <a:r>
              <a:rPr lang="en-US" sz="2100" dirty="0">
                <a:latin typeface="Comic Sans MS" panose="030F0702030302020204" pitchFamily="66" charset="0"/>
              </a:rPr>
              <a:t>What will you include in your build up/climax?</a:t>
            </a:r>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42D0E458-3687-42A3-BE75-35FF3C3237C2}"/>
              </a:ext>
            </a:extLst>
          </p:cNvPr>
          <p:cNvPicPr>
            <a:picLocks noChangeAspect="1"/>
          </p:cNvPicPr>
          <p:nvPr/>
        </p:nvPicPr>
        <p:blipFill rotWithShape="1">
          <a:blip r:embed="rId2"/>
          <a:srcRect l="41250" t="24927" r="7391" b="16812"/>
          <a:stretch/>
        </p:blipFill>
        <p:spPr>
          <a:xfrm>
            <a:off x="2534477" y="3518454"/>
            <a:ext cx="5093433" cy="3250096"/>
          </a:xfrm>
          <a:prstGeom prst="rect">
            <a:avLst/>
          </a:prstGeom>
        </p:spPr>
      </p:pic>
    </p:spTree>
    <p:extLst>
      <p:ext uri="{BB962C8B-B14F-4D97-AF65-F5344CB8AC3E}">
        <p14:creationId xmlns:p14="http://schemas.microsoft.com/office/powerpoint/2010/main" val="30008250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460048C-676C-4994-9B5D-6341F7938F68}"/>
              </a:ext>
            </a:extLst>
          </p:cNvPr>
          <p:cNvSpPr>
            <a:spLocks noGrp="1"/>
          </p:cNvSpPr>
          <p:nvPr>
            <p:ph idx="1"/>
          </p:nvPr>
        </p:nvSpPr>
        <p:spPr>
          <a:xfrm>
            <a:off x="308113" y="198784"/>
            <a:ext cx="9402418" cy="5791200"/>
          </a:xfrm>
        </p:spPr>
        <p:txBody>
          <a:bodyPr>
            <a:noAutofit/>
          </a:bodyPr>
          <a:lstStyle/>
          <a:p>
            <a:r>
              <a:rPr lang="en-US" sz="1700" dirty="0">
                <a:latin typeface="Comic Sans MS" panose="030F0702030302020204" pitchFamily="66" charset="0"/>
              </a:rPr>
              <a:t>Think of sentences with semi-colons that you can use in your writing today.</a:t>
            </a:r>
          </a:p>
          <a:p>
            <a:r>
              <a:rPr lang="en-US" sz="1700" dirty="0">
                <a:latin typeface="Comic Sans MS" panose="030F0702030302020204" pitchFamily="66" charset="0"/>
              </a:rPr>
              <a:t>Write your ideas down so you can remember them! </a:t>
            </a:r>
          </a:p>
          <a:p>
            <a:endParaRPr lang="en-US" sz="1700" dirty="0">
              <a:latin typeface="Comic Sans MS" panose="030F0702030302020204" pitchFamily="66" charset="0"/>
            </a:endParaRPr>
          </a:p>
          <a:p>
            <a:r>
              <a:rPr lang="en-US" sz="1700" dirty="0">
                <a:latin typeface="Comic Sans MS" panose="030F0702030302020204" pitchFamily="66" charset="0"/>
              </a:rPr>
              <a:t>Use the sentence starters below to help you.</a:t>
            </a:r>
          </a:p>
          <a:p>
            <a:r>
              <a:rPr lang="en-US" sz="1700" i="1" dirty="0">
                <a:latin typeface="Comic Sans MS" panose="030F0702030302020204" pitchFamily="66" charset="0"/>
              </a:rPr>
              <a:t>Some…; others…</a:t>
            </a:r>
          </a:p>
          <a:p>
            <a:r>
              <a:rPr lang="en-US" sz="1700" i="1" dirty="0">
                <a:latin typeface="Comic Sans MS" panose="030F0702030302020204" pitchFamily="66" charset="0"/>
              </a:rPr>
              <a:t>Zeus believed…; Prometheus believed…</a:t>
            </a:r>
          </a:p>
          <a:p>
            <a:r>
              <a:rPr lang="en-US" sz="1700" i="1" dirty="0">
                <a:latin typeface="Comic Sans MS" panose="030F0702030302020204" pitchFamily="66" charset="0"/>
              </a:rPr>
              <a:t>Prometheus…; however, …</a:t>
            </a:r>
          </a:p>
          <a:p>
            <a:r>
              <a:rPr lang="en-US" sz="1700" i="1" dirty="0">
                <a:latin typeface="Comic Sans MS" panose="030F0702030302020204" pitchFamily="66" charset="0"/>
              </a:rPr>
              <a:t>The woman was…; her…</a:t>
            </a:r>
          </a:p>
          <a:p>
            <a:endParaRPr lang="en-US" sz="1700" i="1" dirty="0">
              <a:latin typeface="Comic Sans MS" panose="030F0702030302020204" pitchFamily="66" charset="0"/>
            </a:endParaRPr>
          </a:p>
          <a:p>
            <a:r>
              <a:rPr lang="en-US" sz="1700" dirty="0">
                <a:latin typeface="Comic Sans MS" panose="030F0702030302020204" pitchFamily="66" charset="0"/>
              </a:rPr>
              <a:t>E.g. </a:t>
            </a:r>
          </a:p>
          <a:p>
            <a:r>
              <a:rPr lang="en-US" sz="1700" i="1" dirty="0">
                <a:solidFill>
                  <a:srgbClr val="FF0000"/>
                </a:solidFill>
                <a:latin typeface="Comic Sans MS" panose="030F0702030302020204" pitchFamily="66" charset="0"/>
              </a:rPr>
              <a:t>Some think Zeus’ actions were malicious; others believe they were justifiable. </a:t>
            </a:r>
          </a:p>
          <a:p>
            <a:r>
              <a:rPr lang="en-US" sz="1700" i="1" dirty="0">
                <a:solidFill>
                  <a:srgbClr val="FF0000"/>
                </a:solidFill>
                <a:latin typeface="Comic Sans MS" panose="030F0702030302020204" pitchFamily="66" charset="0"/>
              </a:rPr>
              <a:t>Zeus believed the gods were superior to mankind; Prometheus believed they were equal. </a:t>
            </a:r>
          </a:p>
          <a:p>
            <a:r>
              <a:rPr lang="en-US" sz="1700" i="1" dirty="0">
                <a:solidFill>
                  <a:srgbClr val="FF0000"/>
                </a:solidFill>
                <a:latin typeface="Comic Sans MS" panose="030F0702030302020204" pitchFamily="66" charset="0"/>
              </a:rPr>
              <a:t>Prometheus suffered a fate worse than death; however, he did not regret his actions. </a:t>
            </a:r>
          </a:p>
          <a:p>
            <a:r>
              <a:rPr lang="en-US" sz="1700" i="1" dirty="0">
                <a:solidFill>
                  <a:srgbClr val="FF0000"/>
                </a:solidFill>
                <a:latin typeface="Comic Sans MS" panose="030F0702030302020204" pitchFamily="66" charset="0"/>
              </a:rPr>
              <a:t>The woman was slim and dainty; her narrow, pointed face was frame by a mass of curly, black hair. </a:t>
            </a:r>
          </a:p>
        </p:txBody>
      </p:sp>
    </p:spTree>
    <p:extLst>
      <p:ext uri="{BB962C8B-B14F-4D97-AF65-F5344CB8AC3E}">
        <p14:creationId xmlns:p14="http://schemas.microsoft.com/office/powerpoint/2010/main" val="17742372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19DB1A-51E7-441F-80C5-1A85EBC286F3}"/>
              </a:ext>
            </a:extLst>
          </p:cNvPr>
          <p:cNvSpPr>
            <a:spLocks noGrp="1"/>
          </p:cNvSpPr>
          <p:nvPr>
            <p:ph idx="1"/>
          </p:nvPr>
        </p:nvSpPr>
        <p:spPr>
          <a:xfrm>
            <a:off x="677333" y="3329608"/>
            <a:ext cx="8596668" cy="3069562"/>
          </a:xfrm>
        </p:spPr>
        <p:txBody>
          <a:bodyPr>
            <a:normAutofit/>
          </a:bodyPr>
          <a:lstStyle/>
          <a:p>
            <a:r>
              <a:rPr lang="en-US" sz="2100" dirty="0">
                <a:latin typeface="Comic Sans MS" panose="030F0702030302020204" pitchFamily="66" charset="0"/>
              </a:rPr>
              <a:t>Remember: I am looking for all of these things in your writing </a:t>
            </a:r>
            <a:r>
              <a:rPr lang="en-US" sz="2100" b="1" u="sng" dirty="0">
                <a:latin typeface="Comic Sans MS" panose="030F0702030302020204" pitchFamily="66" charset="0"/>
              </a:rPr>
              <a:t>this week.</a:t>
            </a:r>
            <a:endParaRPr lang="en-US" sz="2100" dirty="0">
              <a:latin typeface="Comic Sans MS" panose="030F0702030302020204" pitchFamily="66" charset="0"/>
            </a:endParaRPr>
          </a:p>
          <a:p>
            <a:r>
              <a:rPr lang="en-US" sz="2100" dirty="0">
                <a:latin typeface="Comic Sans MS" panose="030F0702030302020204" pitchFamily="66" charset="0"/>
              </a:rPr>
              <a:t>You don’t have to include </a:t>
            </a:r>
            <a:r>
              <a:rPr lang="en-US" sz="2100" b="1" u="sng" dirty="0">
                <a:latin typeface="Comic Sans MS" panose="030F0702030302020204" pitchFamily="66" charset="0"/>
              </a:rPr>
              <a:t>everything</a:t>
            </a:r>
            <a:r>
              <a:rPr lang="en-US" sz="2100" dirty="0">
                <a:latin typeface="Comic Sans MS" panose="030F0702030302020204" pitchFamily="66" charset="0"/>
              </a:rPr>
              <a:t> on the checklist in your writing today. </a:t>
            </a:r>
          </a:p>
          <a:p>
            <a:endParaRPr lang="en-US" sz="2100" dirty="0">
              <a:latin typeface="Comic Sans MS" panose="030F0702030302020204" pitchFamily="66" charset="0"/>
            </a:endParaRPr>
          </a:p>
          <a:p>
            <a:r>
              <a:rPr lang="en-US" sz="2100" dirty="0">
                <a:latin typeface="Comic Sans MS" panose="030F0702030302020204" pitchFamily="66" charset="0"/>
              </a:rPr>
              <a:t>We have looked at each of the features on this checklist in our English lessons over the last week or so.</a:t>
            </a:r>
            <a:endParaRPr lang="en-GB" sz="2100" dirty="0">
              <a:latin typeface="Comic Sans MS" panose="030F0702030302020204" pitchFamily="66" charset="0"/>
            </a:endParaRPr>
          </a:p>
        </p:txBody>
      </p:sp>
      <p:pic>
        <p:nvPicPr>
          <p:cNvPr id="6" name="Picture 5">
            <a:extLst>
              <a:ext uri="{FF2B5EF4-FFF2-40B4-BE49-F238E27FC236}">
                <a16:creationId xmlns:a16="http://schemas.microsoft.com/office/drawing/2014/main" id="{48C696A1-F10E-411E-98F7-0633EDB45E6F}"/>
              </a:ext>
            </a:extLst>
          </p:cNvPr>
          <p:cNvPicPr>
            <a:picLocks noChangeAspect="1"/>
          </p:cNvPicPr>
          <p:nvPr/>
        </p:nvPicPr>
        <p:blipFill rotWithShape="1">
          <a:blip r:embed="rId2"/>
          <a:srcRect l="29489" t="35217" r="18315" b="23043"/>
          <a:stretch/>
        </p:blipFill>
        <p:spPr>
          <a:xfrm>
            <a:off x="1793828" y="109330"/>
            <a:ext cx="6363679" cy="2862470"/>
          </a:xfrm>
          <a:prstGeom prst="rect">
            <a:avLst/>
          </a:prstGeom>
        </p:spPr>
      </p:pic>
    </p:spTree>
    <p:extLst>
      <p:ext uri="{BB962C8B-B14F-4D97-AF65-F5344CB8AC3E}">
        <p14:creationId xmlns:p14="http://schemas.microsoft.com/office/powerpoint/2010/main" val="8574537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923CD6-B0B4-401D-9C51-DE3306049285}"/>
              </a:ext>
            </a:extLst>
          </p:cNvPr>
          <p:cNvSpPr>
            <a:spLocks noGrp="1"/>
          </p:cNvSpPr>
          <p:nvPr>
            <p:ph type="title"/>
          </p:nvPr>
        </p:nvSpPr>
        <p:spPr/>
        <p:txBody>
          <a:bodyPr>
            <a:normAutofit/>
          </a:bodyPr>
          <a:lstStyle/>
          <a:p>
            <a:r>
              <a:rPr lang="en-US" sz="5400" dirty="0">
                <a:latin typeface="Comic Sans MS" panose="030F0702030302020204" pitchFamily="66" charset="0"/>
              </a:rPr>
              <a:t>My Myth</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4CE87A6D-7B68-4728-B2D0-8541E4BC1E55}"/>
              </a:ext>
            </a:extLst>
          </p:cNvPr>
          <p:cNvSpPr>
            <a:spLocks noGrp="1"/>
          </p:cNvSpPr>
          <p:nvPr>
            <p:ph idx="1"/>
          </p:nvPr>
        </p:nvSpPr>
        <p:spPr>
          <a:xfrm>
            <a:off x="7275443" y="79136"/>
            <a:ext cx="4731820" cy="2107473"/>
          </a:xfrm>
          <a:solidFill>
            <a:srgbClr val="FFFF00"/>
          </a:solidFill>
        </p:spPr>
        <p:txBody>
          <a:bodyPr>
            <a:normAutofit fontScale="85000" lnSpcReduction="20000"/>
          </a:bodyPr>
          <a:lstStyle/>
          <a:p>
            <a:r>
              <a:rPr lang="en-US" dirty="0">
                <a:latin typeface="Comic Sans MS" panose="030F0702030302020204" pitchFamily="66" charset="0"/>
              </a:rPr>
              <a:t>What features of writing can you identify?</a:t>
            </a:r>
          </a:p>
          <a:p>
            <a:r>
              <a:rPr lang="en-US" dirty="0">
                <a:latin typeface="Comic Sans MS" panose="030F0702030302020204" pitchFamily="66" charset="0"/>
              </a:rPr>
              <a:t>What has impress you with my writing?</a:t>
            </a:r>
          </a:p>
          <a:p>
            <a:r>
              <a:rPr lang="en-US" dirty="0">
                <a:latin typeface="Comic Sans MS" panose="030F0702030302020204" pitchFamily="66" charset="0"/>
              </a:rPr>
              <a:t>Is there anything I could do to improve?</a:t>
            </a:r>
          </a:p>
          <a:p>
            <a:r>
              <a:rPr lang="en-US" dirty="0">
                <a:latin typeface="Comic Sans MS" panose="030F0702030302020204" pitchFamily="66" charset="0"/>
              </a:rPr>
              <a:t>What have I included from the checklist?</a:t>
            </a:r>
          </a:p>
          <a:p>
            <a:r>
              <a:rPr lang="en-US" dirty="0">
                <a:latin typeface="Comic Sans MS" panose="030F0702030302020204" pitchFamily="66" charset="0"/>
              </a:rPr>
              <a:t>What is left to include?</a:t>
            </a:r>
          </a:p>
          <a:p>
            <a:r>
              <a:rPr lang="en-US" dirty="0">
                <a:latin typeface="Comic Sans MS" panose="030F0702030302020204" pitchFamily="66" charset="0"/>
              </a:rPr>
              <a:t>Jot down any impressive words/phrases that you would like to magpie.</a:t>
            </a:r>
            <a:endParaRPr lang="en-GB" dirty="0">
              <a:latin typeface="Comic Sans MS" panose="030F0702030302020204" pitchFamily="66" charset="0"/>
            </a:endParaRPr>
          </a:p>
        </p:txBody>
      </p:sp>
      <p:sp>
        <p:nvSpPr>
          <p:cNvPr id="4" name="TextBox 3">
            <a:extLst>
              <a:ext uri="{FF2B5EF4-FFF2-40B4-BE49-F238E27FC236}">
                <a16:creationId xmlns:a16="http://schemas.microsoft.com/office/drawing/2014/main" id="{D1035FFC-55D7-4E69-848E-73DAA2C08D46}"/>
              </a:ext>
            </a:extLst>
          </p:cNvPr>
          <p:cNvSpPr txBox="1"/>
          <p:nvPr/>
        </p:nvSpPr>
        <p:spPr>
          <a:xfrm>
            <a:off x="298173" y="2316901"/>
            <a:ext cx="9889435" cy="4893647"/>
          </a:xfrm>
          <a:prstGeom prst="rect">
            <a:avLst/>
          </a:prstGeom>
          <a:noFill/>
        </p:spPr>
        <p:txBody>
          <a:bodyPr wrap="square" rtlCol="0">
            <a:spAutoFit/>
          </a:bodyPr>
          <a:lstStyle/>
          <a:p>
            <a:r>
              <a:rPr lang="en-US" sz="1950" dirty="0">
                <a:latin typeface="Comic Sans MS" panose="030F0702030302020204" pitchFamily="66" charset="0"/>
              </a:rPr>
              <a:t>The earth was harmonious, until the fateful day when Prometheus disobeyed Zeus. Prometheus had watched his humans suffering, shivering in the dark and eating raw meat. With no heat source on Earth, mankind were desperately cold and hungry. He was deeply troubled and upset by the struggle his creation faced every day, so he asked Zeus if he could give the people of the earth fire. Without hesitation, Zeus refused, selfishly claiming that fire was only for the gods. Prometheus ignored Zeus’ instructions; he decided to give man fire regardless.  As the vulnerable, defenseless humans shivered in the dark eating, Prometheus crept up to Mount Olympus and broke off a blazing beam of sun for the suffering people.</a:t>
            </a:r>
            <a:r>
              <a:rPr lang="en-GB" sz="1950" dirty="0">
                <a:latin typeface="Comic Sans MS" panose="030F0702030302020204" pitchFamily="66" charset="0"/>
              </a:rPr>
              <a:t> </a:t>
            </a:r>
          </a:p>
          <a:p>
            <a:endParaRPr lang="en-GB" sz="1950" dirty="0">
              <a:latin typeface="Comic Sans MS" panose="030F0702030302020204" pitchFamily="66" charset="0"/>
            </a:endParaRPr>
          </a:p>
          <a:p>
            <a:r>
              <a:rPr lang="en-US" sz="1950" dirty="0">
                <a:latin typeface="Comic Sans MS" panose="030F0702030302020204" pitchFamily="66" charset="0"/>
              </a:rPr>
              <a:t>Zeus was enraged by Prometheus’ betrayal. He roared wildly with anger; Prometheus must face the consequences of his actions. Zeus punished Prometheus, with a cruel plan. Shaking with anger, Zeus shackled Prometheus to a jagged rock with unbreakable, titanium chains far away in the mountains where nobody would find him. </a:t>
            </a:r>
            <a:endParaRPr lang="en-GB" sz="1950" dirty="0">
              <a:latin typeface="Comic Sans MS" panose="030F0702030302020204" pitchFamily="66" charset="0"/>
            </a:endParaRPr>
          </a:p>
          <a:p>
            <a:endParaRPr lang="en-GB" sz="1950" dirty="0">
              <a:latin typeface="Comic Sans MS" panose="030F0702030302020204" pitchFamily="66" charset="0"/>
            </a:endParaRPr>
          </a:p>
        </p:txBody>
      </p:sp>
    </p:spTree>
    <p:extLst>
      <p:ext uri="{BB962C8B-B14F-4D97-AF65-F5344CB8AC3E}">
        <p14:creationId xmlns:p14="http://schemas.microsoft.com/office/powerpoint/2010/main" val="6923288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923CD6-B0B4-401D-9C51-DE3306049285}"/>
              </a:ext>
            </a:extLst>
          </p:cNvPr>
          <p:cNvSpPr>
            <a:spLocks noGrp="1"/>
          </p:cNvSpPr>
          <p:nvPr>
            <p:ph type="title"/>
          </p:nvPr>
        </p:nvSpPr>
        <p:spPr/>
        <p:txBody>
          <a:bodyPr>
            <a:normAutofit/>
          </a:bodyPr>
          <a:lstStyle/>
          <a:p>
            <a:r>
              <a:rPr lang="en-US" sz="5400" dirty="0">
                <a:latin typeface="Comic Sans MS" panose="030F0702030302020204" pitchFamily="66" charset="0"/>
              </a:rPr>
              <a:t>My Myth</a:t>
            </a:r>
            <a:endParaRPr lang="en-GB" sz="5400" dirty="0">
              <a:latin typeface="Comic Sans MS" panose="030F0702030302020204" pitchFamily="66" charset="0"/>
            </a:endParaRPr>
          </a:p>
        </p:txBody>
      </p:sp>
      <p:sp>
        <p:nvSpPr>
          <p:cNvPr id="4" name="TextBox 3">
            <a:extLst>
              <a:ext uri="{FF2B5EF4-FFF2-40B4-BE49-F238E27FC236}">
                <a16:creationId xmlns:a16="http://schemas.microsoft.com/office/drawing/2014/main" id="{D1035FFC-55D7-4E69-848E-73DAA2C08D46}"/>
              </a:ext>
            </a:extLst>
          </p:cNvPr>
          <p:cNvSpPr txBox="1"/>
          <p:nvPr/>
        </p:nvSpPr>
        <p:spPr>
          <a:xfrm>
            <a:off x="356153" y="2383572"/>
            <a:ext cx="9473648" cy="4293483"/>
          </a:xfrm>
          <a:prstGeom prst="rect">
            <a:avLst/>
          </a:prstGeom>
          <a:noFill/>
        </p:spPr>
        <p:txBody>
          <a:bodyPr wrap="square" rtlCol="0">
            <a:spAutoFit/>
          </a:bodyPr>
          <a:lstStyle/>
          <a:p>
            <a:r>
              <a:rPr lang="en-US" sz="1950" dirty="0">
                <a:latin typeface="Comic Sans MS" panose="030F0702030302020204" pitchFamily="66" charset="0"/>
              </a:rPr>
              <a:t>Unfortunately, Zeus had not finished there. He decided to punish mankind for accepting Prometheus’ gift. Some believe Zeus’ actions were malicious; others think they were justifiable. With the help of the God </a:t>
            </a:r>
            <a:r>
              <a:rPr lang="en-US" sz="1950" dirty="0" err="1">
                <a:latin typeface="Comic Sans MS" panose="030F0702030302020204" pitchFamily="66" charset="0"/>
              </a:rPr>
              <a:t>Hephaestos</a:t>
            </a:r>
            <a:r>
              <a:rPr lang="en-US" sz="1950" dirty="0">
                <a:latin typeface="Comic Sans MS" panose="030F0702030302020204" pitchFamily="66" charset="0"/>
              </a:rPr>
              <a:t>, Zeus created a beautiful, inquisitive woman named Pandora to use in his vengeful scheme. The woman was slim and dainty; her narrow, pointed face was framed by a mass of curly, black hair. She had wide, bulging eyes like a frog, that stared as if she were in a trance and a tiny rosebud mouth. </a:t>
            </a:r>
          </a:p>
          <a:p>
            <a:endParaRPr lang="en-GB" sz="1950" dirty="0">
              <a:latin typeface="Comic Sans MS" panose="030F0702030302020204" pitchFamily="66" charset="0"/>
            </a:endParaRPr>
          </a:p>
          <a:p>
            <a:r>
              <a:rPr lang="en-US" sz="1950" dirty="0">
                <a:latin typeface="Comic Sans MS" panose="030F0702030302020204" pitchFamily="66" charset="0"/>
              </a:rPr>
              <a:t>He sent her to Earth with a gift. Some say it was an intricately decorated, wooden box with a heavy, rusting lock; others say it was a clouded, glass jar. Zeus expressly told Pandora not to open it. He warned her that grievous things would occur if she did. Pandora’s eyes twinkled excitedly and her fingers twitched. She was exceptionally mystified, yet Pandora reluctantly agreed. </a:t>
            </a:r>
            <a:endParaRPr lang="en-GB" sz="1950" dirty="0">
              <a:latin typeface="Comic Sans MS" panose="030F0702030302020204" pitchFamily="66" charset="0"/>
            </a:endParaRPr>
          </a:p>
          <a:p>
            <a:endParaRPr lang="en-GB" sz="1950" dirty="0">
              <a:latin typeface="Comic Sans MS" panose="030F0702030302020204" pitchFamily="66" charset="0"/>
            </a:endParaRPr>
          </a:p>
        </p:txBody>
      </p:sp>
      <p:sp>
        <p:nvSpPr>
          <p:cNvPr id="7" name="Content Placeholder 2">
            <a:extLst>
              <a:ext uri="{FF2B5EF4-FFF2-40B4-BE49-F238E27FC236}">
                <a16:creationId xmlns:a16="http://schemas.microsoft.com/office/drawing/2014/main" id="{C1AE8EEE-275E-4818-8430-FF95E01431E0}"/>
              </a:ext>
            </a:extLst>
          </p:cNvPr>
          <p:cNvSpPr txBox="1">
            <a:spLocks/>
          </p:cNvSpPr>
          <p:nvPr/>
        </p:nvSpPr>
        <p:spPr>
          <a:xfrm>
            <a:off x="7275443" y="79136"/>
            <a:ext cx="4731820" cy="2107473"/>
          </a:xfrm>
          <a:prstGeom prst="rect">
            <a:avLst/>
          </a:prstGeom>
          <a:solidFill>
            <a:srgbClr val="FFFF00"/>
          </a:solidFill>
        </p:spPr>
        <p:txBody>
          <a:bodyPr vert="horz" lIns="91440" tIns="45720" rIns="91440" bIns="45720" rtlCol="0">
            <a:normAutofit fontScale="850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dirty="0">
                <a:latin typeface="Comic Sans MS" panose="030F0702030302020204" pitchFamily="66" charset="0"/>
              </a:rPr>
              <a:t>What features of writing can you identify?</a:t>
            </a:r>
          </a:p>
          <a:p>
            <a:r>
              <a:rPr lang="en-US" dirty="0">
                <a:latin typeface="Comic Sans MS" panose="030F0702030302020204" pitchFamily="66" charset="0"/>
              </a:rPr>
              <a:t>What has impress you with my writing?</a:t>
            </a:r>
          </a:p>
          <a:p>
            <a:r>
              <a:rPr lang="en-US" dirty="0">
                <a:latin typeface="Comic Sans MS" panose="030F0702030302020204" pitchFamily="66" charset="0"/>
              </a:rPr>
              <a:t>Is there anything I could do to improve?</a:t>
            </a:r>
          </a:p>
          <a:p>
            <a:r>
              <a:rPr lang="en-US" dirty="0">
                <a:latin typeface="Comic Sans MS" panose="030F0702030302020204" pitchFamily="66" charset="0"/>
              </a:rPr>
              <a:t>What have I included from the checklist?</a:t>
            </a:r>
          </a:p>
          <a:p>
            <a:r>
              <a:rPr lang="en-US" dirty="0">
                <a:latin typeface="Comic Sans MS" panose="030F0702030302020204" pitchFamily="66" charset="0"/>
              </a:rPr>
              <a:t>What is left to include?</a:t>
            </a:r>
          </a:p>
          <a:p>
            <a:r>
              <a:rPr lang="en-US" dirty="0">
                <a:latin typeface="Comic Sans MS" panose="030F0702030302020204" pitchFamily="66" charset="0"/>
              </a:rPr>
              <a:t>Jot down any impressive words/phrases that you would like to magpie.</a:t>
            </a:r>
            <a:endParaRPr lang="en-GB" dirty="0">
              <a:latin typeface="Comic Sans MS" panose="030F0702030302020204" pitchFamily="66" charset="0"/>
            </a:endParaRPr>
          </a:p>
        </p:txBody>
      </p:sp>
    </p:spTree>
    <p:extLst>
      <p:ext uri="{BB962C8B-B14F-4D97-AF65-F5344CB8AC3E}">
        <p14:creationId xmlns:p14="http://schemas.microsoft.com/office/powerpoint/2010/main" val="10766756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AF4F0-5AA2-4E11-983B-212CA747284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5BEF4EA-774D-4870-ABBA-33DE68900831}"/>
              </a:ext>
            </a:extLst>
          </p:cNvPr>
          <p:cNvSpPr>
            <a:spLocks noGrp="1"/>
          </p:cNvSpPr>
          <p:nvPr>
            <p:ph idx="1"/>
          </p:nvPr>
        </p:nvSpPr>
        <p:spPr/>
        <p:txBody>
          <a:bodyPr>
            <a:noAutofit/>
          </a:bodyPr>
          <a:lstStyle/>
          <a:p>
            <a:r>
              <a:rPr lang="en-US" sz="2100" dirty="0">
                <a:latin typeface="Comic Sans MS" panose="030F0702030302020204" pitchFamily="66" charset="0"/>
              </a:rPr>
              <a:t>Did you notice that I used paragraphs in my writing?</a:t>
            </a:r>
          </a:p>
          <a:p>
            <a:endParaRPr lang="en-US" sz="2100" dirty="0">
              <a:latin typeface="Comic Sans MS" panose="030F0702030302020204" pitchFamily="66" charset="0"/>
            </a:endParaRPr>
          </a:p>
          <a:p>
            <a:r>
              <a:rPr lang="en-US" sz="2100" dirty="0">
                <a:latin typeface="Comic Sans MS" panose="030F0702030302020204" pitchFamily="66" charset="0"/>
              </a:rPr>
              <a:t>Remember:</a:t>
            </a:r>
          </a:p>
          <a:p>
            <a:r>
              <a:rPr lang="en-GB" sz="2100" dirty="0">
                <a:latin typeface="Comic Sans MS" panose="030F0702030302020204" pitchFamily="66" charset="0"/>
              </a:rPr>
              <a:t>Paragraphs help to structure text; every new paragraph starts on a new line. </a:t>
            </a:r>
          </a:p>
          <a:p>
            <a:r>
              <a:rPr lang="en-GB" sz="2100" dirty="0">
                <a:latin typeface="Comic Sans MS" panose="030F0702030302020204" pitchFamily="66" charset="0"/>
              </a:rPr>
              <a:t>We start a new paragraph to signal that the person, place, time or topic of the sentences has changed.</a:t>
            </a:r>
          </a:p>
          <a:p>
            <a:r>
              <a:rPr lang="en-GB" sz="2100" dirty="0">
                <a:latin typeface="Comic Sans MS" panose="030F0702030302020204" pitchFamily="66" charset="0"/>
              </a:rPr>
              <a:t>In fiction texts, paragraphs are usually used to mark breaks in time. a new paragraph may also be started if the point of view switches from one character to another. </a:t>
            </a:r>
          </a:p>
        </p:txBody>
      </p:sp>
      <p:pic>
        <p:nvPicPr>
          <p:cNvPr id="4" name="Picture 2" descr="Clipart remember me">
            <a:extLst>
              <a:ext uri="{FF2B5EF4-FFF2-40B4-BE49-F238E27FC236}">
                <a16:creationId xmlns:a16="http://schemas.microsoft.com/office/drawing/2014/main" id="{464B1B36-03CE-4F0C-BE6D-73007D541096}"/>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532759" y="0"/>
            <a:ext cx="2579728" cy="22860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21249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616793-5E01-4B88-9A8E-4DA82853767C}"/>
              </a:ext>
            </a:extLst>
          </p:cNvPr>
          <p:cNvSpPr>
            <a:spLocks noGrp="1"/>
          </p:cNvSpPr>
          <p:nvPr>
            <p:ph type="title"/>
          </p:nvPr>
        </p:nvSpPr>
        <p:spPr/>
        <p:txBody>
          <a:bodyPr>
            <a:normAutofit/>
          </a:bodyPr>
          <a:lstStyle/>
          <a:p>
            <a:r>
              <a:rPr lang="en-US" sz="5400" dirty="0">
                <a:latin typeface="Comic Sans MS" panose="030F0702030302020204" pitchFamily="66" charset="0"/>
              </a:rPr>
              <a:t>Activity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4C96485D-B435-4A6C-BAD4-2F71D89CDFCF}"/>
              </a:ext>
            </a:extLst>
          </p:cNvPr>
          <p:cNvSpPr>
            <a:spLocks noGrp="1"/>
          </p:cNvSpPr>
          <p:nvPr>
            <p:ph idx="1"/>
          </p:nvPr>
        </p:nvSpPr>
        <p:spPr>
          <a:xfrm>
            <a:off x="327991" y="1930400"/>
            <a:ext cx="9064487" cy="4861931"/>
          </a:xfrm>
        </p:spPr>
        <p:txBody>
          <a:bodyPr>
            <a:noAutofit/>
          </a:bodyPr>
          <a:lstStyle/>
          <a:p>
            <a:r>
              <a:rPr lang="en-US" sz="2100" dirty="0">
                <a:latin typeface="Comic Sans MS" panose="030F0702030302020204" pitchFamily="66" charset="0"/>
              </a:rPr>
              <a:t>Use your planning template from last week to write your ‘build up’ and ‘climax/problem.’</a:t>
            </a:r>
          </a:p>
          <a:p>
            <a:endParaRPr lang="en-US" sz="2100" dirty="0">
              <a:latin typeface="Comic Sans MS" panose="030F0702030302020204" pitchFamily="66" charset="0"/>
            </a:endParaRPr>
          </a:p>
          <a:p>
            <a:r>
              <a:rPr lang="en-US" sz="2100" b="1" dirty="0">
                <a:latin typeface="Comic Sans MS" panose="030F0702030302020204" pitchFamily="66" charset="0"/>
              </a:rPr>
              <a:t>Diving: </a:t>
            </a:r>
            <a:r>
              <a:rPr lang="en-US" sz="2100" dirty="0">
                <a:latin typeface="Comic Sans MS" panose="030F0702030302020204" pitchFamily="66" charset="0"/>
              </a:rPr>
              <a:t>ensure your stories are historically accurate. Use the Ancient Greek Fact Files to help you.</a:t>
            </a:r>
          </a:p>
        </p:txBody>
      </p:sp>
      <p:pic>
        <p:nvPicPr>
          <p:cNvPr id="5" name="Picture 4">
            <a:extLst>
              <a:ext uri="{FF2B5EF4-FFF2-40B4-BE49-F238E27FC236}">
                <a16:creationId xmlns:a16="http://schemas.microsoft.com/office/drawing/2014/main" id="{6D8661CE-1C47-4D65-9A26-593896A87BBF}"/>
              </a:ext>
            </a:extLst>
          </p:cNvPr>
          <p:cNvPicPr>
            <a:picLocks noChangeAspect="1"/>
          </p:cNvPicPr>
          <p:nvPr/>
        </p:nvPicPr>
        <p:blipFill rotWithShape="1">
          <a:blip r:embed="rId2"/>
          <a:srcRect l="29489" t="35217" r="18315" b="23043"/>
          <a:stretch/>
        </p:blipFill>
        <p:spPr>
          <a:xfrm>
            <a:off x="2962467" y="4361365"/>
            <a:ext cx="4026402" cy="1811131"/>
          </a:xfrm>
          <a:prstGeom prst="rect">
            <a:avLst/>
          </a:prstGeom>
        </p:spPr>
      </p:pic>
    </p:spTree>
    <p:extLst>
      <p:ext uri="{BB962C8B-B14F-4D97-AF65-F5344CB8AC3E}">
        <p14:creationId xmlns:p14="http://schemas.microsoft.com/office/powerpoint/2010/main" val="30618793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160BB-BC45-4D04-B11B-06849E075862}"/>
              </a:ext>
            </a:extLst>
          </p:cNvPr>
          <p:cNvSpPr>
            <a:spLocks noGrp="1"/>
          </p:cNvSpPr>
          <p:nvPr>
            <p:ph type="title"/>
          </p:nvPr>
        </p:nvSpPr>
        <p:spPr/>
        <p:txBody>
          <a:bodyPr>
            <a:normAutofit/>
          </a:bodyPr>
          <a:lstStyle/>
          <a:p>
            <a:r>
              <a:rPr lang="en-US" sz="5400" dirty="0">
                <a:solidFill>
                  <a:srgbClr val="FF0000"/>
                </a:solidFill>
                <a:latin typeface="Comic Sans MS" panose="030F0702030302020204" pitchFamily="66" charset="0"/>
              </a:rPr>
              <a:t>Red Pen</a:t>
            </a:r>
            <a:endParaRPr lang="en-GB" sz="5400"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6AE63380-18C8-4C7A-BE37-67032D27588F}"/>
              </a:ext>
            </a:extLst>
          </p:cNvPr>
          <p:cNvSpPr>
            <a:spLocks noGrp="1"/>
          </p:cNvSpPr>
          <p:nvPr>
            <p:ph idx="1"/>
          </p:nvPr>
        </p:nvSpPr>
        <p:spPr/>
        <p:txBody>
          <a:bodyPr>
            <a:normAutofit/>
          </a:bodyPr>
          <a:lstStyle/>
          <a:p>
            <a:r>
              <a:rPr lang="en-GB" sz="2100" dirty="0">
                <a:solidFill>
                  <a:srgbClr val="FF0000"/>
                </a:solidFill>
                <a:latin typeface="Comic Sans MS" panose="030F0702030302020204" pitchFamily="66" charset="0"/>
              </a:rPr>
              <a:t>Look back over your writing from today. </a:t>
            </a:r>
          </a:p>
          <a:p>
            <a:r>
              <a:rPr lang="en-GB" sz="2100" dirty="0">
                <a:solidFill>
                  <a:srgbClr val="FF0000"/>
                </a:solidFill>
                <a:latin typeface="Comic Sans MS" panose="030F0702030302020204" pitchFamily="66" charset="0"/>
              </a:rPr>
              <a:t>Do all of your sentences make sense? </a:t>
            </a:r>
          </a:p>
          <a:p>
            <a:r>
              <a:rPr lang="en-GB" sz="2100" dirty="0">
                <a:solidFill>
                  <a:srgbClr val="FF0000"/>
                </a:solidFill>
                <a:latin typeface="Comic Sans MS" panose="030F0702030302020204" pitchFamily="66" charset="0"/>
              </a:rPr>
              <a:t>Have you started a new paragraph when the person, place, time or topic of your sentences have changed? If you haven’t – show me with an arrow where your new paragraph should go. </a:t>
            </a:r>
          </a:p>
          <a:p>
            <a:r>
              <a:rPr lang="en-GB" sz="2100" dirty="0">
                <a:solidFill>
                  <a:srgbClr val="FF0000"/>
                </a:solidFill>
                <a:latin typeface="Comic Sans MS" panose="030F0702030302020204" pitchFamily="66" charset="0"/>
              </a:rPr>
              <a:t>How many features of the checklist have you included? Have you used them correctly? </a:t>
            </a:r>
          </a:p>
          <a:p>
            <a:r>
              <a:rPr lang="en-GB" sz="2100" dirty="0">
                <a:solidFill>
                  <a:srgbClr val="FF0000"/>
                </a:solidFill>
                <a:latin typeface="Comic Sans MS" panose="030F0702030302020204" pitchFamily="66" charset="0"/>
              </a:rPr>
              <a:t>Could you write a sentence or two now to tick off any more items on the checklist? </a:t>
            </a:r>
          </a:p>
          <a:p>
            <a:endParaRPr lang="en-GB" sz="2100" dirty="0"/>
          </a:p>
        </p:txBody>
      </p:sp>
      <p:pic>
        <p:nvPicPr>
          <p:cNvPr id="4" name="Picture 3">
            <a:extLst>
              <a:ext uri="{FF2B5EF4-FFF2-40B4-BE49-F238E27FC236}">
                <a16:creationId xmlns:a16="http://schemas.microsoft.com/office/drawing/2014/main" id="{98E5B6AA-E229-4BC2-9902-214345FF194A}"/>
              </a:ext>
            </a:extLst>
          </p:cNvPr>
          <p:cNvPicPr>
            <a:picLocks noChangeAspect="1"/>
          </p:cNvPicPr>
          <p:nvPr/>
        </p:nvPicPr>
        <p:blipFill rotWithShape="1">
          <a:blip r:embed="rId2"/>
          <a:srcRect l="29489" t="35217" r="18315" b="23043"/>
          <a:stretch/>
        </p:blipFill>
        <p:spPr>
          <a:xfrm>
            <a:off x="7917914" y="119269"/>
            <a:ext cx="4026402" cy="1811131"/>
          </a:xfrm>
          <a:prstGeom prst="rect">
            <a:avLst/>
          </a:prstGeom>
        </p:spPr>
      </p:pic>
    </p:spTree>
    <p:extLst>
      <p:ext uri="{BB962C8B-B14F-4D97-AF65-F5344CB8AC3E}">
        <p14:creationId xmlns:p14="http://schemas.microsoft.com/office/powerpoint/2010/main" val="4465492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5F75A-734C-41C3-BD53-026E5E396115}"/>
              </a:ext>
            </a:extLst>
          </p:cNvPr>
          <p:cNvSpPr>
            <a:spLocks noGrp="1"/>
          </p:cNvSpPr>
          <p:nvPr>
            <p:ph type="title"/>
          </p:nvPr>
        </p:nvSpPr>
        <p:spPr/>
        <p:txBody>
          <a:bodyPr>
            <a:normAutofit/>
          </a:bodyPr>
          <a:lstStyle/>
          <a:p>
            <a:r>
              <a:rPr lang="en-US" sz="5400" dirty="0">
                <a:latin typeface="Comic Sans MS" panose="030F0702030302020204" pitchFamily="66" charset="0"/>
              </a:rPr>
              <a:t>Divers</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BC9ACE03-9DD8-4C5F-B579-A0E3609F23AA}"/>
              </a:ext>
            </a:extLst>
          </p:cNvPr>
          <p:cNvSpPr>
            <a:spLocks noGrp="1"/>
          </p:cNvSpPr>
          <p:nvPr>
            <p:ph idx="1"/>
          </p:nvPr>
        </p:nvSpPr>
        <p:spPr>
          <a:xfrm>
            <a:off x="448734" y="1914320"/>
            <a:ext cx="7810684" cy="3880773"/>
          </a:xfrm>
        </p:spPr>
        <p:txBody>
          <a:bodyPr>
            <a:noAutofit/>
          </a:bodyPr>
          <a:lstStyle/>
          <a:p>
            <a:r>
              <a:rPr lang="en-US" sz="2100" dirty="0">
                <a:latin typeface="Comic Sans MS" panose="030F0702030302020204" pitchFamily="66" charset="0"/>
              </a:rPr>
              <a:t>What can you remember about ancient Greeks from Year 5?</a:t>
            </a:r>
          </a:p>
          <a:p>
            <a:r>
              <a:rPr lang="en-US" sz="2100" dirty="0">
                <a:latin typeface="Comic Sans MS" panose="030F0702030302020204" pitchFamily="66" charset="0"/>
              </a:rPr>
              <a:t>What would the Greek times have been like?</a:t>
            </a:r>
          </a:p>
          <a:p>
            <a:endParaRPr lang="en-US" sz="2100" dirty="0">
              <a:latin typeface="Comic Sans MS" panose="030F0702030302020204" pitchFamily="66" charset="0"/>
            </a:endParaRPr>
          </a:p>
          <a:p>
            <a:r>
              <a:rPr lang="en-US" sz="2100" dirty="0">
                <a:latin typeface="Comic Sans MS" panose="030F0702030302020204" pitchFamily="66" charset="0"/>
              </a:rPr>
              <a:t>I would like your stories to be historically accurate and refer to aspects of the Greek times in order to make your stories more genuine.</a:t>
            </a:r>
          </a:p>
          <a:p>
            <a:r>
              <a:rPr lang="en-US" sz="2100" dirty="0">
                <a:latin typeface="Comic Sans MS" panose="030F0702030302020204" pitchFamily="66" charset="0"/>
              </a:rPr>
              <a:t>E.g. what would their clothing have been like? </a:t>
            </a:r>
          </a:p>
          <a:p>
            <a:r>
              <a:rPr lang="en-US" sz="2100" dirty="0">
                <a:latin typeface="Comic Sans MS" panose="030F0702030302020204" pitchFamily="66" charset="0"/>
              </a:rPr>
              <a:t>How would they have travelled?</a:t>
            </a:r>
          </a:p>
          <a:p>
            <a:r>
              <a:rPr lang="en-US" sz="2100" dirty="0">
                <a:latin typeface="Comic Sans MS" panose="030F0702030302020204" pitchFamily="66" charset="0"/>
              </a:rPr>
              <a:t>How would they have sent a message to someone?</a:t>
            </a:r>
          </a:p>
          <a:p>
            <a:r>
              <a:rPr lang="en-US" sz="2100" dirty="0">
                <a:latin typeface="Comic Sans MS" panose="030F0702030302020204" pitchFamily="66" charset="0"/>
              </a:rPr>
              <a:t>What food might they have eaten? </a:t>
            </a:r>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CA11D2FC-6527-44AF-A1E5-7F6E263A173E}"/>
              </a:ext>
            </a:extLst>
          </p:cNvPr>
          <p:cNvPicPr>
            <a:picLocks noChangeAspect="1"/>
          </p:cNvPicPr>
          <p:nvPr/>
        </p:nvPicPr>
        <p:blipFill rotWithShape="1">
          <a:blip r:embed="rId2"/>
          <a:srcRect l="18424" t="25942" r="34456" b="16376"/>
          <a:stretch/>
        </p:blipFill>
        <p:spPr>
          <a:xfrm>
            <a:off x="8358809" y="0"/>
            <a:ext cx="3787602" cy="2608071"/>
          </a:xfrm>
          <a:prstGeom prst="rect">
            <a:avLst/>
          </a:prstGeom>
        </p:spPr>
      </p:pic>
      <p:pic>
        <p:nvPicPr>
          <p:cNvPr id="5" name="Picture 4">
            <a:extLst>
              <a:ext uri="{FF2B5EF4-FFF2-40B4-BE49-F238E27FC236}">
                <a16:creationId xmlns:a16="http://schemas.microsoft.com/office/drawing/2014/main" id="{BE92C3AC-ED23-4E30-B80E-B1437C2B28ED}"/>
              </a:ext>
            </a:extLst>
          </p:cNvPr>
          <p:cNvPicPr>
            <a:picLocks noChangeAspect="1"/>
          </p:cNvPicPr>
          <p:nvPr/>
        </p:nvPicPr>
        <p:blipFill rotWithShape="1">
          <a:blip r:embed="rId3"/>
          <a:srcRect l="13288" t="19565" r="29402" b="10000"/>
          <a:stretch/>
        </p:blipFill>
        <p:spPr>
          <a:xfrm>
            <a:off x="8358809" y="2627729"/>
            <a:ext cx="3787602" cy="2618456"/>
          </a:xfrm>
          <a:prstGeom prst="rect">
            <a:avLst/>
          </a:prstGeom>
        </p:spPr>
      </p:pic>
    </p:spTree>
    <p:extLst>
      <p:ext uri="{BB962C8B-B14F-4D97-AF65-F5344CB8AC3E}">
        <p14:creationId xmlns:p14="http://schemas.microsoft.com/office/powerpoint/2010/main" val="3723651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9EB36CE-1FE5-48E9-972A-D843E9B33EC4}"/>
              </a:ext>
            </a:extLst>
          </p:cNvPr>
          <p:cNvSpPr>
            <a:spLocks noGrp="1"/>
          </p:cNvSpPr>
          <p:nvPr>
            <p:ph type="ctrTitle"/>
          </p:nvPr>
        </p:nvSpPr>
        <p:spPr>
          <a:xfrm>
            <a:off x="387626" y="2404534"/>
            <a:ext cx="8886377" cy="1646302"/>
          </a:xfrm>
        </p:spPr>
        <p:txBody>
          <a:bodyPr/>
          <a:lstStyle/>
          <a:p>
            <a:r>
              <a:rPr lang="en-US" sz="4400" dirty="0">
                <a:latin typeface="Comic Sans MS" panose="030F0702030302020204" pitchFamily="66" charset="0"/>
              </a:rPr>
              <a:t>Wednesday 15</a:t>
            </a:r>
            <a:r>
              <a:rPr lang="en-US" sz="4400" baseline="30000" dirty="0">
                <a:latin typeface="Comic Sans MS" panose="030F0702030302020204" pitchFamily="66" charset="0"/>
              </a:rPr>
              <a:t>th</a:t>
            </a:r>
            <a:r>
              <a:rPr lang="en-US" sz="4400" dirty="0">
                <a:latin typeface="Comic Sans MS" panose="030F0702030302020204" pitchFamily="66" charset="0"/>
              </a:rPr>
              <a:t> September 2021</a:t>
            </a:r>
            <a:endParaRPr lang="en-GB" sz="4400" dirty="0">
              <a:latin typeface="Comic Sans MS" panose="030F0702030302020204" pitchFamily="66" charset="0"/>
            </a:endParaRPr>
          </a:p>
        </p:txBody>
      </p:sp>
      <p:sp>
        <p:nvSpPr>
          <p:cNvPr id="5" name="Subtitle 4">
            <a:extLst>
              <a:ext uri="{FF2B5EF4-FFF2-40B4-BE49-F238E27FC236}">
                <a16:creationId xmlns:a16="http://schemas.microsoft.com/office/drawing/2014/main" id="{2D398C37-F6C3-4D38-8F83-DA82DD15439C}"/>
              </a:ext>
            </a:extLst>
          </p:cNvPr>
          <p:cNvSpPr>
            <a:spLocks noGrp="1"/>
          </p:cNvSpPr>
          <p:nvPr>
            <p:ph type="subTitle" idx="1"/>
          </p:nvPr>
        </p:nvSpPr>
        <p:spPr>
          <a:xfrm>
            <a:off x="387625" y="4050833"/>
            <a:ext cx="8886377" cy="2305362"/>
          </a:xfrm>
        </p:spPr>
        <p:txBody>
          <a:bodyPr>
            <a:normAutofit/>
          </a:bodyPr>
          <a:lstStyle/>
          <a:p>
            <a:pPr algn="l"/>
            <a:r>
              <a:rPr lang="en-US" sz="2100" dirty="0">
                <a:latin typeface="Comic Sans MS" panose="030F0702030302020204" pitchFamily="66" charset="0"/>
              </a:rPr>
              <a:t>LO: to write with purpose</a:t>
            </a:r>
          </a:p>
          <a:p>
            <a:pPr algn="l"/>
            <a:r>
              <a:rPr lang="en-US" sz="2100" dirty="0">
                <a:latin typeface="Comic Sans MS" panose="030F0702030302020204" pitchFamily="66" charset="0"/>
              </a:rPr>
              <a:t>	to use imaginative description</a:t>
            </a:r>
          </a:p>
          <a:p>
            <a:pPr algn="l"/>
            <a:r>
              <a:rPr lang="en-US" sz="2100" dirty="0">
                <a:latin typeface="Comic Sans MS" panose="030F0702030302020204" pitchFamily="66" charset="0"/>
              </a:rPr>
              <a:t>	to use paragraphs</a:t>
            </a:r>
          </a:p>
          <a:p>
            <a:pPr algn="l"/>
            <a:r>
              <a:rPr lang="en-US" sz="2100" dirty="0">
                <a:latin typeface="Comic Sans MS" panose="030F0702030302020204" pitchFamily="66" charset="0"/>
              </a:rPr>
              <a:t>C: Pandora’s Box</a:t>
            </a:r>
            <a:endParaRPr lang="en-GB" sz="2100" dirty="0">
              <a:latin typeface="Comic Sans MS" panose="030F0702030302020204" pitchFamily="66" charset="0"/>
            </a:endParaRPr>
          </a:p>
        </p:txBody>
      </p:sp>
    </p:spTree>
    <p:extLst>
      <p:ext uri="{BB962C8B-B14F-4D97-AF65-F5344CB8AC3E}">
        <p14:creationId xmlns:p14="http://schemas.microsoft.com/office/powerpoint/2010/main" val="12337374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BC1918-5F88-4219-BDAB-61276D60BB8B}"/>
              </a:ext>
            </a:extLst>
          </p:cNvPr>
          <p:cNvSpPr>
            <a:spLocks noGrp="1"/>
          </p:cNvSpPr>
          <p:nvPr>
            <p:ph type="title"/>
          </p:nvPr>
        </p:nvSpPr>
        <p:spPr/>
        <p:txBody>
          <a:bodyPr>
            <a:noAutofit/>
          </a:bodyPr>
          <a:lstStyle/>
          <a:p>
            <a:r>
              <a:rPr lang="en-US" sz="4800" dirty="0">
                <a:latin typeface="Comic Sans MS" panose="030F0702030302020204" pitchFamily="66" charset="0"/>
              </a:rPr>
              <a:t>What are adverbial phrases?</a:t>
            </a:r>
            <a:endParaRPr lang="en-GB" sz="48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EB4E929B-10C6-4AD7-9EA6-B365B520D9FD}"/>
              </a:ext>
            </a:extLst>
          </p:cNvPr>
          <p:cNvSpPr>
            <a:spLocks noGrp="1"/>
          </p:cNvSpPr>
          <p:nvPr>
            <p:ph idx="1"/>
          </p:nvPr>
        </p:nvSpPr>
        <p:spPr/>
        <p:txBody>
          <a:bodyPr>
            <a:normAutofit/>
          </a:bodyPr>
          <a:lstStyle/>
          <a:p>
            <a:r>
              <a:rPr lang="en-US" sz="2100" dirty="0">
                <a:latin typeface="Comic Sans MS" panose="030F0702030302020204" pitchFamily="66" charset="0"/>
              </a:rPr>
              <a:t>They are like adverbs.</a:t>
            </a:r>
          </a:p>
          <a:p>
            <a:r>
              <a:rPr lang="en-US" sz="2100" dirty="0">
                <a:latin typeface="Comic Sans MS" panose="030F0702030302020204" pitchFamily="66" charset="0"/>
              </a:rPr>
              <a:t>They add more information to the sentence, but they use more than one word to describe the verb.</a:t>
            </a:r>
          </a:p>
          <a:p>
            <a:r>
              <a:rPr lang="en-US" sz="2100" dirty="0">
                <a:latin typeface="Comic Sans MS" panose="030F0702030302020204" pitchFamily="66" charset="0"/>
              </a:rPr>
              <a:t>Adverbial phrases can make a sentence more interesting and exciting.</a:t>
            </a:r>
          </a:p>
          <a:p>
            <a:r>
              <a:rPr lang="en-US" sz="2100" dirty="0">
                <a:latin typeface="Comic Sans MS" panose="030F0702030302020204" pitchFamily="66" charset="0"/>
              </a:rPr>
              <a:t>They can tell us how, when, where, why and how long a verb is done.</a:t>
            </a:r>
          </a:p>
          <a:p>
            <a:endParaRPr lang="en-US" sz="2100" dirty="0">
              <a:latin typeface="Comic Sans MS" panose="030F0702030302020204" pitchFamily="66" charset="0"/>
            </a:endParaRPr>
          </a:p>
          <a:p>
            <a:r>
              <a:rPr lang="en-US" sz="2100" dirty="0">
                <a:latin typeface="Comic Sans MS" panose="030F0702030302020204" pitchFamily="66" charset="0"/>
              </a:rPr>
              <a:t>Can you think of any examples of adverbial phrases?</a:t>
            </a:r>
            <a:endParaRPr lang="en-GB" sz="2100" dirty="0">
              <a:latin typeface="Comic Sans MS" panose="030F0702030302020204" pitchFamily="66" charset="0"/>
            </a:endParaRPr>
          </a:p>
        </p:txBody>
      </p:sp>
      <p:pic>
        <p:nvPicPr>
          <p:cNvPr id="6146" name="Picture 2" descr="Thinking Brain Clipart, HD Png Download , Transparent Png Image - PNGitem">
            <a:extLst>
              <a:ext uri="{FF2B5EF4-FFF2-40B4-BE49-F238E27FC236}">
                <a16:creationId xmlns:a16="http://schemas.microsoft.com/office/drawing/2014/main" id="{EADEA1D8-390A-49F5-B358-02D7AB4A35EE}"/>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9501808" y="-35340"/>
            <a:ext cx="3005759" cy="22927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65930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853AA1B-6B71-44BA-83BE-5B628B25C921}"/>
              </a:ext>
            </a:extLst>
          </p:cNvPr>
          <p:cNvPicPr>
            <a:picLocks noChangeAspect="1"/>
          </p:cNvPicPr>
          <p:nvPr/>
        </p:nvPicPr>
        <p:blipFill rotWithShape="1">
          <a:blip r:embed="rId2"/>
          <a:srcRect l="12472" t="32753" r="31767" b="38696"/>
          <a:stretch/>
        </p:blipFill>
        <p:spPr>
          <a:xfrm>
            <a:off x="238538" y="367747"/>
            <a:ext cx="8984975" cy="2587780"/>
          </a:xfrm>
          <a:prstGeom prst="rect">
            <a:avLst/>
          </a:prstGeom>
        </p:spPr>
      </p:pic>
      <p:pic>
        <p:nvPicPr>
          <p:cNvPr id="5" name="Picture 4">
            <a:extLst>
              <a:ext uri="{FF2B5EF4-FFF2-40B4-BE49-F238E27FC236}">
                <a16:creationId xmlns:a16="http://schemas.microsoft.com/office/drawing/2014/main" id="{D71F915E-785C-4EDD-A8B3-9AFC74FECF53}"/>
              </a:ext>
            </a:extLst>
          </p:cNvPr>
          <p:cNvPicPr>
            <a:picLocks noChangeAspect="1"/>
          </p:cNvPicPr>
          <p:nvPr/>
        </p:nvPicPr>
        <p:blipFill rotWithShape="1">
          <a:blip r:embed="rId3"/>
          <a:srcRect l="15489" t="28406" r="17337" b="12608"/>
          <a:stretch/>
        </p:blipFill>
        <p:spPr>
          <a:xfrm>
            <a:off x="1113181" y="3031435"/>
            <a:ext cx="7747149" cy="3826565"/>
          </a:xfrm>
          <a:prstGeom prst="rect">
            <a:avLst/>
          </a:prstGeom>
        </p:spPr>
      </p:pic>
    </p:spTree>
    <p:extLst>
      <p:ext uri="{BB962C8B-B14F-4D97-AF65-F5344CB8AC3E}">
        <p14:creationId xmlns:p14="http://schemas.microsoft.com/office/powerpoint/2010/main" val="6985301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1108E61-45E8-4D58-B616-440B029C1AD2}"/>
              </a:ext>
            </a:extLst>
          </p:cNvPr>
          <p:cNvSpPr>
            <a:spLocks noGrp="1"/>
          </p:cNvSpPr>
          <p:nvPr>
            <p:ph idx="1"/>
          </p:nvPr>
        </p:nvSpPr>
        <p:spPr>
          <a:xfrm>
            <a:off x="240013" y="292033"/>
            <a:ext cx="8596668" cy="3880773"/>
          </a:xfrm>
        </p:spPr>
        <p:txBody>
          <a:bodyPr>
            <a:normAutofit/>
          </a:bodyPr>
          <a:lstStyle/>
          <a:p>
            <a:r>
              <a:rPr lang="en-US" sz="2100" dirty="0">
                <a:latin typeface="Comic Sans MS" panose="030F0702030302020204" pitchFamily="66" charset="0"/>
              </a:rPr>
              <a:t>Today, you are going to be writing your ‘resolution’ and ‘ending.’</a:t>
            </a:r>
          </a:p>
          <a:p>
            <a:endParaRPr lang="en-US" sz="2100" dirty="0">
              <a:latin typeface="Comic Sans MS" panose="030F0702030302020204" pitchFamily="66" charset="0"/>
            </a:endParaRPr>
          </a:p>
          <a:p>
            <a:r>
              <a:rPr lang="en-US" sz="2100" dirty="0">
                <a:latin typeface="Comic Sans MS" panose="030F0702030302020204" pitchFamily="66" charset="0"/>
              </a:rPr>
              <a:t>Look back at your planning template from last week.</a:t>
            </a:r>
          </a:p>
          <a:p>
            <a:r>
              <a:rPr lang="en-US" sz="2100" dirty="0">
                <a:latin typeface="Comic Sans MS" panose="030F0702030302020204" pitchFamily="66" charset="0"/>
              </a:rPr>
              <a:t>What information should we be including in the ‘resolution/ending’ of our myth?</a:t>
            </a:r>
          </a:p>
          <a:p>
            <a:endParaRPr lang="en-US" sz="2100" dirty="0">
              <a:latin typeface="Comic Sans MS" panose="030F0702030302020204" pitchFamily="66" charset="0"/>
            </a:endParaRPr>
          </a:p>
          <a:p>
            <a:r>
              <a:rPr lang="en-US" sz="2100" dirty="0">
                <a:latin typeface="Comic Sans MS" panose="030F0702030302020204" pitchFamily="66" charset="0"/>
              </a:rPr>
              <a:t>What will you include in your resolution/ending?</a:t>
            </a:r>
            <a:endParaRPr lang="en-GB" sz="2100" dirty="0">
              <a:latin typeface="Comic Sans MS" panose="030F0702030302020204" pitchFamily="66" charset="0"/>
            </a:endParaRPr>
          </a:p>
          <a:p>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3D614727-82A8-40FA-BA11-C21003EB0C08}"/>
              </a:ext>
            </a:extLst>
          </p:cNvPr>
          <p:cNvPicPr>
            <a:picLocks noChangeAspect="1"/>
          </p:cNvPicPr>
          <p:nvPr/>
        </p:nvPicPr>
        <p:blipFill rotWithShape="1">
          <a:blip r:embed="rId2"/>
          <a:srcRect l="41250" t="24927" r="7391" b="16812"/>
          <a:stretch/>
        </p:blipFill>
        <p:spPr>
          <a:xfrm>
            <a:off x="2703444" y="3847579"/>
            <a:ext cx="4562062" cy="2911031"/>
          </a:xfrm>
          <a:prstGeom prst="rect">
            <a:avLst/>
          </a:prstGeom>
        </p:spPr>
      </p:pic>
    </p:spTree>
    <p:extLst>
      <p:ext uri="{BB962C8B-B14F-4D97-AF65-F5344CB8AC3E}">
        <p14:creationId xmlns:p14="http://schemas.microsoft.com/office/powerpoint/2010/main" val="24078213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F44C09-73E9-48A1-90E7-2EE70960779B}"/>
              </a:ext>
            </a:extLst>
          </p:cNvPr>
          <p:cNvSpPr>
            <a:spLocks noGrp="1"/>
          </p:cNvSpPr>
          <p:nvPr>
            <p:ph idx="1"/>
          </p:nvPr>
        </p:nvSpPr>
        <p:spPr>
          <a:xfrm>
            <a:off x="279768" y="212519"/>
            <a:ext cx="8596668" cy="3880773"/>
          </a:xfrm>
        </p:spPr>
        <p:txBody>
          <a:bodyPr>
            <a:normAutofit/>
          </a:bodyPr>
          <a:lstStyle/>
          <a:p>
            <a:r>
              <a:rPr lang="en-US" sz="2100" dirty="0">
                <a:latin typeface="Comic Sans MS" panose="030F0702030302020204" pitchFamily="66" charset="0"/>
              </a:rPr>
              <a:t>Think of sentences with adverbial phrases that you can use in your writing today.</a:t>
            </a:r>
          </a:p>
          <a:p>
            <a:r>
              <a:rPr lang="en-US" sz="2100" dirty="0">
                <a:latin typeface="Comic Sans MS" panose="030F0702030302020204" pitchFamily="66" charset="0"/>
              </a:rPr>
              <a:t>Write your ideas down so you can remember them! </a:t>
            </a:r>
          </a:p>
          <a:p>
            <a:endParaRPr lang="en-US" sz="2100" dirty="0">
              <a:latin typeface="Comic Sans MS" panose="030F0702030302020204" pitchFamily="66" charset="0"/>
            </a:endParaRPr>
          </a:p>
          <a:p>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457B340F-DCF2-45E4-9B77-120A98352E02}"/>
              </a:ext>
            </a:extLst>
          </p:cNvPr>
          <p:cNvPicPr>
            <a:picLocks noChangeAspect="1"/>
          </p:cNvPicPr>
          <p:nvPr/>
        </p:nvPicPr>
        <p:blipFill rotWithShape="1">
          <a:blip r:embed="rId2"/>
          <a:srcRect l="15489" t="28406" r="17337" b="12608"/>
          <a:stretch/>
        </p:blipFill>
        <p:spPr>
          <a:xfrm>
            <a:off x="1771433" y="2152905"/>
            <a:ext cx="6741027" cy="3329609"/>
          </a:xfrm>
          <a:prstGeom prst="rect">
            <a:avLst/>
          </a:prstGeom>
        </p:spPr>
      </p:pic>
    </p:spTree>
    <p:extLst>
      <p:ext uri="{BB962C8B-B14F-4D97-AF65-F5344CB8AC3E}">
        <p14:creationId xmlns:p14="http://schemas.microsoft.com/office/powerpoint/2010/main" val="5278130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19DB1A-51E7-441F-80C5-1A85EBC286F3}"/>
              </a:ext>
            </a:extLst>
          </p:cNvPr>
          <p:cNvSpPr>
            <a:spLocks noGrp="1"/>
          </p:cNvSpPr>
          <p:nvPr>
            <p:ph idx="1"/>
          </p:nvPr>
        </p:nvSpPr>
        <p:spPr>
          <a:xfrm>
            <a:off x="657455" y="3279913"/>
            <a:ext cx="8596668" cy="3069562"/>
          </a:xfrm>
        </p:spPr>
        <p:txBody>
          <a:bodyPr>
            <a:normAutofit/>
          </a:bodyPr>
          <a:lstStyle/>
          <a:p>
            <a:r>
              <a:rPr lang="en-US" sz="2100" dirty="0">
                <a:latin typeface="Comic Sans MS" panose="030F0702030302020204" pitchFamily="66" charset="0"/>
              </a:rPr>
              <a:t>We have looked at each of the features on this checklist in our English lessons over the last week or so.</a:t>
            </a:r>
          </a:p>
          <a:p>
            <a:endParaRPr lang="en-US" sz="2100" dirty="0">
              <a:latin typeface="Comic Sans MS" panose="030F0702030302020204" pitchFamily="66" charset="0"/>
            </a:endParaRPr>
          </a:p>
          <a:p>
            <a:r>
              <a:rPr lang="en-US" sz="2100" dirty="0">
                <a:latin typeface="Comic Sans MS" panose="030F0702030302020204" pitchFamily="66" charset="0"/>
              </a:rPr>
              <a:t>Which features have you included in your writing already?</a:t>
            </a:r>
          </a:p>
          <a:p>
            <a:r>
              <a:rPr lang="en-US" sz="2100" dirty="0">
                <a:latin typeface="Comic Sans MS" panose="030F0702030302020204" pitchFamily="66" charset="0"/>
              </a:rPr>
              <a:t>Which features do you need to include in your writing today?</a:t>
            </a:r>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7C6894BC-9863-4514-AD11-A763BF324F0E}"/>
              </a:ext>
            </a:extLst>
          </p:cNvPr>
          <p:cNvPicPr>
            <a:picLocks noChangeAspect="1"/>
          </p:cNvPicPr>
          <p:nvPr/>
        </p:nvPicPr>
        <p:blipFill rotWithShape="1">
          <a:blip r:embed="rId2"/>
          <a:srcRect l="29489" t="35217" r="18315" b="23043"/>
          <a:stretch/>
        </p:blipFill>
        <p:spPr>
          <a:xfrm>
            <a:off x="1793828" y="109330"/>
            <a:ext cx="6363679" cy="2862470"/>
          </a:xfrm>
          <a:prstGeom prst="rect">
            <a:avLst/>
          </a:prstGeom>
        </p:spPr>
      </p:pic>
    </p:spTree>
    <p:extLst>
      <p:ext uri="{BB962C8B-B14F-4D97-AF65-F5344CB8AC3E}">
        <p14:creationId xmlns:p14="http://schemas.microsoft.com/office/powerpoint/2010/main" val="22082090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923CD6-B0B4-401D-9C51-DE3306049285}"/>
              </a:ext>
            </a:extLst>
          </p:cNvPr>
          <p:cNvSpPr>
            <a:spLocks noGrp="1"/>
          </p:cNvSpPr>
          <p:nvPr>
            <p:ph type="title"/>
          </p:nvPr>
        </p:nvSpPr>
        <p:spPr/>
        <p:txBody>
          <a:bodyPr>
            <a:normAutofit/>
          </a:bodyPr>
          <a:lstStyle/>
          <a:p>
            <a:r>
              <a:rPr lang="en-US" sz="5400" dirty="0">
                <a:latin typeface="Comic Sans MS" panose="030F0702030302020204" pitchFamily="66" charset="0"/>
              </a:rPr>
              <a:t>My Myth</a:t>
            </a:r>
            <a:endParaRPr lang="en-GB" sz="5400" dirty="0">
              <a:latin typeface="Comic Sans MS" panose="030F0702030302020204" pitchFamily="66" charset="0"/>
            </a:endParaRPr>
          </a:p>
        </p:txBody>
      </p:sp>
      <p:sp>
        <p:nvSpPr>
          <p:cNvPr id="4" name="TextBox 3">
            <a:extLst>
              <a:ext uri="{FF2B5EF4-FFF2-40B4-BE49-F238E27FC236}">
                <a16:creationId xmlns:a16="http://schemas.microsoft.com/office/drawing/2014/main" id="{D1035FFC-55D7-4E69-848E-73DAA2C08D46}"/>
              </a:ext>
            </a:extLst>
          </p:cNvPr>
          <p:cNvSpPr txBox="1"/>
          <p:nvPr/>
        </p:nvSpPr>
        <p:spPr>
          <a:xfrm>
            <a:off x="356153" y="2383572"/>
            <a:ext cx="9473648" cy="3323987"/>
          </a:xfrm>
          <a:prstGeom prst="rect">
            <a:avLst/>
          </a:prstGeom>
          <a:noFill/>
        </p:spPr>
        <p:txBody>
          <a:bodyPr wrap="square" rtlCol="0">
            <a:spAutoFit/>
          </a:bodyPr>
          <a:lstStyle/>
          <a:p>
            <a:r>
              <a:rPr lang="en-US" sz="2100" dirty="0">
                <a:latin typeface="Comic Sans MS" panose="030F0702030302020204" pitchFamily="66" charset="0"/>
              </a:rPr>
              <a:t>At first, Pandora had no desire to open the box; she had promised Zeus that the lid would remain firmly closed. However, as time passed, Pandora’s thoughts about the box’s contents grew until she could think of little else. She could no longer stand the torture of not knowing what was inside the beautiful box. For days, Pandora clutched the delicate, sealed box to her chest, for she was desperate to open it. Every day, she would gently caress the carved woodwork and fiddle clumsily with the golden clasp. Consumed by her curiosity, Pandora was driven to the box. She was determined, for she believed the box contained a bountiful treasure of jewels.</a:t>
            </a:r>
            <a:endParaRPr lang="en-GB" sz="2100" dirty="0">
              <a:latin typeface="Comic Sans MS" panose="030F0702030302020204" pitchFamily="66" charset="0"/>
            </a:endParaRPr>
          </a:p>
        </p:txBody>
      </p:sp>
      <p:sp>
        <p:nvSpPr>
          <p:cNvPr id="7" name="Content Placeholder 2">
            <a:extLst>
              <a:ext uri="{FF2B5EF4-FFF2-40B4-BE49-F238E27FC236}">
                <a16:creationId xmlns:a16="http://schemas.microsoft.com/office/drawing/2014/main" id="{C1AE8EEE-275E-4818-8430-FF95E01431E0}"/>
              </a:ext>
            </a:extLst>
          </p:cNvPr>
          <p:cNvSpPr txBox="1">
            <a:spLocks/>
          </p:cNvSpPr>
          <p:nvPr/>
        </p:nvSpPr>
        <p:spPr>
          <a:xfrm>
            <a:off x="7275443" y="79136"/>
            <a:ext cx="4731820" cy="2107473"/>
          </a:xfrm>
          <a:prstGeom prst="rect">
            <a:avLst/>
          </a:prstGeom>
          <a:solidFill>
            <a:srgbClr val="FFFF00"/>
          </a:solidFill>
        </p:spPr>
        <p:txBody>
          <a:bodyPr vert="horz" lIns="91440" tIns="45720" rIns="91440" bIns="45720" rtlCol="0">
            <a:normAutofit fontScale="850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dirty="0">
                <a:latin typeface="Comic Sans MS" panose="030F0702030302020204" pitchFamily="66" charset="0"/>
              </a:rPr>
              <a:t>What features of writing can you identify?</a:t>
            </a:r>
          </a:p>
          <a:p>
            <a:r>
              <a:rPr lang="en-US" dirty="0">
                <a:latin typeface="Comic Sans MS" panose="030F0702030302020204" pitchFamily="66" charset="0"/>
              </a:rPr>
              <a:t>What has impress you with my writing?</a:t>
            </a:r>
          </a:p>
          <a:p>
            <a:r>
              <a:rPr lang="en-US" dirty="0">
                <a:latin typeface="Comic Sans MS" panose="030F0702030302020204" pitchFamily="66" charset="0"/>
              </a:rPr>
              <a:t>Is there anything I could do to improve?</a:t>
            </a:r>
          </a:p>
          <a:p>
            <a:r>
              <a:rPr lang="en-US" dirty="0">
                <a:latin typeface="Comic Sans MS" panose="030F0702030302020204" pitchFamily="66" charset="0"/>
              </a:rPr>
              <a:t>What have I included from the checklist?</a:t>
            </a:r>
          </a:p>
          <a:p>
            <a:r>
              <a:rPr lang="en-US" dirty="0">
                <a:latin typeface="Comic Sans MS" panose="030F0702030302020204" pitchFamily="66" charset="0"/>
              </a:rPr>
              <a:t>What is left to include?</a:t>
            </a:r>
          </a:p>
          <a:p>
            <a:r>
              <a:rPr lang="en-US" dirty="0">
                <a:latin typeface="Comic Sans MS" panose="030F0702030302020204" pitchFamily="66" charset="0"/>
              </a:rPr>
              <a:t>Jot down any impressive words/phrases that you would like to magpie.</a:t>
            </a:r>
            <a:endParaRPr lang="en-GB" dirty="0">
              <a:latin typeface="Comic Sans MS" panose="030F0702030302020204" pitchFamily="66" charset="0"/>
            </a:endParaRPr>
          </a:p>
        </p:txBody>
      </p:sp>
    </p:spTree>
    <p:extLst>
      <p:ext uri="{BB962C8B-B14F-4D97-AF65-F5344CB8AC3E}">
        <p14:creationId xmlns:p14="http://schemas.microsoft.com/office/powerpoint/2010/main" val="19702393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923CD6-B0B4-401D-9C51-DE3306049285}"/>
              </a:ext>
            </a:extLst>
          </p:cNvPr>
          <p:cNvSpPr>
            <a:spLocks noGrp="1"/>
          </p:cNvSpPr>
          <p:nvPr>
            <p:ph type="title"/>
          </p:nvPr>
        </p:nvSpPr>
        <p:spPr/>
        <p:txBody>
          <a:bodyPr>
            <a:normAutofit/>
          </a:bodyPr>
          <a:lstStyle/>
          <a:p>
            <a:r>
              <a:rPr lang="en-US" sz="5400" dirty="0">
                <a:latin typeface="Comic Sans MS" panose="030F0702030302020204" pitchFamily="66" charset="0"/>
              </a:rPr>
              <a:t>My Myth</a:t>
            </a:r>
            <a:endParaRPr lang="en-GB" sz="5400" dirty="0">
              <a:latin typeface="Comic Sans MS" panose="030F0702030302020204" pitchFamily="66" charset="0"/>
            </a:endParaRPr>
          </a:p>
        </p:txBody>
      </p:sp>
      <p:sp>
        <p:nvSpPr>
          <p:cNvPr id="4" name="TextBox 3">
            <a:extLst>
              <a:ext uri="{FF2B5EF4-FFF2-40B4-BE49-F238E27FC236}">
                <a16:creationId xmlns:a16="http://schemas.microsoft.com/office/drawing/2014/main" id="{D1035FFC-55D7-4E69-848E-73DAA2C08D46}"/>
              </a:ext>
            </a:extLst>
          </p:cNvPr>
          <p:cNvSpPr txBox="1"/>
          <p:nvPr/>
        </p:nvSpPr>
        <p:spPr>
          <a:xfrm>
            <a:off x="316395" y="2186609"/>
            <a:ext cx="10139570" cy="5078313"/>
          </a:xfrm>
          <a:prstGeom prst="rect">
            <a:avLst/>
          </a:prstGeom>
          <a:noFill/>
        </p:spPr>
        <p:txBody>
          <a:bodyPr wrap="square" rtlCol="0">
            <a:spAutoFit/>
          </a:bodyPr>
          <a:lstStyle/>
          <a:p>
            <a:r>
              <a:rPr lang="en-US" sz="1750" dirty="0">
                <a:latin typeface="Comic Sans MS" panose="030F0702030302020204" pitchFamily="66" charset="0"/>
              </a:rPr>
              <a:t>Finally, Pandora could stand it no longer. The house was silent and absolutely still; she </a:t>
            </a:r>
            <a:r>
              <a:rPr lang="en-US" sz="1750" dirty="0" err="1">
                <a:latin typeface="Comic Sans MS" panose="030F0702030302020204" pitchFamily="66" charset="0"/>
              </a:rPr>
              <a:t>realised</a:t>
            </a:r>
            <a:r>
              <a:rPr lang="en-US" sz="1750" dirty="0">
                <a:latin typeface="Comic Sans MS" panose="030F0702030302020204" pitchFamily="66" charset="0"/>
              </a:rPr>
              <a:t> this was her chance to open the curious, detailed box. Her fingers anxiously clasped the lock. Hardly able to breathe, heart beating with excitement, Pandora broke the lock and gingerly lifted the lid. Before she could peer inside, there was an ear-piercing scream from within. Jumping back in terror, Pandora watched with horror as all of the evils now known to mankind poured out of the box, polluting her wonderful world.</a:t>
            </a:r>
          </a:p>
          <a:p>
            <a:endParaRPr lang="en-GB" sz="1750" dirty="0">
              <a:latin typeface="Comic Sans MS" panose="030F0702030302020204" pitchFamily="66" charset="0"/>
            </a:endParaRPr>
          </a:p>
          <a:p>
            <a:r>
              <a:rPr lang="en-US" sz="1750" dirty="0">
                <a:latin typeface="Comic Sans MS" panose="030F0702030302020204" pitchFamily="66" charset="0"/>
              </a:rPr>
              <a:t>Racism. Sexism. Poverty. War. Hatred. Cruelty. </a:t>
            </a:r>
          </a:p>
          <a:p>
            <a:endParaRPr lang="en-GB" sz="1750" dirty="0">
              <a:latin typeface="Comic Sans MS" panose="030F0702030302020204" pitchFamily="66" charset="0"/>
            </a:endParaRPr>
          </a:p>
          <a:p>
            <a:r>
              <a:rPr lang="en-US" sz="1750" dirty="0">
                <a:latin typeface="Comic Sans MS" panose="030F0702030302020204" pitchFamily="66" charset="0"/>
              </a:rPr>
              <a:t>Pandora screamed with fear and desperately tried to slam the lid down, but it was too late. The evils had already escaped into the world. Some believe that Pandora was impatient; others think she was simply curious.</a:t>
            </a:r>
          </a:p>
          <a:p>
            <a:endParaRPr lang="en-GB" sz="1750" dirty="0">
              <a:latin typeface="Comic Sans MS" panose="030F0702030302020204" pitchFamily="66" charset="0"/>
            </a:endParaRPr>
          </a:p>
          <a:p>
            <a:r>
              <a:rPr lang="en-US" sz="1750" dirty="0">
                <a:latin typeface="Comic Sans MS" panose="030F0702030302020204" pitchFamily="66" charset="0"/>
              </a:rPr>
              <a:t>As the last destructive creature left the box, a distraught Pandora noticed a tiny flicker of light from within which fluttered and flew gracefully upwards and away.</a:t>
            </a:r>
          </a:p>
          <a:p>
            <a:endParaRPr lang="en-GB" sz="1750" dirty="0">
              <a:latin typeface="Comic Sans MS" panose="030F0702030302020204" pitchFamily="66" charset="0"/>
            </a:endParaRPr>
          </a:p>
          <a:p>
            <a:r>
              <a:rPr lang="en-US" sz="1750" dirty="0">
                <a:latin typeface="Comic Sans MS" panose="030F0702030302020204" pitchFamily="66" charset="0"/>
              </a:rPr>
              <a:t>LOVE. </a:t>
            </a:r>
            <a:endParaRPr lang="en-GB" sz="1750" dirty="0">
              <a:latin typeface="Comic Sans MS" panose="030F0702030302020204" pitchFamily="66" charset="0"/>
            </a:endParaRPr>
          </a:p>
          <a:p>
            <a:endParaRPr lang="en-GB" sz="1750" dirty="0">
              <a:latin typeface="Comic Sans MS" panose="030F0702030302020204" pitchFamily="66" charset="0"/>
            </a:endParaRPr>
          </a:p>
        </p:txBody>
      </p:sp>
      <p:sp>
        <p:nvSpPr>
          <p:cNvPr id="7" name="Content Placeholder 2">
            <a:extLst>
              <a:ext uri="{FF2B5EF4-FFF2-40B4-BE49-F238E27FC236}">
                <a16:creationId xmlns:a16="http://schemas.microsoft.com/office/drawing/2014/main" id="{C1AE8EEE-275E-4818-8430-FF95E01431E0}"/>
              </a:ext>
            </a:extLst>
          </p:cNvPr>
          <p:cNvSpPr txBox="1">
            <a:spLocks/>
          </p:cNvSpPr>
          <p:nvPr/>
        </p:nvSpPr>
        <p:spPr>
          <a:xfrm>
            <a:off x="7275443" y="79136"/>
            <a:ext cx="4731820" cy="2107473"/>
          </a:xfrm>
          <a:prstGeom prst="rect">
            <a:avLst/>
          </a:prstGeom>
          <a:solidFill>
            <a:srgbClr val="FFFF00"/>
          </a:solidFill>
        </p:spPr>
        <p:txBody>
          <a:bodyPr vert="horz" lIns="91440" tIns="45720" rIns="91440" bIns="45720" rtlCol="0">
            <a:normAutofit fontScale="850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dirty="0">
                <a:latin typeface="Comic Sans MS" panose="030F0702030302020204" pitchFamily="66" charset="0"/>
              </a:rPr>
              <a:t>What features of writing can you identify?</a:t>
            </a:r>
          </a:p>
          <a:p>
            <a:r>
              <a:rPr lang="en-US" dirty="0">
                <a:latin typeface="Comic Sans MS" panose="030F0702030302020204" pitchFamily="66" charset="0"/>
              </a:rPr>
              <a:t>What has impress you with my writing?</a:t>
            </a:r>
          </a:p>
          <a:p>
            <a:r>
              <a:rPr lang="en-US" dirty="0">
                <a:latin typeface="Comic Sans MS" panose="030F0702030302020204" pitchFamily="66" charset="0"/>
              </a:rPr>
              <a:t>Is there anything I could do to improve?</a:t>
            </a:r>
          </a:p>
          <a:p>
            <a:r>
              <a:rPr lang="en-US" dirty="0">
                <a:latin typeface="Comic Sans MS" panose="030F0702030302020204" pitchFamily="66" charset="0"/>
              </a:rPr>
              <a:t>What have I included from the checklist?</a:t>
            </a:r>
          </a:p>
          <a:p>
            <a:r>
              <a:rPr lang="en-US" dirty="0">
                <a:latin typeface="Comic Sans MS" panose="030F0702030302020204" pitchFamily="66" charset="0"/>
              </a:rPr>
              <a:t>What is left to include?</a:t>
            </a:r>
          </a:p>
          <a:p>
            <a:r>
              <a:rPr lang="en-US" dirty="0">
                <a:latin typeface="Comic Sans MS" panose="030F0702030302020204" pitchFamily="66" charset="0"/>
              </a:rPr>
              <a:t>Jot down any impressive words/phrases that you would like to magpie.</a:t>
            </a:r>
            <a:endParaRPr lang="en-GB" dirty="0">
              <a:latin typeface="Comic Sans MS" panose="030F0702030302020204" pitchFamily="66" charset="0"/>
            </a:endParaRPr>
          </a:p>
        </p:txBody>
      </p:sp>
    </p:spTree>
    <p:extLst>
      <p:ext uri="{BB962C8B-B14F-4D97-AF65-F5344CB8AC3E}">
        <p14:creationId xmlns:p14="http://schemas.microsoft.com/office/powerpoint/2010/main" val="8128199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AB161A-8F7C-4E71-97D8-B84382EB3E8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1B38F18-86F1-4978-8268-2837F7719A5E}"/>
              </a:ext>
            </a:extLst>
          </p:cNvPr>
          <p:cNvSpPr>
            <a:spLocks noGrp="1"/>
          </p:cNvSpPr>
          <p:nvPr>
            <p:ph idx="1"/>
          </p:nvPr>
        </p:nvSpPr>
        <p:spPr/>
        <p:txBody>
          <a:bodyPr>
            <a:normAutofit/>
          </a:bodyPr>
          <a:lstStyle/>
          <a:p>
            <a:r>
              <a:rPr lang="en-US" sz="2100" dirty="0">
                <a:latin typeface="Comic Sans MS" panose="030F0702030302020204" pitchFamily="66" charset="0"/>
              </a:rPr>
              <a:t>Did you notice I used paragraphs and adverbial phrases?</a:t>
            </a:r>
          </a:p>
          <a:p>
            <a:r>
              <a:rPr lang="en-US" sz="2100" dirty="0">
                <a:latin typeface="Comic Sans MS" panose="030F0702030302020204" pitchFamily="66" charset="0"/>
              </a:rPr>
              <a:t>Remember you should be aiming to use these in your writing today!</a:t>
            </a:r>
            <a:endParaRPr lang="en-GB" sz="2100" dirty="0">
              <a:latin typeface="Comic Sans MS" panose="030F0702030302020204" pitchFamily="66" charset="0"/>
            </a:endParaRPr>
          </a:p>
        </p:txBody>
      </p:sp>
      <p:pic>
        <p:nvPicPr>
          <p:cNvPr id="4" name="Picture 2" descr="Clipart remember me">
            <a:extLst>
              <a:ext uri="{FF2B5EF4-FFF2-40B4-BE49-F238E27FC236}">
                <a16:creationId xmlns:a16="http://schemas.microsoft.com/office/drawing/2014/main" id="{5DAB94BC-B55D-4EA8-ABF0-E7D47BBB19E1}"/>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532759" y="0"/>
            <a:ext cx="2579728" cy="22860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66185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28606-659A-4B76-B2FF-D2266765A714}"/>
              </a:ext>
            </a:extLst>
          </p:cNvPr>
          <p:cNvSpPr>
            <a:spLocks noGrp="1"/>
          </p:cNvSpPr>
          <p:nvPr>
            <p:ph type="title"/>
          </p:nvPr>
        </p:nvSpPr>
        <p:spPr/>
        <p:txBody>
          <a:bodyPr>
            <a:normAutofit/>
          </a:bodyPr>
          <a:lstStyle/>
          <a:p>
            <a:r>
              <a:rPr lang="en-US" sz="5400" dirty="0">
                <a:latin typeface="Comic Sans MS" panose="030F0702030302020204" pitchFamily="66" charset="0"/>
              </a:rPr>
              <a:t>Activity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9D919EA5-9303-4782-9DD8-60DD1876BAD7}"/>
              </a:ext>
            </a:extLst>
          </p:cNvPr>
          <p:cNvSpPr>
            <a:spLocks noGrp="1"/>
          </p:cNvSpPr>
          <p:nvPr>
            <p:ph idx="1"/>
          </p:nvPr>
        </p:nvSpPr>
        <p:spPr>
          <a:xfrm>
            <a:off x="403668" y="1930400"/>
            <a:ext cx="9144000" cy="5018048"/>
          </a:xfrm>
        </p:spPr>
        <p:txBody>
          <a:bodyPr>
            <a:normAutofit/>
          </a:bodyPr>
          <a:lstStyle/>
          <a:p>
            <a:r>
              <a:rPr lang="en-US" sz="2000" dirty="0">
                <a:latin typeface="Comic Sans MS" panose="030F0702030302020204" pitchFamily="66" charset="0"/>
              </a:rPr>
              <a:t>Use your planning template from last week to write your ‘resolution’ and ‘ending.’</a:t>
            </a:r>
          </a:p>
          <a:p>
            <a:endParaRPr lang="en-US" sz="2000" dirty="0">
              <a:latin typeface="Comic Sans MS" panose="030F0702030302020204" pitchFamily="66" charset="0"/>
            </a:endParaRPr>
          </a:p>
        </p:txBody>
      </p:sp>
      <p:pic>
        <p:nvPicPr>
          <p:cNvPr id="4" name="Picture 3">
            <a:extLst>
              <a:ext uri="{FF2B5EF4-FFF2-40B4-BE49-F238E27FC236}">
                <a16:creationId xmlns:a16="http://schemas.microsoft.com/office/drawing/2014/main" id="{08C8D44C-75DE-4374-9C68-1A04A99B110D}"/>
              </a:ext>
            </a:extLst>
          </p:cNvPr>
          <p:cNvPicPr>
            <a:picLocks noChangeAspect="1"/>
          </p:cNvPicPr>
          <p:nvPr/>
        </p:nvPicPr>
        <p:blipFill rotWithShape="1">
          <a:blip r:embed="rId2"/>
          <a:srcRect l="29489" t="35217" r="18315" b="23043"/>
          <a:stretch/>
        </p:blipFill>
        <p:spPr>
          <a:xfrm>
            <a:off x="3216706" y="3533858"/>
            <a:ext cx="4026402" cy="1811131"/>
          </a:xfrm>
          <a:prstGeom prst="rect">
            <a:avLst/>
          </a:prstGeom>
        </p:spPr>
      </p:pic>
    </p:spTree>
    <p:extLst>
      <p:ext uri="{BB962C8B-B14F-4D97-AF65-F5344CB8AC3E}">
        <p14:creationId xmlns:p14="http://schemas.microsoft.com/office/powerpoint/2010/main" val="23759117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93D512-5EB6-46E3-A7CA-66474F3B4758}"/>
              </a:ext>
            </a:extLst>
          </p:cNvPr>
          <p:cNvSpPr>
            <a:spLocks noGrp="1"/>
          </p:cNvSpPr>
          <p:nvPr>
            <p:ph type="title"/>
          </p:nvPr>
        </p:nvSpPr>
        <p:spPr/>
        <p:txBody>
          <a:bodyPr>
            <a:normAutofit/>
          </a:bodyPr>
          <a:lstStyle/>
          <a:p>
            <a:r>
              <a:rPr lang="en-US" sz="5400" dirty="0">
                <a:solidFill>
                  <a:srgbClr val="FF0000"/>
                </a:solidFill>
                <a:latin typeface="Comic Sans MS" panose="030F0702030302020204" pitchFamily="66" charset="0"/>
              </a:rPr>
              <a:t>Red Pen </a:t>
            </a:r>
            <a:endParaRPr lang="en-GB" sz="5400"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5EA0D7CC-D15D-4F5C-A05F-48B552317A39}"/>
              </a:ext>
            </a:extLst>
          </p:cNvPr>
          <p:cNvSpPr>
            <a:spLocks noGrp="1"/>
          </p:cNvSpPr>
          <p:nvPr>
            <p:ph idx="1"/>
          </p:nvPr>
        </p:nvSpPr>
        <p:spPr/>
        <p:txBody>
          <a:bodyPr>
            <a:normAutofit/>
          </a:bodyPr>
          <a:lstStyle/>
          <a:p>
            <a:r>
              <a:rPr lang="en-GB" sz="2100" dirty="0">
                <a:solidFill>
                  <a:srgbClr val="FF0000"/>
                </a:solidFill>
                <a:latin typeface="Comic Sans MS" panose="030F0702030302020204" pitchFamily="66" charset="0"/>
              </a:rPr>
              <a:t>Look back over your writing from today. </a:t>
            </a:r>
          </a:p>
          <a:p>
            <a:r>
              <a:rPr lang="en-GB" sz="2100" dirty="0">
                <a:solidFill>
                  <a:srgbClr val="FF0000"/>
                </a:solidFill>
                <a:latin typeface="Comic Sans MS" panose="030F0702030302020204" pitchFamily="66" charset="0"/>
              </a:rPr>
              <a:t>Do all of your sentences make sense? </a:t>
            </a:r>
          </a:p>
          <a:p>
            <a:r>
              <a:rPr lang="en-GB" sz="2100" dirty="0">
                <a:solidFill>
                  <a:srgbClr val="FF0000"/>
                </a:solidFill>
                <a:latin typeface="Comic Sans MS" panose="030F0702030302020204" pitchFamily="66" charset="0"/>
              </a:rPr>
              <a:t>Have you started a new paragraph when the person, place, time or topic of your sentences have changed? If you haven’t – show me with an arrow where your new paragraph should go. </a:t>
            </a:r>
          </a:p>
          <a:p>
            <a:r>
              <a:rPr lang="en-GB" sz="2100" dirty="0">
                <a:solidFill>
                  <a:srgbClr val="FF0000"/>
                </a:solidFill>
                <a:latin typeface="Comic Sans MS" panose="030F0702030302020204" pitchFamily="66" charset="0"/>
              </a:rPr>
              <a:t>How many features of the checklist have you included? Have you used them correctly? </a:t>
            </a:r>
          </a:p>
          <a:p>
            <a:r>
              <a:rPr lang="en-GB" sz="2100" dirty="0">
                <a:solidFill>
                  <a:srgbClr val="FF0000"/>
                </a:solidFill>
                <a:latin typeface="Comic Sans MS" panose="030F0702030302020204" pitchFamily="66" charset="0"/>
              </a:rPr>
              <a:t>Could you write a sentence or two now to tick off any more items on the checklist?</a:t>
            </a:r>
          </a:p>
          <a:p>
            <a:endParaRPr lang="en-GB" sz="2100" dirty="0">
              <a:latin typeface="Comic Sans MS" panose="030F0702030302020204" pitchFamily="66" charset="0"/>
            </a:endParaRPr>
          </a:p>
        </p:txBody>
      </p:sp>
      <p:pic>
        <p:nvPicPr>
          <p:cNvPr id="5" name="Picture 4">
            <a:extLst>
              <a:ext uri="{FF2B5EF4-FFF2-40B4-BE49-F238E27FC236}">
                <a16:creationId xmlns:a16="http://schemas.microsoft.com/office/drawing/2014/main" id="{4DF5C2DE-82EF-4BA7-81A7-18B9531A21A5}"/>
              </a:ext>
            </a:extLst>
          </p:cNvPr>
          <p:cNvPicPr>
            <a:picLocks noChangeAspect="1"/>
          </p:cNvPicPr>
          <p:nvPr/>
        </p:nvPicPr>
        <p:blipFill rotWithShape="1">
          <a:blip r:embed="rId2"/>
          <a:srcRect l="29489" t="35217" r="18315" b="23043"/>
          <a:stretch/>
        </p:blipFill>
        <p:spPr>
          <a:xfrm>
            <a:off x="7907975" y="119269"/>
            <a:ext cx="4026402" cy="1811131"/>
          </a:xfrm>
          <a:prstGeom prst="rect">
            <a:avLst/>
          </a:prstGeom>
        </p:spPr>
      </p:pic>
    </p:spTree>
    <p:extLst>
      <p:ext uri="{BB962C8B-B14F-4D97-AF65-F5344CB8AC3E}">
        <p14:creationId xmlns:p14="http://schemas.microsoft.com/office/powerpoint/2010/main" val="25218771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EAC9E53-F6CD-4EC9-9E7F-14447094A8BC}"/>
              </a:ext>
            </a:extLst>
          </p:cNvPr>
          <p:cNvSpPr>
            <a:spLocks noGrp="1"/>
          </p:cNvSpPr>
          <p:nvPr>
            <p:ph type="ctrTitle"/>
          </p:nvPr>
        </p:nvSpPr>
        <p:spPr>
          <a:xfrm>
            <a:off x="327992" y="2404531"/>
            <a:ext cx="9144794" cy="1646302"/>
          </a:xfrm>
        </p:spPr>
        <p:txBody>
          <a:bodyPr/>
          <a:lstStyle/>
          <a:p>
            <a:r>
              <a:rPr lang="en-US" sz="4800" dirty="0">
                <a:latin typeface="Comic Sans MS" panose="030F0702030302020204" pitchFamily="66" charset="0"/>
              </a:rPr>
              <a:t>Thursday 16</a:t>
            </a:r>
            <a:r>
              <a:rPr lang="en-US" sz="4800" baseline="30000" dirty="0">
                <a:latin typeface="Comic Sans MS" panose="030F0702030302020204" pitchFamily="66" charset="0"/>
              </a:rPr>
              <a:t>th</a:t>
            </a:r>
            <a:r>
              <a:rPr lang="en-US" sz="4800" dirty="0">
                <a:latin typeface="Comic Sans MS" panose="030F0702030302020204" pitchFamily="66" charset="0"/>
              </a:rPr>
              <a:t> September 2021</a:t>
            </a:r>
            <a:endParaRPr lang="en-GB" sz="4800" dirty="0">
              <a:latin typeface="Comic Sans MS" panose="030F0702030302020204" pitchFamily="66" charset="0"/>
            </a:endParaRPr>
          </a:p>
        </p:txBody>
      </p:sp>
      <p:sp>
        <p:nvSpPr>
          <p:cNvPr id="5" name="Subtitle 4">
            <a:extLst>
              <a:ext uri="{FF2B5EF4-FFF2-40B4-BE49-F238E27FC236}">
                <a16:creationId xmlns:a16="http://schemas.microsoft.com/office/drawing/2014/main" id="{714031E8-8594-400F-BA3A-415319F5C9CC}"/>
              </a:ext>
            </a:extLst>
          </p:cNvPr>
          <p:cNvSpPr>
            <a:spLocks noGrp="1"/>
          </p:cNvSpPr>
          <p:nvPr>
            <p:ph type="subTitle" idx="1"/>
          </p:nvPr>
        </p:nvSpPr>
        <p:spPr>
          <a:xfrm>
            <a:off x="327992" y="4050833"/>
            <a:ext cx="9055342" cy="1096899"/>
          </a:xfrm>
        </p:spPr>
        <p:txBody>
          <a:bodyPr>
            <a:noAutofit/>
          </a:bodyPr>
          <a:lstStyle/>
          <a:p>
            <a:pPr algn="l"/>
            <a:r>
              <a:rPr lang="en-US" sz="2100" dirty="0">
                <a:latin typeface="Comic Sans MS" panose="030F0702030302020204" pitchFamily="66" charset="0"/>
              </a:rPr>
              <a:t>LO: to write with purpose</a:t>
            </a:r>
          </a:p>
          <a:p>
            <a:pPr algn="l"/>
            <a:r>
              <a:rPr lang="en-US" sz="2100" dirty="0">
                <a:latin typeface="Comic Sans MS" panose="030F0702030302020204" pitchFamily="66" charset="0"/>
              </a:rPr>
              <a:t>	to punctuate accurately</a:t>
            </a:r>
          </a:p>
          <a:p>
            <a:pPr algn="l"/>
            <a:r>
              <a:rPr lang="en-US" sz="2100" dirty="0">
                <a:latin typeface="Comic Sans MS" panose="030F0702030302020204" pitchFamily="66" charset="0"/>
              </a:rPr>
              <a:t>C: Pandora’s Box</a:t>
            </a:r>
            <a:endParaRPr lang="en-GB" sz="2100" dirty="0">
              <a:latin typeface="Comic Sans MS" panose="030F0702030302020204" pitchFamily="66" charset="0"/>
            </a:endParaRPr>
          </a:p>
        </p:txBody>
      </p:sp>
    </p:spTree>
    <p:extLst>
      <p:ext uri="{BB962C8B-B14F-4D97-AF65-F5344CB8AC3E}">
        <p14:creationId xmlns:p14="http://schemas.microsoft.com/office/powerpoint/2010/main" val="26241814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8C3896-00BF-4D13-8D66-E8596DAA14E7}"/>
              </a:ext>
            </a:extLst>
          </p:cNvPr>
          <p:cNvSpPr>
            <a:spLocks noGrp="1"/>
          </p:cNvSpPr>
          <p:nvPr>
            <p:ph type="title"/>
          </p:nvPr>
        </p:nvSpPr>
        <p:spPr/>
        <p:txBody>
          <a:bodyPr>
            <a:normAutofit/>
          </a:bodyPr>
          <a:lstStyle/>
          <a:p>
            <a:r>
              <a:rPr lang="en-US" sz="5400" dirty="0">
                <a:latin typeface="Comic Sans MS" panose="030F0702030302020204" pitchFamily="66" charset="0"/>
              </a:rPr>
              <a:t>Starter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925B5C7C-9348-435C-9548-34020372782D}"/>
              </a:ext>
            </a:extLst>
          </p:cNvPr>
          <p:cNvSpPr>
            <a:spLocks noGrp="1"/>
          </p:cNvSpPr>
          <p:nvPr>
            <p:ph idx="1"/>
          </p:nvPr>
        </p:nvSpPr>
        <p:spPr>
          <a:xfrm>
            <a:off x="677334" y="4600907"/>
            <a:ext cx="8596668" cy="1113761"/>
          </a:xfrm>
        </p:spPr>
        <p:txBody>
          <a:bodyPr>
            <a:normAutofit/>
          </a:bodyPr>
          <a:lstStyle/>
          <a:p>
            <a:r>
              <a:rPr lang="en-US" sz="2100" dirty="0">
                <a:latin typeface="Comic Sans MS" panose="030F0702030302020204" pitchFamily="66" charset="0"/>
              </a:rPr>
              <a:t>What is this?</a:t>
            </a:r>
          </a:p>
          <a:p>
            <a:r>
              <a:rPr lang="en-US" sz="2100" dirty="0">
                <a:latin typeface="Comic Sans MS" panose="030F0702030302020204" pitchFamily="66" charset="0"/>
              </a:rPr>
              <a:t>What does it stand for?</a:t>
            </a:r>
            <a:endParaRPr lang="en-GB" sz="2100" dirty="0">
              <a:latin typeface="Comic Sans MS" panose="030F0702030302020204" pitchFamily="66" charset="0"/>
            </a:endParaRPr>
          </a:p>
        </p:txBody>
      </p:sp>
      <p:pic>
        <p:nvPicPr>
          <p:cNvPr id="8194" name="Picture 2" descr="FANBOYS Display Banner - FANBOYS Table Prompt">
            <a:extLst>
              <a:ext uri="{FF2B5EF4-FFF2-40B4-BE49-F238E27FC236}">
                <a16:creationId xmlns:a16="http://schemas.microsoft.com/office/drawing/2014/main" id="{C0F4E39B-6E0E-4C4D-9827-70C344735DE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960" t="25839" r="2851" b="53975"/>
          <a:stretch/>
        </p:blipFill>
        <p:spPr bwMode="auto">
          <a:xfrm>
            <a:off x="506861" y="2297160"/>
            <a:ext cx="9083934" cy="9734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34785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2C5E38F-FEA0-4A51-8ABC-ED053894B1A2}"/>
              </a:ext>
            </a:extLst>
          </p:cNvPr>
          <p:cNvSpPr>
            <a:spLocks noGrp="1"/>
          </p:cNvSpPr>
          <p:nvPr>
            <p:ph idx="1"/>
          </p:nvPr>
        </p:nvSpPr>
        <p:spPr>
          <a:xfrm>
            <a:off x="677334" y="2613991"/>
            <a:ext cx="8596668" cy="3427371"/>
          </a:xfrm>
        </p:spPr>
        <p:txBody>
          <a:bodyPr>
            <a:normAutofit/>
          </a:bodyPr>
          <a:lstStyle/>
          <a:p>
            <a:r>
              <a:rPr lang="en-US" sz="2100" dirty="0">
                <a:latin typeface="Comic Sans MS" panose="030F0702030302020204" pitchFamily="66" charset="0"/>
              </a:rPr>
              <a:t>FANBOYS helps us to remember coordinating conjunctions.</a:t>
            </a:r>
          </a:p>
          <a:p>
            <a:endParaRPr lang="en-US" sz="2100" dirty="0">
              <a:latin typeface="Comic Sans MS" panose="030F0702030302020204" pitchFamily="66" charset="0"/>
            </a:endParaRPr>
          </a:p>
          <a:p>
            <a:r>
              <a:rPr lang="en-US" sz="2100" dirty="0">
                <a:latin typeface="Comic Sans MS" panose="030F0702030302020204" pitchFamily="66" charset="0"/>
              </a:rPr>
              <a:t>Remember: </a:t>
            </a:r>
            <a:r>
              <a:rPr lang="en-GB" sz="2100" dirty="0">
                <a:latin typeface="Comic Sans MS" panose="030F0702030302020204" pitchFamily="66" charset="0"/>
              </a:rPr>
              <a:t>a conjunction links words, phrases or clauses together. </a:t>
            </a:r>
          </a:p>
          <a:p>
            <a:r>
              <a:rPr lang="en-GB" sz="2100" dirty="0">
                <a:latin typeface="Comic Sans MS" panose="030F0702030302020204" pitchFamily="66" charset="0"/>
              </a:rPr>
              <a:t>Coordinating conjunctions are conjunctions that go between, and links, words, phrases, clauses or sentences of equal importance.</a:t>
            </a:r>
          </a:p>
          <a:p>
            <a:r>
              <a:rPr lang="en-GB" sz="2100" dirty="0">
                <a:latin typeface="Comic Sans MS" panose="030F0702030302020204" pitchFamily="66" charset="0"/>
              </a:rPr>
              <a:t>Compound sentences are formed when two main (independent) clauses are linked together using coordinating conjunctions</a:t>
            </a:r>
          </a:p>
          <a:p>
            <a:endParaRPr lang="en-GB" sz="2100" dirty="0">
              <a:latin typeface="Comic Sans MS" panose="030F0702030302020204" pitchFamily="66" charset="0"/>
            </a:endParaRPr>
          </a:p>
        </p:txBody>
      </p:sp>
      <p:pic>
        <p:nvPicPr>
          <p:cNvPr id="10242" name="Picture 2" descr="FANBOYS Display Banner - FANBOYS Table Prompt">
            <a:extLst>
              <a:ext uri="{FF2B5EF4-FFF2-40B4-BE49-F238E27FC236}">
                <a16:creationId xmlns:a16="http://schemas.microsoft.com/office/drawing/2014/main" id="{1C1BDD7D-2DCA-4684-B056-A8305730676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50000"/>
          <a:stretch/>
        </p:blipFill>
        <p:spPr bwMode="auto">
          <a:xfrm>
            <a:off x="173520" y="149708"/>
            <a:ext cx="8920784" cy="22301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20336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2003EA2-6238-48C6-8C39-BD2C2EABB450}"/>
              </a:ext>
            </a:extLst>
          </p:cNvPr>
          <p:cNvSpPr>
            <a:spLocks noGrp="1"/>
          </p:cNvSpPr>
          <p:nvPr>
            <p:ph idx="1"/>
          </p:nvPr>
        </p:nvSpPr>
        <p:spPr>
          <a:xfrm>
            <a:off x="190317" y="252276"/>
            <a:ext cx="8596668" cy="3880773"/>
          </a:xfrm>
        </p:spPr>
        <p:txBody>
          <a:bodyPr>
            <a:normAutofit/>
          </a:bodyPr>
          <a:lstStyle/>
          <a:p>
            <a:r>
              <a:rPr lang="en-US" sz="2100" dirty="0">
                <a:latin typeface="Comic Sans MS" panose="030F0702030302020204" pitchFamily="66" charset="0"/>
              </a:rPr>
              <a:t>Do you know the meaning of each conjunction?</a:t>
            </a:r>
            <a:endParaRPr lang="en-GB" sz="2100" dirty="0">
              <a:latin typeface="Comic Sans MS" panose="030F0702030302020204" pitchFamily="66" charset="0"/>
            </a:endParaRPr>
          </a:p>
        </p:txBody>
      </p:sp>
      <p:pic>
        <p:nvPicPr>
          <p:cNvPr id="11266" name="Picture 2" descr="Coordinating conjunctions usages (FANBOYS): a masterclass in 2021">
            <a:extLst>
              <a:ext uri="{FF2B5EF4-FFF2-40B4-BE49-F238E27FC236}">
                <a16:creationId xmlns:a16="http://schemas.microsoft.com/office/drawing/2014/main" id="{2BFC5D55-22D7-4C24-94F0-82787C5097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2242" y="1254965"/>
            <a:ext cx="8194743" cy="49136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853098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411240D-ABAE-4CF1-BFE8-D62D419BC1DD}"/>
              </a:ext>
            </a:extLst>
          </p:cNvPr>
          <p:cNvSpPr>
            <a:spLocks noGrp="1"/>
          </p:cNvSpPr>
          <p:nvPr>
            <p:ph idx="1"/>
          </p:nvPr>
        </p:nvSpPr>
        <p:spPr>
          <a:xfrm>
            <a:off x="173520" y="2537711"/>
            <a:ext cx="10083663" cy="3880773"/>
          </a:xfrm>
        </p:spPr>
        <p:txBody>
          <a:bodyPr>
            <a:noAutofit/>
          </a:bodyPr>
          <a:lstStyle/>
          <a:p>
            <a:r>
              <a:rPr lang="en-US" dirty="0">
                <a:latin typeface="Comic Sans MS" panose="030F0702030302020204" pitchFamily="66" charset="0"/>
              </a:rPr>
              <a:t>Have you used FANBOYS conjunctions in your myths?</a:t>
            </a:r>
          </a:p>
          <a:p>
            <a:endParaRPr lang="en-US" dirty="0">
              <a:latin typeface="Comic Sans MS" panose="030F0702030302020204" pitchFamily="66" charset="0"/>
            </a:endParaRPr>
          </a:p>
          <a:p>
            <a:r>
              <a:rPr lang="en-US" dirty="0">
                <a:latin typeface="Comic Sans MS" panose="030F0702030302020204" pitchFamily="66" charset="0"/>
              </a:rPr>
              <a:t>Look through your work and identify any coordinating conjunctions you have used in your writing.</a:t>
            </a:r>
          </a:p>
          <a:p>
            <a:endParaRPr lang="en-US" dirty="0">
              <a:latin typeface="Comic Sans MS" panose="030F0702030302020204" pitchFamily="66" charset="0"/>
            </a:endParaRPr>
          </a:p>
          <a:p>
            <a:r>
              <a:rPr lang="en-US" dirty="0">
                <a:latin typeface="Comic Sans MS" panose="030F0702030302020204" pitchFamily="66" charset="0"/>
              </a:rPr>
              <a:t>If you haven’t used any sentences with these conjunctions, think of some sentences now!</a:t>
            </a:r>
          </a:p>
          <a:p>
            <a:endParaRPr lang="en-US" dirty="0">
              <a:latin typeface="Comic Sans MS" panose="030F0702030302020204" pitchFamily="66" charset="0"/>
            </a:endParaRPr>
          </a:p>
          <a:p>
            <a:r>
              <a:rPr lang="en-US" dirty="0">
                <a:latin typeface="Comic Sans MS" panose="030F0702030302020204" pitchFamily="66" charset="0"/>
              </a:rPr>
              <a:t>Try to use a range of conjunctions.</a:t>
            </a:r>
          </a:p>
          <a:p>
            <a:endParaRPr lang="en-US" dirty="0">
              <a:latin typeface="Comic Sans MS" panose="030F0702030302020204" pitchFamily="66" charset="0"/>
            </a:endParaRPr>
          </a:p>
          <a:p>
            <a:r>
              <a:rPr lang="en-US" dirty="0">
                <a:latin typeface="Comic Sans MS" panose="030F0702030302020204" pitchFamily="66" charset="0"/>
              </a:rPr>
              <a:t>See if you can add coordinating conjunctions to your writing when you edit today.</a:t>
            </a:r>
            <a:endParaRPr lang="en-GB" dirty="0">
              <a:latin typeface="Comic Sans MS" panose="030F0702030302020204" pitchFamily="66" charset="0"/>
            </a:endParaRPr>
          </a:p>
        </p:txBody>
      </p:sp>
      <p:pic>
        <p:nvPicPr>
          <p:cNvPr id="4" name="Picture 2" descr="FANBOYS Display Banner - FANBOYS Table Prompt">
            <a:extLst>
              <a:ext uri="{FF2B5EF4-FFF2-40B4-BE49-F238E27FC236}">
                <a16:creationId xmlns:a16="http://schemas.microsoft.com/office/drawing/2014/main" id="{56B165EB-7FF4-4EB3-9993-F4194469F70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50000"/>
          <a:stretch/>
        </p:blipFill>
        <p:spPr bwMode="auto">
          <a:xfrm>
            <a:off x="173520" y="149708"/>
            <a:ext cx="8920784" cy="22301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250433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907CD2-FF39-4E2D-A520-E071A8B73ED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794F176-1E74-469B-9B05-162886D7C863}"/>
              </a:ext>
            </a:extLst>
          </p:cNvPr>
          <p:cNvSpPr>
            <a:spLocks noGrp="1"/>
          </p:cNvSpPr>
          <p:nvPr>
            <p:ph idx="1"/>
          </p:nvPr>
        </p:nvSpPr>
        <p:spPr/>
        <p:txBody>
          <a:bodyPr>
            <a:normAutofit/>
          </a:bodyPr>
          <a:lstStyle/>
          <a:p>
            <a:r>
              <a:rPr lang="en-US" sz="2100" dirty="0">
                <a:latin typeface="Comic Sans MS" panose="030F0702030302020204" pitchFamily="66" charset="0"/>
              </a:rPr>
              <a:t>Look back at your work.</a:t>
            </a:r>
          </a:p>
          <a:p>
            <a:r>
              <a:rPr lang="en-US" sz="2100" dirty="0">
                <a:latin typeface="Comic Sans MS" panose="030F0702030302020204" pitchFamily="66" charset="0"/>
              </a:rPr>
              <a:t>What have you done well? </a:t>
            </a:r>
          </a:p>
          <a:p>
            <a:r>
              <a:rPr lang="en-US" sz="2100" dirty="0">
                <a:latin typeface="Comic Sans MS" panose="030F0702030302020204" pitchFamily="66" charset="0"/>
              </a:rPr>
              <a:t>What features have you correctly used? </a:t>
            </a:r>
          </a:p>
          <a:p>
            <a:endParaRPr lang="en-US" sz="2100" dirty="0">
              <a:latin typeface="Comic Sans MS" panose="030F0702030302020204" pitchFamily="66" charset="0"/>
            </a:endParaRPr>
          </a:p>
          <a:p>
            <a:r>
              <a:rPr lang="en-US" sz="2100" dirty="0">
                <a:latin typeface="Comic Sans MS" panose="030F0702030302020204" pitchFamily="66" charset="0"/>
              </a:rPr>
              <a:t>What do you need to improve? </a:t>
            </a:r>
          </a:p>
          <a:p>
            <a:r>
              <a:rPr lang="en-US" sz="2100" dirty="0">
                <a:latin typeface="Comic Sans MS" panose="030F0702030302020204" pitchFamily="66" charset="0"/>
              </a:rPr>
              <a:t>What features have you </a:t>
            </a:r>
            <a:r>
              <a:rPr lang="en-US" sz="2100" i="1" dirty="0">
                <a:latin typeface="Comic Sans MS" panose="030F0702030302020204" pitchFamily="66" charset="0"/>
              </a:rPr>
              <a:t>not</a:t>
            </a:r>
            <a:r>
              <a:rPr lang="en-US" sz="2100" dirty="0">
                <a:latin typeface="Comic Sans MS" panose="030F0702030302020204" pitchFamily="66" charset="0"/>
              </a:rPr>
              <a:t> included from the checklist?</a:t>
            </a:r>
            <a:endParaRPr lang="en-GB" sz="2100" dirty="0">
              <a:latin typeface="Comic Sans MS" panose="030F0702030302020204" pitchFamily="66" charset="0"/>
            </a:endParaRPr>
          </a:p>
        </p:txBody>
      </p:sp>
      <p:pic>
        <p:nvPicPr>
          <p:cNvPr id="14338" name="Picture 2" descr="Eyeball Clipart Look And Listen - Look Clipart Hd Png, Transparent Png - vhv">
            <a:extLst>
              <a:ext uri="{FF2B5EF4-FFF2-40B4-BE49-F238E27FC236}">
                <a16:creationId xmlns:a16="http://schemas.microsoft.com/office/drawing/2014/main" id="{525C047C-085F-445A-8A27-62A7B158C1C8}"/>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5954" b="89506" l="6744" r="95349">
                        <a14:foregroundMark x1="49767" y1="8577" x2="41512" y2="4945"/>
                        <a14:foregroundMark x1="41512" y1="4945" x2="23488" y2="9082"/>
                        <a14:foregroundMark x1="23488" y1="9082" x2="18605" y2="12008"/>
                        <a14:foregroundMark x1="48837" y1="7366" x2="39302" y2="6357"/>
                        <a14:foregroundMark x1="39302" y1="6357" x2="50116" y2="6054"/>
                        <a14:foregroundMark x1="92093" y1="45913" x2="90349" y2="53683"/>
                        <a14:foregroundMark x1="90349" y1="53683" x2="93372" y2="44702"/>
                        <a14:foregroundMark x1="93372" y1="44702" x2="90581" y2="36327"/>
                        <a14:foregroundMark x1="90581" y1="36327" x2="89884" y2="46418"/>
                        <a14:foregroundMark x1="89884" y1="46418" x2="89070" y2="46418"/>
                        <a14:foregroundMark x1="20233" y1="40868" x2="28837" y2="38749"/>
                        <a14:foregroundMark x1="28837" y1="38749" x2="41395" y2="47730"/>
                        <a14:foregroundMark x1="41395" y1="47730" x2="24651" y2="44601"/>
                        <a14:foregroundMark x1="24651" y1="44601" x2="20930" y2="38345"/>
                        <a14:foregroundMark x1="20930" y1="38345" x2="34535" y2="38042"/>
                        <a14:foregroundMark x1="34535" y1="38042" x2="45349" y2="41574"/>
                        <a14:foregroundMark x1="45349" y1="41574" x2="49302" y2="49546"/>
                        <a14:foregroundMark x1="49302" y1="49546" x2="49070" y2="50858"/>
                        <a14:foregroundMark x1="95349" y1="49243" x2="94535" y2="43189"/>
                        <a14:foregroundMark x1="46395" y1="89405" x2="51279" y2="89606"/>
                        <a14:foregroundMark x1="11512" y1="56509" x2="7558" y2="48940"/>
                        <a14:foregroundMark x1="7558" y1="48940" x2="6860" y2="40061"/>
                        <a14:foregroundMark x1="6860" y1="40061" x2="9884" y2="33401"/>
                        <a14:foregroundMark x1="9884" y1="33401" x2="17209" y2="28153"/>
                        <a14:foregroundMark x1="17209" y1="28153" x2="10814" y2="35520"/>
                        <a14:foregroundMark x1="10814" y1="35520" x2="11047" y2="43693"/>
                        <a14:foregroundMark x1="11047" y1="43693" x2="21744" y2="58729"/>
                        <a14:foregroundMark x1="37791" y1="54087" x2="30698" y2="46216"/>
                        <a14:foregroundMark x1="30698" y1="46216" x2="21047" y2="40363"/>
                        <a14:foregroundMark x1="21047" y1="40363" x2="28721" y2="47931"/>
                        <a14:foregroundMark x1="28721" y1="47931" x2="41279" y2="44601"/>
                        <a14:foregroundMark x1="41279" y1="44601" x2="37326" y2="36226"/>
                        <a14:foregroundMark x1="37326" y1="36226" x2="28256" y2="34813"/>
                        <a14:foregroundMark x1="28256" y1="34813" x2="21512" y2="38547"/>
                        <a14:foregroundMark x1="21512" y1="38547" x2="14302" y2="34410"/>
                        <a14:foregroundMark x1="14302" y1="34410" x2="18953" y2="27851"/>
                        <a14:foregroundMark x1="18953" y1="27851" x2="19419" y2="28254"/>
                        <a14:foregroundMark x1="6512" y1="50454" x2="5233" y2="43391"/>
                        <a14:foregroundMark x1="5233" y1="43391" x2="6744" y2="36125"/>
                        <a14:foregroundMark x1="6744" y1="36125" x2="7093" y2="35822"/>
                        <a14:foregroundMark x1="45814" y1="38446" x2="44302" y2="46216"/>
                        <a14:foregroundMark x1="44302" y1="46216" x2="38023" y2="51463"/>
                        <a14:foregroundMark x1="38023" y1="51463" x2="29419" y2="51060"/>
                        <a14:foregroundMark x1="29419" y1="51060" x2="21512" y2="47528"/>
                        <a14:foregroundMark x1="21512" y1="47528" x2="28721" y2="46519"/>
                        <a14:foregroundMark x1="19884" y1="47124" x2="38953" y2="52775"/>
                        <a14:foregroundMark x1="38953" y1="52775" x2="43605" y2="51060"/>
                        <a14:foregroundMark x1="43605" y1="51060" x2="34767" y2="54390"/>
                        <a14:foregroundMark x1="34767" y1="54390" x2="25930" y2="55499"/>
                        <a14:foregroundMark x1="25930" y1="55499" x2="20698" y2="49041"/>
                        <a14:foregroundMark x1="20698" y1="49041" x2="30698" y2="51463"/>
                        <a14:foregroundMark x1="30698" y1="51463" x2="30698" y2="51766"/>
                        <a14:foregroundMark x1="45000" y1="37941" x2="36395" y2="37033"/>
                        <a14:foregroundMark x1="36395" y1="37033" x2="35116" y2="36529"/>
                      </a14:backgroundRemoval>
                    </a14:imgEffect>
                  </a14:imgLayer>
                </a14:imgProps>
              </a:ext>
              <a:ext uri="{28A0092B-C50C-407E-A947-70E740481C1C}">
                <a14:useLocalDpi xmlns:a14="http://schemas.microsoft.com/office/drawing/2010/main" val="0"/>
              </a:ext>
            </a:extLst>
          </a:blip>
          <a:srcRect/>
          <a:stretch>
            <a:fillRect/>
          </a:stretch>
        </p:blipFill>
        <p:spPr bwMode="auto">
          <a:xfrm>
            <a:off x="0" y="0"/>
            <a:ext cx="1875011" cy="21605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523954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A673A-4FDF-4008-890F-345097031BFA}"/>
              </a:ext>
            </a:extLst>
          </p:cNvPr>
          <p:cNvSpPr>
            <a:spLocks noGrp="1"/>
          </p:cNvSpPr>
          <p:nvPr>
            <p:ph type="title"/>
          </p:nvPr>
        </p:nvSpPr>
        <p:spPr/>
        <p:txBody>
          <a:bodyPr>
            <a:normAutofit/>
          </a:bodyPr>
          <a:lstStyle/>
          <a:p>
            <a:r>
              <a:rPr lang="en-US" sz="5400" dirty="0">
                <a:latin typeface="Comic Sans MS" panose="030F0702030302020204" pitchFamily="66" charset="0"/>
              </a:rPr>
              <a:t>Activity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6F7820A5-8DBF-42FB-BC87-E4BAD9E5DDC7}"/>
              </a:ext>
            </a:extLst>
          </p:cNvPr>
          <p:cNvSpPr>
            <a:spLocks noGrp="1"/>
          </p:cNvSpPr>
          <p:nvPr>
            <p:ph idx="1"/>
          </p:nvPr>
        </p:nvSpPr>
        <p:spPr/>
        <p:txBody>
          <a:bodyPr/>
          <a:lstStyle/>
          <a:p>
            <a:r>
              <a:rPr lang="en-US" dirty="0">
                <a:latin typeface="Comic Sans MS" panose="030F0702030302020204" pitchFamily="66" charset="0"/>
              </a:rPr>
              <a:t>Edit and improve your myth.</a:t>
            </a:r>
          </a:p>
          <a:p>
            <a:endParaRPr lang="en-US" dirty="0">
              <a:latin typeface="Comic Sans MS" panose="030F0702030302020204" pitchFamily="66" charset="0"/>
            </a:endParaRPr>
          </a:p>
          <a:p>
            <a:r>
              <a:rPr lang="en-GB" b="1" dirty="0">
                <a:solidFill>
                  <a:srgbClr val="FF0000"/>
                </a:solidFill>
                <a:latin typeface="Comic Sans MS" panose="030F0702030302020204" pitchFamily="66" charset="0"/>
              </a:rPr>
              <a:t>Red Pen: </a:t>
            </a:r>
            <a:r>
              <a:rPr lang="en-GB" dirty="0">
                <a:solidFill>
                  <a:srgbClr val="FF0000"/>
                </a:solidFill>
                <a:latin typeface="Comic Sans MS" panose="030F0702030302020204" pitchFamily="66" charset="0"/>
              </a:rPr>
              <a:t>ask an adult to read through your work. What have you done well? What do you need to do to improve? Ask an adult to help you improve their work: it may be correcting spelling mistakes, rewriting sentences which don’t make sense, correcting the use of semi-colons or commas, improving your vocabulary choices etc. </a:t>
            </a:r>
          </a:p>
        </p:txBody>
      </p:sp>
    </p:spTree>
    <p:extLst>
      <p:ext uri="{BB962C8B-B14F-4D97-AF65-F5344CB8AC3E}">
        <p14:creationId xmlns:p14="http://schemas.microsoft.com/office/powerpoint/2010/main" val="49649971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1446</TotalTime>
  <Words>2810</Words>
  <Application>Microsoft Office PowerPoint</Application>
  <PresentationFormat>Widescreen</PresentationFormat>
  <Paragraphs>226</Paragraphs>
  <Slides>43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Arial</vt:lpstr>
      <vt:lpstr>Comic Sans MS</vt:lpstr>
      <vt:lpstr>Snap ITC</vt:lpstr>
      <vt:lpstr>Trebuchet MS</vt:lpstr>
      <vt:lpstr>Wingdings 3</vt:lpstr>
      <vt:lpstr>Facet</vt:lpstr>
      <vt:lpstr>Monday 13th September 2021</vt:lpstr>
      <vt:lpstr>Starter </vt:lpstr>
      <vt:lpstr>https://www.bbc.co.uk/bitesize/articles/zm9dqp3  </vt:lpstr>
      <vt:lpstr>Remember: </vt:lpstr>
      <vt:lpstr>https://www.bbc.co.uk/bitesize/articles/zm9dqp3   </vt:lpstr>
      <vt:lpstr>PowerPoint Presentation</vt:lpstr>
      <vt:lpstr>My Myth</vt:lpstr>
      <vt:lpstr>PowerPoint Presentation</vt:lpstr>
      <vt:lpstr>Activity </vt:lpstr>
      <vt:lpstr>Red Pen</vt:lpstr>
      <vt:lpstr>Tuesday 14th September 2021</vt:lpstr>
      <vt:lpstr>Starter </vt:lpstr>
      <vt:lpstr>This is a semi-colon!</vt:lpstr>
      <vt:lpstr>PowerPoint Presentation</vt:lpstr>
      <vt:lpstr>PowerPoint Presentation</vt:lpstr>
      <vt:lpstr>PowerPoint Presentation</vt:lpstr>
      <vt:lpstr>PowerPoint Presentation</vt:lpstr>
      <vt:lpstr>PowerPoint Presentation</vt:lpstr>
      <vt:lpstr>PowerPoint Presentation</vt:lpstr>
      <vt:lpstr>My Myth</vt:lpstr>
      <vt:lpstr>My Myth</vt:lpstr>
      <vt:lpstr>PowerPoint Presentation</vt:lpstr>
      <vt:lpstr>Activity </vt:lpstr>
      <vt:lpstr>Red Pen</vt:lpstr>
      <vt:lpstr>Divers</vt:lpstr>
      <vt:lpstr>Wednesday 15th September 2021</vt:lpstr>
      <vt:lpstr>What are adverbial phrases?</vt:lpstr>
      <vt:lpstr>PowerPoint Presentation</vt:lpstr>
      <vt:lpstr>PowerPoint Presentation</vt:lpstr>
      <vt:lpstr>PowerPoint Presentation</vt:lpstr>
      <vt:lpstr>PowerPoint Presentation</vt:lpstr>
      <vt:lpstr>My Myth</vt:lpstr>
      <vt:lpstr>My Myth</vt:lpstr>
      <vt:lpstr>PowerPoint Presentation</vt:lpstr>
      <vt:lpstr>Activity </vt:lpstr>
      <vt:lpstr>Red Pen </vt:lpstr>
      <vt:lpstr>Thursday 16th September 2021</vt:lpstr>
      <vt:lpstr>Starter </vt:lpstr>
      <vt:lpstr>PowerPoint Presentation</vt:lpstr>
      <vt:lpstr>PowerPoint Presentation</vt:lpstr>
      <vt:lpstr>PowerPoint Presentation</vt:lpstr>
      <vt:lpstr>PowerPoint Presentation</vt:lpstr>
      <vt:lpstr>Activity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13th September 2021</dc:title>
  <dc:creator>Emily Fenner</dc:creator>
  <cp:lastModifiedBy>Emily Fenner</cp:lastModifiedBy>
  <cp:revision>17</cp:revision>
  <dcterms:created xsi:type="dcterms:W3CDTF">2021-09-10T12:48:10Z</dcterms:created>
  <dcterms:modified xsi:type="dcterms:W3CDTF">2021-09-11T13:08:08Z</dcterms:modified>
</cp:coreProperties>
</file>