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ppt/comments/comment2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9" r:id="rId2"/>
    <p:sldId id="260" r:id="rId3"/>
    <p:sldId id="261" r:id="rId4"/>
    <p:sldId id="257" r:id="rId5"/>
    <p:sldId id="258" r:id="rId6"/>
    <p:sldId id="262" r:id="rId7"/>
    <p:sldId id="263" r:id="rId8"/>
    <p:sldId id="264" r:id="rId9"/>
    <p:sldId id="265" r:id="rId10"/>
    <p:sldId id="295" r:id="rId11"/>
    <p:sldId id="296" r:id="rId12"/>
    <p:sldId id="300" r:id="rId13"/>
    <p:sldId id="266" r:id="rId14"/>
    <p:sldId id="267" r:id="rId15"/>
    <p:sldId id="297" r:id="rId16"/>
    <p:sldId id="269" r:id="rId17"/>
    <p:sldId id="298" r:id="rId18"/>
    <p:sldId id="270" r:id="rId19"/>
    <p:sldId id="271" r:id="rId20"/>
    <p:sldId id="272" r:id="rId21"/>
    <p:sldId id="273" r:id="rId22"/>
    <p:sldId id="274" r:id="rId23"/>
    <p:sldId id="294" r:id="rId24"/>
    <p:sldId id="275" r:id="rId25"/>
    <p:sldId id="276" r:id="rId26"/>
    <p:sldId id="277" r:id="rId27"/>
    <p:sldId id="278" r:id="rId28"/>
    <p:sldId id="279" r:id="rId29"/>
    <p:sldId id="299" r:id="rId30"/>
    <p:sldId id="281" r:id="rId31"/>
    <p:sldId id="282" r:id="rId32"/>
    <p:sldId id="283" r:id="rId33"/>
    <p:sldId id="285" r:id="rId34"/>
    <p:sldId id="287" r:id="rId35"/>
    <p:sldId id="288" r:id="rId36"/>
    <p:sldId id="289" r:id="rId37"/>
    <p:sldId id="291" r:id="rId38"/>
    <p:sldId id="292" r:id="rId39"/>
    <p:sldId id="293" r:id="rId4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Emily Fenner" initials="EF" lastIdx="1" clrIdx="0">
    <p:extLst>
      <p:ext uri="{19B8F6BF-5375-455C-9EA6-DF929625EA0E}">
        <p15:presenceInfo xmlns:p15="http://schemas.microsoft.com/office/powerpoint/2012/main" userId="S-1-5-21-445685737-710781008-2806010839-6108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8" d="100"/>
          <a:sy n="68" d="100"/>
        </p:scale>
        <p:origin x="61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0" Type="http://schemas.openxmlformats.org/officeDocument/2006/relationships/slide" Target="slides/slide19.xml"/><Relationship Id="rId41" Type="http://schemas.openxmlformats.org/officeDocument/2006/relationships/commentAuthors" Target="commentAuthor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1-04-23T18:24:17.592" idx="1">
    <p:pos x="10" y="10"/>
    <p:text/>
    <p:extLst>
      <p:ext uri="{C676402C-5697-4E1C-873F-D02D1690AC5C}">
        <p15:threadingInfo xmlns:p15="http://schemas.microsoft.com/office/powerpoint/2012/main" timeZoneBias="-60"/>
      </p:ext>
    </p:extLst>
  </p:cm>
</p:cmLst>
</file>

<file path=ppt/comments/comment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1-04-23T18:24:17.592" idx="1">
    <p:pos x="10" y="10"/>
    <p:text/>
    <p:extLst>
      <p:ext uri="{C676402C-5697-4E1C-873F-D02D1690AC5C}">
        <p15:threadingInfo xmlns:p15="http://schemas.microsoft.com/office/powerpoint/2012/main" timeZoneBias="-6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E7A72B-839B-48B7-B156-DDCD28B20E3B}" type="datetimeFigureOut">
              <a:rPr lang="en-GB" smtClean="0"/>
              <a:t>24/04/2021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F6F176-DD2D-470B-BAFF-1B16DA35B71B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478661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E7A72B-839B-48B7-B156-DDCD28B20E3B}" type="datetimeFigureOut">
              <a:rPr lang="en-GB" smtClean="0"/>
              <a:t>24/04/2021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F6F176-DD2D-470B-BAFF-1B16DA35B7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02772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E7A72B-839B-48B7-B156-DDCD28B20E3B}" type="datetimeFigureOut">
              <a:rPr lang="en-GB" smtClean="0"/>
              <a:t>24/04/2021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F6F176-DD2D-470B-BAFF-1B16DA35B71B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456690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E7A72B-839B-48B7-B156-DDCD28B20E3B}" type="datetimeFigureOut">
              <a:rPr lang="en-GB" smtClean="0"/>
              <a:t>24/04/2021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F6F176-DD2D-470B-BAFF-1B16DA35B7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78551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E7A72B-839B-48B7-B156-DDCD28B20E3B}" type="datetimeFigureOut">
              <a:rPr lang="en-GB" smtClean="0"/>
              <a:t>24/04/2021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F6F176-DD2D-470B-BAFF-1B16DA35B7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02639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E7A72B-839B-48B7-B156-DDCD28B20E3B}" type="datetimeFigureOut">
              <a:rPr lang="en-GB" smtClean="0"/>
              <a:t>24/04/2021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F6F176-DD2D-470B-BAFF-1B16DA35B7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39033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E7A72B-839B-48B7-B156-DDCD28B20E3B}" type="datetimeFigureOut">
              <a:rPr lang="en-GB" smtClean="0"/>
              <a:t>24/04/2021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F6F176-DD2D-470B-BAFF-1B16DA35B7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55637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33E7A72B-839B-48B7-B156-DDCD28B20E3B}" type="datetimeFigureOut">
              <a:rPr lang="en-GB" smtClean="0"/>
              <a:t>24/04/2021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5F6F176-DD2D-470B-BAFF-1B16DA35B7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47474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E7A72B-839B-48B7-B156-DDCD28B20E3B}" type="datetimeFigureOut">
              <a:rPr lang="en-GB" smtClean="0"/>
              <a:t>24/04/2021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F6F176-DD2D-470B-BAFF-1B16DA35B7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52616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E7A72B-839B-48B7-B156-DDCD28B20E3B}" type="datetimeFigureOut">
              <a:rPr lang="en-GB" smtClean="0"/>
              <a:t>24/04/2021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F6F176-DD2D-470B-BAFF-1B16DA35B7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47413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E7A72B-839B-48B7-B156-DDCD28B20E3B}" type="datetimeFigureOut">
              <a:rPr lang="en-GB" smtClean="0"/>
              <a:t>24/04/2021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F6F176-DD2D-470B-BAFF-1B16DA35B7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20736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91985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33E7A72B-839B-48B7-B156-DDCD28B20E3B}" type="datetimeFigureOut">
              <a:rPr lang="en-GB" smtClean="0"/>
              <a:t>24/04/2021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15F6F176-DD2D-470B-BAFF-1B16DA35B71B}" type="slidenum">
              <a:rPr lang="en-GB" smtClean="0"/>
              <a:t>‹#›</a:t>
            </a:fld>
            <a:endParaRPr lang="en-GB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613126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comments" Target="../comments/commen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CF863F7D-D87F-452F-84CD-7D4C25FB5EA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6600" dirty="0">
                <a:latin typeface="Comic Sans MS" panose="030F0702030302020204" pitchFamily="66" charset="0"/>
              </a:rPr>
              <a:t>Monday 26</a:t>
            </a:r>
            <a:r>
              <a:rPr lang="en-GB" sz="6600" baseline="30000" dirty="0">
                <a:latin typeface="Comic Sans MS" panose="030F0702030302020204" pitchFamily="66" charset="0"/>
              </a:rPr>
              <a:t>th</a:t>
            </a:r>
            <a:r>
              <a:rPr lang="en-GB" sz="6600" dirty="0">
                <a:latin typeface="Comic Sans MS" panose="030F0702030302020204" pitchFamily="66" charset="0"/>
              </a:rPr>
              <a:t> April 2021</a:t>
            </a: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4064FFDB-3C42-43A3-B877-D6CC68D9A3E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cap="none" dirty="0">
                <a:latin typeface="Comic Sans MS" panose="030F0702030302020204" pitchFamily="66" charset="0"/>
              </a:rPr>
              <a:t>LO: To write with purpose.</a:t>
            </a:r>
          </a:p>
          <a:p>
            <a:r>
              <a:rPr lang="en-GB" cap="none" dirty="0">
                <a:latin typeface="Comic Sans MS" panose="030F0702030302020204" pitchFamily="66" charset="0"/>
              </a:rPr>
              <a:t>      To use sentences appropriately.</a:t>
            </a:r>
          </a:p>
          <a:p>
            <a:r>
              <a:rPr lang="en-GB" cap="none" dirty="0">
                <a:latin typeface="Comic Sans MS" panose="030F0702030302020204" pitchFamily="66" charset="0"/>
              </a:rPr>
              <a:t>C: Instructions</a:t>
            </a:r>
          </a:p>
        </p:txBody>
      </p:sp>
    </p:spTree>
    <p:extLst>
      <p:ext uri="{BB962C8B-B14F-4D97-AF65-F5344CB8AC3E}">
        <p14:creationId xmlns:p14="http://schemas.microsoft.com/office/powerpoint/2010/main" val="1528088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F79142-9BF7-48B0-83D7-06E8708395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What is a verb?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E3EBD36-9FE8-4900-91D6-7046737AC89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 descr="thinking-clipart-3 - Kids First Pediatric">
            <a:extLst>
              <a:ext uri="{FF2B5EF4-FFF2-40B4-BE49-F238E27FC236}">
                <a16:creationId xmlns:a16="http://schemas.microsoft.com/office/drawing/2014/main" id="{99549FC9-E71B-4FBA-8654-837044F51F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4710" y="1845734"/>
            <a:ext cx="4137326" cy="4143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876370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1049B7-8B0B-4E3E-B4F9-6A106231C7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536839-8623-4F4B-BA73-ACFF40CFF01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1845734"/>
            <a:ext cx="4690778" cy="4023360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A verb is a doing word.</a:t>
            </a:r>
          </a:p>
          <a:p>
            <a:r>
              <a:rPr lang="en-GB" dirty="0">
                <a:latin typeface="Comic Sans MS" panose="030F0702030302020204" pitchFamily="66" charset="0"/>
              </a:rPr>
              <a:t>It expresses a physical action, a mental action or a state of being. </a:t>
            </a:r>
          </a:p>
        </p:txBody>
      </p:sp>
      <p:pic>
        <p:nvPicPr>
          <p:cNvPr id="2052" name="Picture 4" descr="https://i.pinimg.com/originals/3a/f3/8d/3af38d2b4dd569e97c2b0a1d5a10ef18.jpg">
            <a:extLst>
              <a:ext uri="{FF2B5EF4-FFF2-40B4-BE49-F238E27FC236}">
                <a16:creationId xmlns:a16="http://schemas.microsoft.com/office/drawing/2014/main" id="{E5351AD5-AE9D-4AC4-A3DE-53FBA20C69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1079" y="1845734"/>
            <a:ext cx="6057900" cy="428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172922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669473" y="152401"/>
            <a:ext cx="8853055" cy="861774"/>
          </a:xfrm>
          <a:prstGeom prst="rect">
            <a:avLst/>
          </a:prstGeom>
          <a:solidFill>
            <a:schemeClr val="bg1"/>
          </a:solidFill>
          <a:ln w="19050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500" dirty="0">
                <a:latin typeface="Comic Sans MS" panose="030F0702030302020204" pitchFamily="66" charset="0"/>
                <a:cs typeface="Comic Sans MS"/>
              </a:rPr>
              <a:t>Have a look at these words.</a:t>
            </a:r>
          </a:p>
          <a:p>
            <a:pPr algn="ctr"/>
            <a:r>
              <a:rPr lang="en-US" sz="2500" dirty="0">
                <a:latin typeface="Comic Sans MS" panose="030F0702030302020204" pitchFamily="66" charset="0"/>
                <a:cs typeface="Comic Sans MS"/>
              </a:rPr>
              <a:t>Which words are verbs?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43574481"/>
              </p:ext>
            </p:extLst>
          </p:nvPr>
        </p:nvGraphicFramePr>
        <p:xfrm>
          <a:off x="2019300" y="1500695"/>
          <a:ext cx="8153400" cy="4699000"/>
        </p:xfrm>
        <a:graphic>
          <a:graphicData uri="http://schemas.openxmlformats.org/drawingml/2006/table">
            <a:tbl>
              <a:tblPr>
                <a:tableStyleId>{F5AB1C69-6EDB-4FF4-983F-18BD219EF322}</a:tableStyleId>
              </a:tblPr>
              <a:tblGrid>
                <a:gridCol w="13589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589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589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589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589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3589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469900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chemeClr val="bg1"/>
                          </a:solidFill>
                          <a:latin typeface="Comic Sans MS"/>
                          <a:cs typeface="Comic Sans MS"/>
                        </a:rPr>
                        <a:t>have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err="1">
                          <a:solidFill>
                            <a:schemeClr val="bg1"/>
                          </a:solidFill>
                          <a:latin typeface="Comic Sans MS"/>
                          <a:cs typeface="Comic Sans MS"/>
                        </a:rPr>
                        <a:t>colour</a:t>
                      </a:r>
                      <a:endParaRPr lang="en-US" sz="2400" b="1" dirty="0">
                        <a:solidFill>
                          <a:schemeClr val="bg1"/>
                        </a:solidFill>
                        <a:latin typeface="Comic Sans MS"/>
                        <a:cs typeface="Comic Sans MS"/>
                      </a:endParaRP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chemeClr val="bg1"/>
                          </a:solidFill>
                          <a:latin typeface="Comic Sans MS"/>
                          <a:cs typeface="Comic Sans MS"/>
                        </a:rPr>
                        <a:t>straight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chemeClr val="bg1"/>
                          </a:solidFill>
                          <a:latin typeface="Comic Sans MS"/>
                          <a:cs typeface="Comic Sans MS"/>
                        </a:rPr>
                        <a:t>look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chemeClr val="bg1"/>
                          </a:solidFill>
                          <a:latin typeface="Comic Sans MS"/>
                          <a:cs typeface="Comic Sans MS"/>
                        </a:rPr>
                        <a:t>strong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chemeClr val="bg1"/>
                          </a:solidFill>
                          <a:latin typeface="Comic Sans MS"/>
                          <a:cs typeface="Comic Sans MS"/>
                        </a:rPr>
                        <a:t>cube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9900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chemeClr val="bg1"/>
                          </a:solidFill>
                          <a:latin typeface="Comic Sans MS"/>
                          <a:cs typeface="Comic Sans MS"/>
                        </a:rPr>
                        <a:t>chew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chemeClr val="bg1"/>
                          </a:solidFill>
                          <a:latin typeface="Comic Sans MS"/>
                          <a:cs typeface="Comic Sans MS"/>
                        </a:rPr>
                        <a:t>air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chemeClr val="bg1"/>
                          </a:solidFill>
                          <a:latin typeface="Comic Sans MS"/>
                          <a:cs typeface="Comic Sans MS"/>
                        </a:rPr>
                        <a:t>square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chemeClr val="bg1"/>
                          </a:solidFill>
                          <a:latin typeface="Comic Sans MS"/>
                          <a:cs typeface="Comic Sans MS"/>
                        </a:rPr>
                        <a:t>easy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chemeClr val="bg1"/>
                          </a:solidFill>
                          <a:latin typeface="Comic Sans MS"/>
                          <a:cs typeface="Comic Sans MS"/>
                        </a:rPr>
                        <a:t>pink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chemeClr val="bg1"/>
                          </a:solidFill>
                          <a:latin typeface="Comic Sans MS"/>
                          <a:cs typeface="Comic Sans MS"/>
                        </a:rPr>
                        <a:t>table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69900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chemeClr val="bg1"/>
                          </a:solidFill>
                          <a:latin typeface="Comic Sans MS"/>
                          <a:cs typeface="Comic Sans MS"/>
                        </a:rPr>
                        <a:t>tooth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chemeClr val="bg1"/>
                          </a:solidFill>
                          <a:latin typeface="Comic Sans MS"/>
                          <a:cs typeface="Comic Sans MS"/>
                        </a:rPr>
                        <a:t>hair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chemeClr val="bg1"/>
                          </a:solidFill>
                          <a:latin typeface="Comic Sans MS"/>
                          <a:cs typeface="Comic Sans MS"/>
                        </a:rPr>
                        <a:t>say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chemeClr val="bg1"/>
                          </a:solidFill>
                          <a:latin typeface="Comic Sans MS"/>
                          <a:cs typeface="Comic Sans MS"/>
                        </a:rPr>
                        <a:t>date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chemeClr val="bg1"/>
                          </a:solidFill>
                          <a:latin typeface="Comic Sans MS"/>
                          <a:cs typeface="Comic Sans MS"/>
                        </a:rPr>
                        <a:t>blonde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chemeClr val="bg1"/>
                          </a:solidFill>
                          <a:latin typeface="Comic Sans MS"/>
                          <a:cs typeface="Comic Sans MS"/>
                        </a:rPr>
                        <a:t>box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69900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chemeClr val="bg1"/>
                          </a:solidFill>
                          <a:latin typeface="Comic Sans MS"/>
                          <a:cs typeface="Comic Sans MS"/>
                        </a:rPr>
                        <a:t>long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chemeClr val="bg1"/>
                          </a:solidFill>
                          <a:latin typeface="Comic Sans MS"/>
                          <a:cs typeface="Comic Sans MS"/>
                        </a:rPr>
                        <a:t>salt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chemeClr val="bg1"/>
                          </a:solidFill>
                          <a:latin typeface="Comic Sans MS"/>
                          <a:cs typeface="Comic Sans MS"/>
                        </a:rPr>
                        <a:t>alone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chemeClr val="bg1"/>
                          </a:solidFill>
                          <a:latin typeface="Comic Sans MS"/>
                          <a:cs typeface="Comic Sans MS"/>
                        </a:rPr>
                        <a:t>circle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chemeClr val="bg1"/>
                          </a:solidFill>
                          <a:latin typeface="Comic Sans MS"/>
                          <a:cs typeface="Comic Sans MS"/>
                        </a:rPr>
                        <a:t>sweet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chemeClr val="bg1"/>
                          </a:solidFill>
                          <a:latin typeface="Comic Sans MS"/>
                          <a:cs typeface="Comic Sans MS"/>
                        </a:rPr>
                        <a:t>work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69900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chemeClr val="bg1"/>
                          </a:solidFill>
                          <a:latin typeface="Comic Sans MS"/>
                          <a:cs typeface="Comic Sans MS"/>
                        </a:rPr>
                        <a:t>bored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chemeClr val="bg1"/>
                          </a:solidFill>
                          <a:latin typeface="Comic Sans MS"/>
                          <a:cs typeface="Comic Sans MS"/>
                        </a:rPr>
                        <a:t>burger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chemeClr val="bg1"/>
                          </a:solidFill>
                          <a:latin typeface="Comic Sans MS"/>
                          <a:cs typeface="Comic Sans MS"/>
                        </a:rPr>
                        <a:t>orange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chemeClr val="bg1"/>
                          </a:solidFill>
                          <a:latin typeface="Comic Sans MS"/>
                          <a:cs typeface="Comic Sans MS"/>
                        </a:rPr>
                        <a:t>enjoy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chemeClr val="bg1"/>
                          </a:solidFill>
                          <a:latin typeface="Comic Sans MS"/>
                          <a:cs typeface="Comic Sans MS"/>
                        </a:rPr>
                        <a:t>heart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chemeClr val="bg1"/>
                          </a:solidFill>
                          <a:latin typeface="Comic Sans MS"/>
                          <a:cs typeface="Comic Sans MS"/>
                        </a:rPr>
                        <a:t>cry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69900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chemeClr val="bg1"/>
                          </a:solidFill>
                          <a:latin typeface="Comic Sans MS"/>
                          <a:cs typeface="Comic Sans MS"/>
                        </a:rPr>
                        <a:t>sky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chemeClr val="bg1"/>
                          </a:solidFill>
                          <a:latin typeface="Comic Sans MS"/>
                          <a:cs typeface="Comic Sans MS"/>
                        </a:rPr>
                        <a:t>in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chemeClr val="bg1"/>
                          </a:solidFill>
                          <a:latin typeface="Comic Sans MS"/>
                          <a:cs typeface="Comic Sans MS"/>
                        </a:rPr>
                        <a:t>clock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chemeClr val="bg1"/>
                          </a:solidFill>
                          <a:latin typeface="Comic Sans MS"/>
                          <a:cs typeface="Comic Sans MS"/>
                        </a:rPr>
                        <a:t>earring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chemeClr val="bg1"/>
                          </a:solidFill>
                          <a:latin typeface="Comic Sans MS"/>
                          <a:cs typeface="Comic Sans MS"/>
                        </a:rPr>
                        <a:t>hear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chemeClr val="bg1"/>
                          </a:solidFill>
                          <a:latin typeface="Comic Sans MS"/>
                          <a:cs typeface="Comic Sans MS"/>
                        </a:rPr>
                        <a:t>day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69900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chemeClr val="bg1"/>
                          </a:solidFill>
                          <a:latin typeface="Comic Sans MS"/>
                          <a:cs typeface="Comic Sans MS"/>
                        </a:rPr>
                        <a:t>sleep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chemeClr val="bg1"/>
                          </a:solidFill>
                          <a:latin typeface="Comic Sans MS"/>
                          <a:cs typeface="Comic Sans MS"/>
                        </a:rPr>
                        <a:t>make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chemeClr val="bg1"/>
                          </a:solidFill>
                          <a:latin typeface="Comic Sans MS"/>
                          <a:cs typeface="Comic Sans MS"/>
                        </a:rPr>
                        <a:t>run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chemeClr val="bg1"/>
                          </a:solidFill>
                          <a:latin typeface="Comic Sans MS"/>
                          <a:cs typeface="Comic Sans MS"/>
                        </a:rPr>
                        <a:t>long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chemeClr val="bg1"/>
                          </a:solidFill>
                          <a:latin typeface="Comic Sans MS"/>
                          <a:cs typeface="Comic Sans MS"/>
                        </a:rPr>
                        <a:t>hat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chemeClr val="bg1"/>
                          </a:solidFill>
                          <a:latin typeface="Comic Sans MS"/>
                          <a:cs typeface="Comic Sans MS"/>
                        </a:rPr>
                        <a:t>take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69900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chemeClr val="bg1"/>
                          </a:solidFill>
                          <a:latin typeface="Comic Sans MS"/>
                          <a:cs typeface="Comic Sans MS"/>
                        </a:rPr>
                        <a:t>huge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chemeClr val="bg1"/>
                          </a:solidFill>
                          <a:latin typeface="Comic Sans MS"/>
                          <a:cs typeface="Comic Sans MS"/>
                        </a:rPr>
                        <a:t>watch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chemeClr val="bg1"/>
                          </a:solidFill>
                          <a:latin typeface="Comic Sans MS"/>
                          <a:cs typeface="Comic Sans MS"/>
                        </a:rPr>
                        <a:t>funny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chemeClr val="bg1"/>
                          </a:solidFill>
                          <a:latin typeface="Comic Sans MS"/>
                          <a:cs typeface="Comic Sans MS"/>
                        </a:rPr>
                        <a:t>dark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chemeClr val="bg1"/>
                          </a:solidFill>
                          <a:latin typeface="Comic Sans MS"/>
                          <a:cs typeface="Comic Sans MS"/>
                        </a:rPr>
                        <a:t>nail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chemeClr val="bg1"/>
                          </a:solidFill>
                          <a:latin typeface="Comic Sans MS"/>
                          <a:cs typeface="Comic Sans MS"/>
                        </a:rPr>
                        <a:t>talk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69900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chemeClr val="bg1"/>
                          </a:solidFill>
                          <a:latin typeface="Comic Sans MS"/>
                          <a:cs typeface="Comic Sans MS"/>
                        </a:rPr>
                        <a:t>short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chemeClr val="bg1"/>
                          </a:solidFill>
                          <a:latin typeface="Comic Sans MS"/>
                          <a:cs typeface="Comic Sans MS"/>
                        </a:rPr>
                        <a:t>floor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chemeClr val="bg1"/>
                          </a:solidFill>
                          <a:latin typeface="Comic Sans MS"/>
                          <a:cs typeface="Comic Sans MS"/>
                        </a:rPr>
                        <a:t>weak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chemeClr val="bg1"/>
                          </a:solidFill>
                          <a:latin typeface="Comic Sans MS"/>
                          <a:cs typeface="Comic Sans MS"/>
                        </a:rPr>
                        <a:t>screen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chemeClr val="bg1"/>
                          </a:solidFill>
                          <a:latin typeface="Comic Sans MS"/>
                          <a:cs typeface="Comic Sans MS"/>
                        </a:rPr>
                        <a:t>tall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chemeClr val="bg1"/>
                          </a:solidFill>
                          <a:latin typeface="Comic Sans MS"/>
                          <a:cs typeface="Comic Sans MS"/>
                        </a:rPr>
                        <a:t>break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69900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chemeClr val="bg1"/>
                          </a:solidFill>
                          <a:latin typeface="Comic Sans MS"/>
                          <a:cs typeface="Comic Sans MS"/>
                        </a:rPr>
                        <a:t>eye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chemeClr val="bg1"/>
                          </a:solidFill>
                          <a:latin typeface="Comic Sans MS"/>
                          <a:cs typeface="Comic Sans MS"/>
                        </a:rPr>
                        <a:t>sour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chemeClr val="bg1"/>
                          </a:solidFill>
                          <a:latin typeface="Comic Sans MS"/>
                          <a:cs typeface="Comic Sans MS"/>
                        </a:rPr>
                        <a:t>do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chemeClr val="bg1"/>
                          </a:solidFill>
                          <a:latin typeface="Comic Sans MS"/>
                          <a:cs typeface="Comic Sans MS"/>
                        </a:rPr>
                        <a:t>shirt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chemeClr val="bg1"/>
                          </a:solidFill>
                          <a:latin typeface="Comic Sans MS"/>
                          <a:cs typeface="Comic Sans MS"/>
                        </a:rPr>
                        <a:t>eat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chemeClr val="bg1"/>
                          </a:solidFill>
                          <a:latin typeface="Comic Sans MS"/>
                          <a:cs typeface="Comic Sans MS"/>
                        </a:rPr>
                        <a:t>white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17352777"/>
              </p:ext>
            </p:extLst>
          </p:nvPr>
        </p:nvGraphicFramePr>
        <p:xfrm>
          <a:off x="2019299" y="1349866"/>
          <a:ext cx="8153400" cy="4699000"/>
        </p:xfrm>
        <a:graphic>
          <a:graphicData uri="http://schemas.openxmlformats.org/drawingml/2006/table">
            <a:tbl>
              <a:tblPr>
                <a:tableStyleId>{F5AB1C69-6EDB-4FF4-983F-18BD219EF322}</a:tableStyleId>
              </a:tblPr>
              <a:tblGrid>
                <a:gridCol w="13589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589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589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589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589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3589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469900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rgbClr val="FF0000"/>
                          </a:solidFill>
                          <a:latin typeface="Comic Sans MS"/>
                          <a:cs typeface="Comic Sans MS"/>
                        </a:rPr>
                        <a:t>have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err="1">
                          <a:solidFill>
                            <a:schemeClr val="bg1"/>
                          </a:solidFill>
                          <a:latin typeface="Comic Sans MS"/>
                          <a:cs typeface="Comic Sans MS"/>
                        </a:rPr>
                        <a:t>colour</a:t>
                      </a:r>
                      <a:endParaRPr lang="en-US" sz="2400" b="1" dirty="0">
                        <a:solidFill>
                          <a:schemeClr val="bg1"/>
                        </a:solidFill>
                        <a:latin typeface="Comic Sans MS"/>
                        <a:cs typeface="Comic Sans MS"/>
                      </a:endParaRP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chemeClr val="bg1"/>
                          </a:solidFill>
                          <a:latin typeface="Comic Sans MS"/>
                          <a:cs typeface="Comic Sans MS"/>
                        </a:rPr>
                        <a:t>straight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rgbClr val="FF0000"/>
                          </a:solidFill>
                          <a:latin typeface="Comic Sans MS"/>
                          <a:cs typeface="Comic Sans MS"/>
                        </a:rPr>
                        <a:t>look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chemeClr val="bg1"/>
                          </a:solidFill>
                          <a:latin typeface="Comic Sans MS"/>
                          <a:cs typeface="Comic Sans MS"/>
                        </a:rPr>
                        <a:t>strong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chemeClr val="bg1"/>
                          </a:solidFill>
                          <a:latin typeface="Comic Sans MS"/>
                          <a:cs typeface="Comic Sans MS"/>
                        </a:rPr>
                        <a:t>cube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9900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rgbClr val="FF0000"/>
                          </a:solidFill>
                          <a:latin typeface="Comic Sans MS"/>
                          <a:cs typeface="Comic Sans MS"/>
                        </a:rPr>
                        <a:t>chew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chemeClr val="bg1"/>
                          </a:solidFill>
                          <a:latin typeface="Comic Sans MS"/>
                          <a:cs typeface="Comic Sans MS"/>
                        </a:rPr>
                        <a:t>air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chemeClr val="bg1"/>
                          </a:solidFill>
                          <a:latin typeface="Comic Sans MS"/>
                          <a:cs typeface="Comic Sans MS"/>
                        </a:rPr>
                        <a:t>square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chemeClr val="bg1"/>
                          </a:solidFill>
                          <a:latin typeface="Comic Sans MS"/>
                          <a:cs typeface="Comic Sans MS"/>
                        </a:rPr>
                        <a:t>easy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chemeClr val="bg1"/>
                          </a:solidFill>
                          <a:latin typeface="Comic Sans MS"/>
                          <a:cs typeface="Comic Sans MS"/>
                        </a:rPr>
                        <a:t>pink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chemeClr val="bg1"/>
                          </a:solidFill>
                          <a:latin typeface="Comic Sans MS"/>
                          <a:cs typeface="Comic Sans MS"/>
                        </a:rPr>
                        <a:t>table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69900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chemeClr val="bg1"/>
                          </a:solidFill>
                          <a:latin typeface="Comic Sans MS"/>
                          <a:cs typeface="Comic Sans MS"/>
                        </a:rPr>
                        <a:t>tooth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chemeClr val="bg1"/>
                          </a:solidFill>
                          <a:latin typeface="Comic Sans MS"/>
                          <a:cs typeface="Comic Sans MS"/>
                        </a:rPr>
                        <a:t>hair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rgbClr val="FF0000"/>
                          </a:solidFill>
                          <a:latin typeface="Comic Sans MS"/>
                          <a:cs typeface="Comic Sans MS"/>
                        </a:rPr>
                        <a:t>say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chemeClr val="bg1"/>
                          </a:solidFill>
                          <a:latin typeface="Comic Sans MS"/>
                          <a:cs typeface="Comic Sans MS"/>
                        </a:rPr>
                        <a:t>date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chemeClr val="bg1"/>
                          </a:solidFill>
                          <a:latin typeface="Comic Sans MS"/>
                          <a:cs typeface="Comic Sans MS"/>
                        </a:rPr>
                        <a:t>blonde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chemeClr val="bg1"/>
                          </a:solidFill>
                          <a:latin typeface="Comic Sans MS"/>
                          <a:cs typeface="Comic Sans MS"/>
                        </a:rPr>
                        <a:t>box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69900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chemeClr val="bg1"/>
                          </a:solidFill>
                          <a:latin typeface="Comic Sans MS"/>
                          <a:cs typeface="Comic Sans MS"/>
                        </a:rPr>
                        <a:t>long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chemeClr val="bg1"/>
                          </a:solidFill>
                          <a:latin typeface="Comic Sans MS"/>
                          <a:cs typeface="Comic Sans MS"/>
                        </a:rPr>
                        <a:t>salt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chemeClr val="bg1"/>
                          </a:solidFill>
                          <a:latin typeface="Comic Sans MS"/>
                          <a:cs typeface="Comic Sans MS"/>
                        </a:rPr>
                        <a:t>alone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chemeClr val="bg1"/>
                          </a:solidFill>
                          <a:latin typeface="Comic Sans MS"/>
                          <a:cs typeface="Comic Sans MS"/>
                        </a:rPr>
                        <a:t>circle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chemeClr val="bg1"/>
                          </a:solidFill>
                          <a:latin typeface="Comic Sans MS"/>
                          <a:cs typeface="Comic Sans MS"/>
                        </a:rPr>
                        <a:t>sweet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rgbClr val="FF0000"/>
                          </a:solidFill>
                          <a:latin typeface="Comic Sans MS"/>
                          <a:cs typeface="Comic Sans MS"/>
                        </a:rPr>
                        <a:t>work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69900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chemeClr val="bg1"/>
                          </a:solidFill>
                          <a:latin typeface="Comic Sans MS"/>
                          <a:cs typeface="Comic Sans MS"/>
                        </a:rPr>
                        <a:t>bored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chemeClr val="bg1"/>
                          </a:solidFill>
                          <a:latin typeface="Comic Sans MS"/>
                          <a:cs typeface="Comic Sans MS"/>
                        </a:rPr>
                        <a:t>burger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chemeClr val="bg1"/>
                          </a:solidFill>
                          <a:latin typeface="Comic Sans MS"/>
                          <a:cs typeface="Comic Sans MS"/>
                        </a:rPr>
                        <a:t>orange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rgbClr val="FF0000"/>
                          </a:solidFill>
                          <a:latin typeface="Comic Sans MS"/>
                          <a:cs typeface="Comic Sans MS"/>
                        </a:rPr>
                        <a:t>enjoy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chemeClr val="bg1"/>
                          </a:solidFill>
                          <a:latin typeface="Comic Sans MS"/>
                          <a:cs typeface="Comic Sans MS"/>
                        </a:rPr>
                        <a:t>heart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rgbClr val="FF0000"/>
                          </a:solidFill>
                          <a:latin typeface="Comic Sans MS"/>
                          <a:cs typeface="Comic Sans MS"/>
                        </a:rPr>
                        <a:t>cry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69900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chemeClr val="bg1"/>
                          </a:solidFill>
                          <a:latin typeface="Comic Sans MS"/>
                          <a:cs typeface="Comic Sans MS"/>
                        </a:rPr>
                        <a:t>sky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>
                          <a:solidFill>
                            <a:schemeClr val="bg1"/>
                          </a:solidFill>
                          <a:latin typeface="Comic Sans MS"/>
                          <a:cs typeface="Comic Sans MS"/>
                        </a:rPr>
                        <a:t>in</a:t>
                      </a:r>
                      <a:endParaRPr lang="en-US" sz="2400" b="1" dirty="0">
                        <a:solidFill>
                          <a:schemeClr val="bg1"/>
                        </a:solidFill>
                        <a:latin typeface="Comic Sans MS"/>
                        <a:cs typeface="Comic Sans MS"/>
                      </a:endParaRP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chemeClr val="bg1"/>
                          </a:solidFill>
                          <a:latin typeface="Comic Sans MS"/>
                          <a:cs typeface="Comic Sans MS"/>
                        </a:rPr>
                        <a:t>clock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chemeClr val="bg1"/>
                          </a:solidFill>
                          <a:latin typeface="Comic Sans MS"/>
                          <a:cs typeface="Comic Sans MS"/>
                        </a:rPr>
                        <a:t>earring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rgbClr val="FF0000"/>
                          </a:solidFill>
                          <a:latin typeface="Comic Sans MS"/>
                          <a:cs typeface="Comic Sans MS"/>
                        </a:rPr>
                        <a:t>hear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chemeClr val="bg1"/>
                          </a:solidFill>
                          <a:latin typeface="Comic Sans MS"/>
                          <a:cs typeface="Comic Sans MS"/>
                        </a:rPr>
                        <a:t>day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69900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rgbClr val="FF0000"/>
                          </a:solidFill>
                          <a:latin typeface="Comic Sans MS"/>
                          <a:cs typeface="Comic Sans MS"/>
                        </a:rPr>
                        <a:t>sleep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rgbClr val="FF0000"/>
                          </a:solidFill>
                          <a:latin typeface="Comic Sans MS"/>
                          <a:cs typeface="Comic Sans MS"/>
                        </a:rPr>
                        <a:t>make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rgbClr val="FF0000"/>
                          </a:solidFill>
                          <a:latin typeface="Comic Sans MS"/>
                          <a:cs typeface="Comic Sans MS"/>
                        </a:rPr>
                        <a:t>run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chemeClr val="bg1"/>
                          </a:solidFill>
                          <a:latin typeface="Comic Sans MS"/>
                          <a:cs typeface="Comic Sans MS"/>
                        </a:rPr>
                        <a:t>long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chemeClr val="bg1"/>
                          </a:solidFill>
                          <a:latin typeface="Comic Sans MS"/>
                          <a:cs typeface="Comic Sans MS"/>
                        </a:rPr>
                        <a:t>hat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rgbClr val="FF0000"/>
                          </a:solidFill>
                          <a:latin typeface="Comic Sans MS"/>
                          <a:cs typeface="Comic Sans MS"/>
                        </a:rPr>
                        <a:t>take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69900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chemeClr val="bg1"/>
                          </a:solidFill>
                          <a:latin typeface="Comic Sans MS"/>
                          <a:cs typeface="Comic Sans MS"/>
                        </a:rPr>
                        <a:t>huge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rgbClr val="FF0000"/>
                          </a:solidFill>
                          <a:latin typeface="Comic Sans MS"/>
                          <a:cs typeface="Comic Sans MS"/>
                        </a:rPr>
                        <a:t>watch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chemeClr val="bg1"/>
                          </a:solidFill>
                          <a:latin typeface="Comic Sans MS"/>
                          <a:cs typeface="Comic Sans MS"/>
                        </a:rPr>
                        <a:t>funny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chemeClr val="bg1"/>
                          </a:solidFill>
                          <a:latin typeface="Comic Sans MS"/>
                          <a:cs typeface="Comic Sans MS"/>
                        </a:rPr>
                        <a:t>dark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chemeClr val="bg1"/>
                          </a:solidFill>
                          <a:latin typeface="Comic Sans MS"/>
                          <a:cs typeface="Comic Sans MS"/>
                        </a:rPr>
                        <a:t>nail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rgbClr val="FF0000"/>
                          </a:solidFill>
                          <a:latin typeface="Comic Sans MS"/>
                          <a:cs typeface="Comic Sans MS"/>
                        </a:rPr>
                        <a:t>talk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69900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chemeClr val="bg1"/>
                          </a:solidFill>
                          <a:latin typeface="Comic Sans MS"/>
                          <a:cs typeface="Comic Sans MS"/>
                        </a:rPr>
                        <a:t>short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chemeClr val="bg1"/>
                          </a:solidFill>
                          <a:latin typeface="Comic Sans MS"/>
                          <a:cs typeface="Comic Sans MS"/>
                        </a:rPr>
                        <a:t>floor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chemeClr val="bg1"/>
                          </a:solidFill>
                          <a:latin typeface="Comic Sans MS"/>
                          <a:cs typeface="Comic Sans MS"/>
                        </a:rPr>
                        <a:t>weak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chemeClr val="bg1"/>
                          </a:solidFill>
                          <a:latin typeface="Comic Sans MS"/>
                          <a:cs typeface="Comic Sans MS"/>
                        </a:rPr>
                        <a:t>screen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chemeClr val="bg1"/>
                          </a:solidFill>
                          <a:latin typeface="Comic Sans MS"/>
                          <a:cs typeface="Comic Sans MS"/>
                        </a:rPr>
                        <a:t>tall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rgbClr val="FF0000"/>
                          </a:solidFill>
                          <a:latin typeface="Comic Sans MS"/>
                          <a:cs typeface="Comic Sans MS"/>
                        </a:rPr>
                        <a:t>break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69900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chemeClr val="bg1"/>
                          </a:solidFill>
                          <a:latin typeface="Comic Sans MS"/>
                          <a:cs typeface="Comic Sans MS"/>
                        </a:rPr>
                        <a:t>eye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chemeClr val="bg1"/>
                          </a:solidFill>
                          <a:latin typeface="Comic Sans MS"/>
                          <a:cs typeface="Comic Sans MS"/>
                        </a:rPr>
                        <a:t>sour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rgbClr val="FF0000"/>
                          </a:solidFill>
                          <a:latin typeface="Comic Sans MS"/>
                          <a:cs typeface="Comic Sans MS"/>
                        </a:rPr>
                        <a:t>do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chemeClr val="bg1"/>
                          </a:solidFill>
                          <a:latin typeface="Comic Sans MS"/>
                          <a:cs typeface="Comic Sans MS"/>
                        </a:rPr>
                        <a:t>shirt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rgbClr val="FF0000"/>
                          </a:solidFill>
                          <a:latin typeface="Comic Sans MS"/>
                          <a:cs typeface="Comic Sans MS"/>
                        </a:rPr>
                        <a:t>eat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chemeClr val="bg1"/>
                          </a:solidFill>
                          <a:latin typeface="Comic Sans MS"/>
                          <a:cs typeface="Comic Sans MS"/>
                        </a:rPr>
                        <a:t>white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71F96871-3D91-444C-A9E9-B7611EC6D353}"/>
              </a:ext>
            </a:extLst>
          </p:cNvPr>
          <p:cNvSpPr txBox="1"/>
          <p:nvPr/>
        </p:nvSpPr>
        <p:spPr>
          <a:xfrm>
            <a:off x="1669472" y="425779"/>
            <a:ext cx="8853055" cy="477054"/>
          </a:xfrm>
          <a:prstGeom prst="rect">
            <a:avLst/>
          </a:prstGeom>
          <a:solidFill>
            <a:schemeClr val="bg1"/>
          </a:solidFill>
          <a:ln w="19050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500" dirty="0">
                <a:latin typeface="Comic Sans MS" panose="030F0702030302020204" pitchFamily="66" charset="0"/>
                <a:cs typeface="Comic Sans MS"/>
              </a:rPr>
              <a:t>Did you find all of the verbs?</a:t>
            </a:r>
            <a:endParaRPr lang="en-US" dirty="0">
              <a:latin typeface="Comic Sans MS" panose="030F0702030302020204" pitchFamily="66" charset="0"/>
              <a:cs typeface="Comic Sans MS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0732A8-CD52-4E7C-AD34-D0A6107464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B137D1-FC31-4BF6-9A89-C12744861BD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We can add extra information/detail to our sentences by describing our verbs. </a:t>
            </a:r>
          </a:p>
          <a:p>
            <a:r>
              <a:rPr lang="en-GB" dirty="0">
                <a:latin typeface="Comic Sans MS" panose="030F0702030302020204" pitchFamily="66" charset="0"/>
              </a:rPr>
              <a:t>Do you know what this is called?</a:t>
            </a:r>
          </a:p>
        </p:txBody>
      </p:sp>
      <p:pic>
        <p:nvPicPr>
          <p:cNvPr id="4" name="Picture 2" descr="thinking-clipart-3 - Kids First Pediatric">
            <a:extLst>
              <a:ext uri="{FF2B5EF4-FFF2-40B4-BE49-F238E27FC236}">
                <a16:creationId xmlns:a16="http://schemas.microsoft.com/office/drawing/2014/main" id="{C8327F4C-6186-48FB-9594-90DF2FDEDB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9423" y="2248258"/>
            <a:ext cx="4017772" cy="4023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7235092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FBCA8E-C5EA-462B-B227-CB8A8AB6EF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Adverbs!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F9096F-0BB8-4F77-8B8D-BE2FB626DF8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1845734"/>
            <a:ext cx="4747339" cy="4023360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An adverb tells us more about a verb.</a:t>
            </a:r>
          </a:p>
          <a:p>
            <a:r>
              <a:rPr lang="en-GB" dirty="0">
                <a:latin typeface="Comic Sans MS" panose="030F0702030302020204" pitchFamily="66" charset="0"/>
              </a:rPr>
              <a:t>It almost always answers the questions: how? When? Where? How often? And in what way? </a:t>
            </a:r>
          </a:p>
        </p:txBody>
      </p:sp>
      <p:pic>
        <p:nvPicPr>
          <p:cNvPr id="3074" name="Picture 2" descr="https://i.pinimg.com/originals/c8/86/29/c88629462c3b518fe3e6497f7590c483.jpg">
            <a:extLst>
              <a:ext uri="{FF2B5EF4-FFF2-40B4-BE49-F238E27FC236}">
                <a16:creationId xmlns:a16="http://schemas.microsoft.com/office/drawing/2014/main" id="{2981159A-79B9-4092-B30F-0614055C41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8786" y="1845734"/>
            <a:ext cx="6057900" cy="428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877441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46827818"/>
              </p:ext>
            </p:extLst>
          </p:nvPr>
        </p:nvGraphicFramePr>
        <p:xfrm>
          <a:off x="2019300" y="1406426"/>
          <a:ext cx="8153400" cy="4699000"/>
        </p:xfrm>
        <a:graphic>
          <a:graphicData uri="http://schemas.openxmlformats.org/drawingml/2006/table">
            <a:tbl>
              <a:tblPr>
                <a:tableStyleId>{F5AB1C69-6EDB-4FF4-983F-18BD219EF322}</a:tableStyleId>
              </a:tblPr>
              <a:tblGrid>
                <a:gridCol w="13589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589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589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589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589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3589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469900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rgbClr val="FF0000"/>
                          </a:solidFill>
                          <a:latin typeface="Comic Sans MS"/>
                          <a:cs typeface="Comic Sans MS"/>
                        </a:rPr>
                        <a:t>have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err="1">
                          <a:solidFill>
                            <a:schemeClr val="bg1"/>
                          </a:solidFill>
                          <a:latin typeface="Comic Sans MS"/>
                          <a:cs typeface="Comic Sans MS"/>
                        </a:rPr>
                        <a:t>colour</a:t>
                      </a:r>
                      <a:endParaRPr lang="en-US" sz="2400" b="1" dirty="0">
                        <a:solidFill>
                          <a:schemeClr val="bg1"/>
                        </a:solidFill>
                        <a:latin typeface="Comic Sans MS"/>
                        <a:cs typeface="Comic Sans MS"/>
                      </a:endParaRP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chemeClr val="bg1"/>
                          </a:solidFill>
                          <a:latin typeface="Comic Sans MS"/>
                          <a:cs typeface="Comic Sans MS"/>
                        </a:rPr>
                        <a:t>straight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rgbClr val="FF0000"/>
                          </a:solidFill>
                          <a:latin typeface="Comic Sans MS"/>
                          <a:cs typeface="Comic Sans MS"/>
                        </a:rPr>
                        <a:t>look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chemeClr val="bg1"/>
                          </a:solidFill>
                          <a:latin typeface="Comic Sans MS"/>
                          <a:cs typeface="Comic Sans MS"/>
                        </a:rPr>
                        <a:t>strong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chemeClr val="bg1"/>
                          </a:solidFill>
                          <a:latin typeface="Comic Sans MS"/>
                          <a:cs typeface="Comic Sans MS"/>
                        </a:rPr>
                        <a:t>cube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9900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rgbClr val="FF0000"/>
                          </a:solidFill>
                          <a:latin typeface="Comic Sans MS"/>
                          <a:cs typeface="Comic Sans MS"/>
                        </a:rPr>
                        <a:t>chew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chemeClr val="bg1"/>
                          </a:solidFill>
                          <a:latin typeface="Comic Sans MS"/>
                          <a:cs typeface="Comic Sans MS"/>
                        </a:rPr>
                        <a:t>air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chemeClr val="bg1"/>
                          </a:solidFill>
                          <a:latin typeface="Comic Sans MS"/>
                          <a:cs typeface="Comic Sans MS"/>
                        </a:rPr>
                        <a:t>square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chemeClr val="bg1"/>
                          </a:solidFill>
                          <a:latin typeface="Comic Sans MS"/>
                          <a:cs typeface="Comic Sans MS"/>
                        </a:rPr>
                        <a:t>easy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chemeClr val="bg1"/>
                          </a:solidFill>
                          <a:latin typeface="Comic Sans MS"/>
                          <a:cs typeface="Comic Sans MS"/>
                        </a:rPr>
                        <a:t>pink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chemeClr val="bg1"/>
                          </a:solidFill>
                          <a:latin typeface="Comic Sans MS"/>
                          <a:cs typeface="Comic Sans MS"/>
                        </a:rPr>
                        <a:t>table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69900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chemeClr val="bg1"/>
                          </a:solidFill>
                          <a:latin typeface="Comic Sans MS"/>
                          <a:cs typeface="Comic Sans MS"/>
                        </a:rPr>
                        <a:t>tooth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chemeClr val="bg1"/>
                          </a:solidFill>
                          <a:latin typeface="Comic Sans MS"/>
                          <a:cs typeface="Comic Sans MS"/>
                        </a:rPr>
                        <a:t>hair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rgbClr val="FF0000"/>
                          </a:solidFill>
                          <a:latin typeface="Comic Sans MS"/>
                          <a:cs typeface="Comic Sans MS"/>
                        </a:rPr>
                        <a:t>say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chemeClr val="bg1"/>
                          </a:solidFill>
                          <a:latin typeface="Comic Sans MS"/>
                          <a:cs typeface="Comic Sans MS"/>
                        </a:rPr>
                        <a:t>date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chemeClr val="bg1"/>
                          </a:solidFill>
                          <a:latin typeface="Comic Sans MS"/>
                          <a:cs typeface="Comic Sans MS"/>
                        </a:rPr>
                        <a:t>blonde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chemeClr val="bg1"/>
                          </a:solidFill>
                          <a:latin typeface="Comic Sans MS"/>
                          <a:cs typeface="Comic Sans MS"/>
                        </a:rPr>
                        <a:t>box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69900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chemeClr val="bg1"/>
                          </a:solidFill>
                          <a:latin typeface="Comic Sans MS"/>
                          <a:cs typeface="Comic Sans MS"/>
                        </a:rPr>
                        <a:t>long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chemeClr val="bg1"/>
                          </a:solidFill>
                          <a:latin typeface="Comic Sans MS"/>
                          <a:cs typeface="Comic Sans MS"/>
                        </a:rPr>
                        <a:t>salt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chemeClr val="bg1"/>
                          </a:solidFill>
                          <a:latin typeface="Comic Sans MS"/>
                          <a:cs typeface="Comic Sans MS"/>
                        </a:rPr>
                        <a:t>alone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chemeClr val="bg1"/>
                          </a:solidFill>
                          <a:latin typeface="Comic Sans MS"/>
                          <a:cs typeface="Comic Sans MS"/>
                        </a:rPr>
                        <a:t>circle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chemeClr val="bg1"/>
                          </a:solidFill>
                          <a:latin typeface="Comic Sans MS"/>
                          <a:cs typeface="Comic Sans MS"/>
                        </a:rPr>
                        <a:t>sweet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rgbClr val="FF0000"/>
                          </a:solidFill>
                          <a:latin typeface="Comic Sans MS"/>
                          <a:cs typeface="Comic Sans MS"/>
                        </a:rPr>
                        <a:t>work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69900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chemeClr val="bg1"/>
                          </a:solidFill>
                          <a:latin typeface="Comic Sans MS"/>
                          <a:cs typeface="Comic Sans MS"/>
                        </a:rPr>
                        <a:t>bored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chemeClr val="bg1"/>
                          </a:solidFill>
                          <a:latin typeface="Comic Sans MS"/>
                          <a:cs typeface="Comic Sans MS"/>
                        </a:rPr>
                        <a:t>burger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chemeClr val="bg1"/>
                          </a:solidFill>
                          <a:latin typeface="Comic Sans MS"/>
                          <a:cs typeface="Comic Sans MS"/>
                        </a:rPr>
                        <a:t>orange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rgbClr val="FF0000"/>
                          </a:solidFill>
                          <a:latin typeface="Comic Sans MS"/>
                          <a:cs typeface="Comic Sans MS"/>
                        </a:rPr>
                        <a:t>enjoy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chemeClr val="bg1"/>
                          </a:solidFill>
                          <a:latin typeface="Comic Sans MS"/>
                          <a:cs typeface="Comic Sans MS"/>
                        </a:rPr>
                        <a:t>heart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rgbClr val="FF0000"/>
                          </a:solidFill>
                          <a:latin typeface="Comic Sans MS"/>
                          <a:cs typeface="Comic Sans MS"/>
                        </a:rPr>
                        <a:t>cry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69900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chemeClr val="bg1"/>
                          </a:solidFill>
                          <a:latin typeface="Comic Sans MS"/>
                          <a:cs typeface="Comic Sans MS"/>
                        </a:rPr>
                        <a:t>sky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>
                          <a:solidFill>
                            <a:schemeClr val="bg1"/>
                          </a:solidFill>
                          <a:latin typeface="Comic Sans MS"/>
                          <a:cs typeface="Comic Sans MS"/>
                        </a:rPr>
                        <a:t>in</a:t>
                      </a:r>
                      <a:endParaRPr lang="en-US" sz="2400" b="1" dirty="0">
                        <a:solidFill>
                          <a:schemeClr val="bg1"/>
                        </a:solidFill>
                        <a:latin typeface="Comic Sans MS"/>
                        <a:cs typeface="Comic Sans MS"/>
                      </a:endParaRP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chemeClr val="bg1"/>
                          </a:solidFill>
                          <a:latin typeface="Comic Sans MS"/>
                          <a:cs typeface="Comic Sans MS"/>
                        </a:rPr>
                        <a:t>clock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chemeClr val="bg1"/>
                          </a:solidFill>
                          <a:latin typeface="Comic Sans MS"/>
                          <a:cs typeface="Comic Sans MS"/>
                        </a:rPr>
                        <a:t>earring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rgbClr val="FF0000"/>
                          </a:solidFill>
                          <a:latin typeface="Comic Sans MS"/>
                          <a:cs typeface="Comic Sans MS"/>
                        </a:rPr>
                        <a:t>hear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chemeClr val="bg1"/>
                          </a:solidFill>
                          <a:latin typeface="Comic Sans MS"/>
                          <a:cs typeface="Comic Sans MS"/>
                        </a:rPr>
                        <a:t>day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69900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rgbClr val="FF0000"/>
                          </a:solidFill>
                          <a:latin typeface="Comic Sans MS"/>
                          <a:cs typeface="Comic Sans MS"/>
                        </a:rPr>
                        <a:t>sleep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rgbClr val="FF0000"/>
                          </a:solidFill>
                          <a:latin typeface="Comic Sans MS"/>
                          <a:cs typeface="Comic Sans MS"/>
                        </a:rPr>
                        <a:t>make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rgbClr val="FF0000"/>
                          </a:solidFill>
                          <a:latin typeface="Comic Sans MS"/>
                          <a:cs typeface="Comic Sans MS"/>
                        </a:rPr>
                        <a:t>run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chemeClr val="bg1"/>
                          </a:solidFill>
                          <a:latin typeface="Comic Sans MS"/>
                          <a:cs typeface="Comic Sans MS"/>
                        </a:rPr>
                        <a:t>long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chemeClr val="bg1"/>
                          </a:solidFill>
                          <a:latin typeface="Comic Sans MS"/>
                          <a:cs typeface="Comic Sans MS"/>
                        </a:rPr>
                        <a:t>hat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rgbClr val="FF0000"/>
                          </a:solidFill>
                          <a:latin typeface="Comic Sans MS"/>
                          <a:cs typeface="Comic Sans MS"/>
                        </a:rPr>
                        <a:t>take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69900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chemeClr val="bg1"/>
                          </a:solidFill>
                          <a:latin typeface="Comic Sans MS"/>
                          <a:cs typeface="Comic Sans MS"/>
                        </a:rPr>
                        <a:t>huge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rgbClr val="FF0000"/>
                          </a:solidFill>
                          <a:latin typeface="Comic Sans MS"/>
                          <a:cs typeface="Comic Sans MS"/>
                        </a:rPr>
                        <a:t>watch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chemeClr val="bg1"/>
                          </a:solidFill>
                          <a:latin typeface="Comic Sans MS"/>
                          <a:cs typeface="Comic Sans MS"/>
                        </a:rPr>
                        <a:t>funny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chemeClr val="bg1"/>
                          </a:solidFill>
                          <a:latin typeface="Comic Sans MS"/>
                          <a:cs typeface="Comic Sans MS"/>
                        </a:rPr>
                        <a:t>dark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chemeClr val="bg1"/>
                          </a:solidFill>
                          <a:latin typeface="Comic Sans MS"/>
                          <a:cs typeface="Comic Sans MS"/>
                        </a:rPr>
                        <a:t>nail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rgbClr val="FF0000"/>
                          </a:solidFill>
                          <a:latin typeface="Comic Sans MS"/>
                          <a:cs typeface="Comic Sans MS"/>
                        </a:rPr>
                        <a:t>talk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69900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chemeClr val="bg1"/>
                          </a:solidFill>
                          <a:latin typeface="Comic Sans MS"/>
                          <a:cs typeface="Comic Sans MS"/>
                        </a:rPr>
                        <a:t>short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chemeClr val="bg1"/>
                          </a:solidFill>
                          <a:latin typeface="Comic Sans MS"/>
                          <a:cs typeface="Comic Sans MS"/>
                        </a:rPr>
                        <a:t>floor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chemeClr val="bg1"/>
                          </a:solidFill>
                          <a:latin typeface="Comic Sans MS"/>
                          <a:cs typeface="Comic Sans MS"/>
                        </a:rPr>
                        <a:t>weak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chemeClr val="bg1"/>
                          </a:solidFill>
                          <a:latin typeface="Comic Sans MS"/>
                          <a:cs typeface="Comic Sans MS"/>
                        </a:rPr>
                        <a:t>screen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chemeClr val="bg1"/>
                          </a:solidFill>
                          <a:latin typeface="Comic Sans MS"/>
                          <a:cs typeface="Comic Sans MS"/>
                        </a:rPr>
                        <a:t>tall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rgbClr val="FF0000"/>
                          </a:solidFill>
                          <a:latin typeface="Comic Sans MS"/>
                          <a:cs typeface="Comic Sans MS"/>
                        </a:rPr>
                        <a:t>break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69900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chemeClr val="bg1"/>
                          </a:solidFill>
                          <a:latin typeface="Comic Sans MS"/>
                          <a:cs typeface="Comic Sans MS"/>
                        </a:rPr>
                        <a:t>eye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chemeClr val="bg1"/>
                          </a:solidFill>
                          <a:latin typeface="Comic Sans MS"/>
                          <a:cs typeface="Comic Sans MS"/>
                        </a:rPr>
                        <a:t>sour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rgbClr val="FF0000"/>
                          </a:solidFill>
                          <a:latin typeface="Comic Sans MS"/>
                          <a:cs typeface="Comic Sans MS"/>
                        </a:rPr>
                        <a:t>do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chemeClr val="bg1"/>
                          </a:solidFill>
                          <a:latin typeface="Comic Sans MS"/>
                          <a:cs typeface="Comic Sans MS"/>
                        </a:rPr>
                        <a:t>shirt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rgbClr val="FF0000"/>
                          </a:solidFill>
                          <a:latin typeface="Comic Sans MS"/>
                          <a:cs typeface="Comic Sans MS"/>
                        </a:rPr>
                        <a:t>eat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chemeClr val="bg1"/>
                          </a:solidFill>
                          <a:latin typeface="Comic Sans MS"/>
                          <a:cs typeface="Comic Sans MS"/>
                        </a:rPr>
                        <a:t>white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71F96871-3D91-444C-A9E9-B7611EC6D353}"/>
              </a:ext>
            </a:extLst>
          </p:cNvPr>
          <p:cNvSpPr txBox="1"/>
          <p:nvPr/>
        </p:nvSpPr>
        <p:spPr>
          <a:xfrm>
            <a:off x="1669472" y="321687"/>
            <a:ext cx="8853055" cy="861774"/>
          </a:xfrm>
          <a:prstGeom prst="rect">
            <a:avLst/>
          </a:prstGeom>
          <a:solidFill>
            <a:schemeClr val="bg1"/>
          </a:solidFill>
          <a:ln w="19050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500" dirty="0">
                <a:solidFill>
                  <a:schemeClr val="tx2"/>
                </a:solidFill>
                <a:latin typeface="Comic Sans MS"/>
                <a:cs typeface="Comic Sans MS"/>
              </a:rPr>
              <a:t>Can you think of any adverbs to describe these verbs?</a:t>
            </a:r>
          </a:p>
          <a:p>
            <a:pPr algn="ctr"/>
            <a:r>
              <a:rPr lang="en-US" sz="2500" dirty="0">
                <a:solidFill>
                  <a:schemeClr val="tx2"/>
                </a:solidFill>
                <a:latin typeface="Comic Sans MS"/>
                <a:cs typeface="Comic Sans MS"/>
              </a:rPr>
              <a:t>Create a bubble map of your ideas.</a:t>
            </a:r>
            <a:endParaRPr lang="en-US" dirty="0">
              <a:solidFill>
                <a:schemeClr val="tx2"/>
              </a:solidFill>
              <a:latin typeface="Comic Sans MS"/>
              <a:cs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349888456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3BB7AB-46BE-4F3D-9442-A6849F82EB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3F5CC6-838E-4021-9B9E-0614C89E264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What do you know about instructions?</a:t>
            </a:r>
          </a:p>
          <a:p>
            <a:r>
              <a:rPr lang="en-GB" dirty="0">
                <a:latin typeface="Comic Sans MS" panose="030F0702030302020204" pitchFamily="66" charset="0"/>
              </a:rPr>
              <a:t>What are instructions?</a:t>
            </a:r>
          </a:p>
          <a:p>
            <a:r>
              <a:rPr lang="en-GB" dirty="0">
                <a:latin typeface="Comic Sans MS" panose="030F0702030302020204" pitchFamily="66" charset="0"/>
              </a:rPr>
              <a:t>When do we use instructions? </a:t>
            </a:r>
          </a:p>
          <a:p>
            <a:r>
              <a:rPr lang="en-GB" dirty="0">
                <a:latin typeface="Comic Sans MS" panose="030F0702030302020204" pitchFamily="66" charset="0"/>
              </a:rPr>
              <a:t>Can you think of any examples?</a:t>
            </a:r>
          </a:p>
        </p:txBody>
      </p:sp>
      <p:pic>
        <p:nvPicPr>
          <p:cNvPr id="4" name="Picture 2" descr="thinking-clipart-3 - Kids First Pediatric">
            <a:extLst>
              <a:ext uri="{FF2B5EF4-FFF2-40B4-BE49-F238E27FC236}">
                <a16:creationId xmlns:a16="http://schemas.microsoft.com/office/drawing/2014/main" id="{3E25AAD2-4D5B-478B-890C-FCB75D3EA8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9423" y="2248258"/>
            <a:ext cx="4017772" cy="4023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1830909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13142E8-6663-4A6A-820A-9168F9CC46D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2989" t="23643" r="8995" b="11752"/>
          <a:stretch/>
        </p:blipFill>
        <p:spPr>
          <a:xfrm>
            <a:off x="0" y="0"/>
            <a:ext cx="6405228" cy="484775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C276549-6543-4C1B-98EE-0624AEFD496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2758" t="30928" r="7016" b="13548"/>
          <a:stretch/>
        </p:blipFill>
        <p:spPr>
          <a:xfrm>
            <a:off x="5491869" y="2168165"/>
            <a:ext cx="6700131" cy="416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665676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22AC00B-D6A5-4089-950D-7A21C7C10E4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4587" t="20481" r="26546" b="20687"/>
          <a:stretch/>
        </p:blipFill>
        <p:spPr>
          <a:xfrm>
            <a:off x="0" y="0"/>
            <a:ext cx="5957740" cy="403467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A48F89B-FF1C-4DBB-8931-B6A2C9CE598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7603" t="20756" r="28480" b="9554"/>
          <a:stretch/>
        </p:blipFill>
        <p:spPr>
          <a:xfrm>
            <a:off x="6010545" y="704088"/>
            <a:ext cx="6181456" cy="55176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491829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4A61F3D-C9D1-450E-8D8A-BE993BB4A4F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3917" t="21306" r="10386" b="11478"/>
          <a:stretch/>
        </p:blipFill>
        <p:spPr>
          <a:xfrm>
            <a:off x="1951749" y="0"/>
            <a:ext cx="828850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79468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501B18-CCAB-48FF-9407-57579E6DCE7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Instructions have a particular purpose, for example recipes, games, directions, how to make something, how to draw something etc.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Look back at the examples and identify the features of instructions. </a:t>
            </a: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5F9E1844-4A8A-4E8F-921D-14231E88C4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768748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4FFD33-EDAE-4855-A9E6-E3A56DD37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Features of instructions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A0E391-F6FC-485C-A15B-0D6B337E1A5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Introduction</a:t>
            </a:r>
          </a:p>
          <a:p>
            <a:r>
              <a:rPr lang="en-GB" dirty="0">
                <a:latin typeface="Comic Sans MS" panose="030F0702030302020204" pitchFamily="66" charset="0"/>
              </a:rPr>
              <a:t>Imperative verbs</a:t>
            </a:r>
          </a:p>
          <a:p>
            <a:r>
              <a:rPr lang="en-GB" dirty="0">
                <a:latin typeface="Comic Sans MS" panose="030F0702030302020204" pitchFamily="66" charset="0"/>
              </a:rPr>
              <a:t>Time connectives</a:t>
            </a:r>
          </a:p>
          <a:p>
            <a:r>
              <a:rPr lang="en-GB" dirty="0">
                <a:latin typeface="Comic Sans MS" panose="030F0702030302020204" pitchFamily="66" charset="0"/>
              </a:rPr>
              <a:t>Chronological order</a:t>
            </a:r>
          </a:p>
          <a:p>
            <a:r>
              <a:rPr lang="en-GB" dirty="0">
                <a:latin typeface="Comic Sans MS" panose="030F0702030302020204" pitchFamily="66" charset="0"/>
              </a:rPr>
              <a:t>Title explaining the purpose of the text</a:t>
            </a:r>
          </a:p>
          <a:p>
            <a:r>
              <a:rPr lang="en-GB" dirty="0">
                <a:latin typeface="Comic Sans MS" panose="030F0702030302020204" pitchFamily="66" charset="0"/>
              </a:rPr>
              <a:t>Diagrams</a:t>
            </a:r>
          </a:p>
          <a:p>
            <a:r>
              <a:rPr lang="en-GB" dirty="0">
                <a:latin typeface="Comic Sans MS" panose="030F0702030302020204" pitchFamily="66" charset="0"/>
              </a:rPr>
              <a:t>A list of equipment or ingredients needed</a:t>
            </a:r>
          </a:p>
          <a:p>
            <a:r>
              <a:rPr lang="en-GB" dirty="0">
                <a:latin typeface="Comic Sans MS" panose="030F0702030302020204" pitchFamily="66" charset="0"/>
              </a:rPr>
              <a:t>A set of steps to follow</a:t>
            </a:r>
          </a:p>
        </p:txBody>
      </p:sp>
    </p:spTree>
    <p:extLst>
      <p:ext uri="{BB962C8B-B14F-4D97-AF65-F5344CB8AC3E}">
        <p14:creationId xmlns:p14="http://schemas.microsoft.com/office/powerpoint/2010/main" val="175876044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4A61F3D-C9D1-450E-8D8A-BE993BB4A4F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3917" t="21306" r="10386" b="11478"/>
          <a:stretch/>
        </p:blipFill>
        <p:spPr>
          <a:xfrm>
            <a:off x="-1" y="0"/>
            <a:ext cx="8288503" cy="68580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CABF9FAB-855C-4A2A-B68C-03EDF6AB3326}"/>
              </a:ext>
            </a:extLst>
          </p:cNvPr>
          <p:cNvSpPr txBox="1"/>
          <p:nvPr/>
        </p:nvSpPr>
        <p:spPr>
          <a:xfrm>
            <a:off x="8851769" y="443059"/>
            <a:ext cx="272434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Comic Sans MS" panose="030F0702030302020204" pitchFamily="66" charset="0"/>
              </a:rPr>
              <a:t>What do you notice about these instructions?</a:t>
            </a:r>
          </a:p>
        </p:txBody>
      </p:sp>
      <p:pic>
        <p:nvPicPr>
          <p:cNvPr id="4" name="Picture 2" descr="thinking-clipart-3 - Kids First Pediatric">
            <a:extLst>
              <a:ext uri="{FF2B5EF4-FFF2-40B4-BE49-F238E27FC236}">
                <a16:creationId xmlns:a16="http://schemas.microsoft.com/office/drawing/2014/main" id="{ABBD52EF-1B63-4A31-9E04-7171718B4F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4133" y="2309566"/>
            <a:ext cx="3438794" cy="3443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3427674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FDFEB5-9631-4651-9302-059780F377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8246D5-73D5-41C7-963F-307446E2469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1845734"/>
            <a:ext cx="4728485" cy="4023360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How could you add more detail to the instructions?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Add some expanded noun phrases to the instructions on the next slide! </a:t>
            </a:r>
          </a:p>
        </p:txBody>
      </p:sp>
      <p:pic>
        <p:nvPicPr>
          <p:cNvPr id="5122" name="Picture 2" descr="Year 3 – English Home learning – Monday 15th June | Broad Heath Primary  School">
            <a:extLst>
              <a:ext uri="{FF2B5EF4-FFF2-40B4-BE49-F238E27FC236}">
                <a16:creationId xmlns:a16="http://schemas.microsoft.com/office/drawing/2014/main" id="{08517FFC-018F-42B2-B5D5-4B84F64761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7740" y="1759008"/>
            <a:ext cx="6158502" cy="43179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1939059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19D5C1B-29DB-4501-90E8-B3C0177FB5B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2989" t="23643" r="8995" b="11752"/>
          <a:stretch/>
        </p:blipFill>
        <p:spPr>
          <a:xfrm>
            <a:off x="0" y="0"/>
            <a:ext cx="6405228" cy="484775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66006A0-8965-4D1A-9B2E-0633F1B534F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2758" t="30928" r="7016" b="13548"/>
          <a:stretch/>
        </p:blipFill>
        <p:spPr>
          <a:xfrm>
            <a:off x="5491869" y="2168165"/>
            <a:ext cx="6700131" cy="416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676772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9F81C5-6579-4DB8-9FD2-4B55D9FC40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Comic Sans MS" panose="030F0702030302020204" pitchFamily="66" charset="0"/>
              </a:rPr>
              <a:t>Activity: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6713C1B-36CE-4D39-ACFE-C056DA074B6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1845734"/>
            <a:ext cx="6613846" cy="4470224"/>
          </a:xfrm>
        </p:spPr>
        <p:txBody>
          <a:bodyPr>
            <a:normAutofit fontScale="92500" lnSpcReduction="10000"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Have a look at the instructions. </a:t>
            </a:r>
          </a:p>
          <a:p>
            <a:r>
              <a:rPr lang="en-GB" dirty="0">
                <a:latin typeface="Comic Sans MS" panose="030F0702030302020204" pitchFamily="66" charset="0"/>
              </a:rPr>
              <a:t>Use 3 different coloured pencils to highlight or underline:</a:t>
            </a:r>
          </a:p>
          <a:p>
            <a:r>
              <a:rPr lang="en-GB" dirty="0">
                <a:latin typeface="Comic Sans MS" panose="030F0702030302020204" pitchFamily="66" charset="0"/>
              </a:rPr>
              <a:t>- imperative verbs</a:t>
            </a:r>
          </a:p>
          <a:p>
            <a:r>
              <a:rPr lang="en-GB" dirty="0">
                <a:latin typeface="Comic Sans MS" panose="030F0702030302020204" pitchFamily="66" charset="0"/>
              </a:rPr>
              <a:t>- time connectives</a:t>
            </a:r>
          </a:p>
          <a:p>
            <a:r>
              <a:rPr lang="en-GB" dirty="0">
                <a:latin typeface="Comic Sans MS" panose="030F0702030302020204" pitchFamily="66" charset="0"/>
              </a:rPr>
              <a:t>- adverbs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Write additional features of instructions explored today underneath.</a:t>
            </a:r>
          </a:p>
          <a:p>
            <a:endParaRPr lang="en-GB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r>
              <a:rPr lang="en-GB" b="1" dirty="0">
                <a:solidFill>
                  <a:srgbClr val="FF0000"/>
                </a:solidFill>
                <a:latin typeface="Comic Sans MS" panose="030F0702030302020204" pitchFamily="66" charset="0"/>
              </a:rPr>
              <a:t>Red Pen: </a:t>
            </a:r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add in some expanded noun phrases to your instructions. </a:t>
            </a:r>
            <a:endParaRPr lang="en-GB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3A455B8-A11F-4AD9-9D06-F49FFC3B216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5593" t="25333" r="22139" b="17526"/>
          <a:stretch/>
        </p:blipFill>
        <p:spPr>
          <a:xfrm>
            <a:off x="7816256" y="-1"/>
            <a:ext cx="4375744" cy="63159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963109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DC2603E4-88BD-4FDA-97C5-E0EB862DB34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6600" dirty="0">
                <a:latin typeface="Comic Sans MS" panose="030F0702030302020204" pitchFamily="66" charset="0"/>
              </a:rPr>
              <a:t>Tuesday 27</a:t>
            </a:r>
            <a:r>
              <a:rPr lang="en-GB" sz="6600" baseline="30000" dirty="0">
                <a:latin typeface="Comic Sans MS" panose="030F0702030302020204" pitchFamily="66" charset="0"/>
              </a:rPr>
              <a:t>th</a:t>
            </a:r>
            <a:r>
              <a:rPr lang="en-GB" sz="6600" dirty="0">
                <a:latin typeface="Comic Sans MS" panose="030F0702030302020204" pitchFamily="66" charset="0"/>
              </a:rPr>
              <a:t> April 2021</a:t>
            </a: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2F024C80-F3F1-4DEA-BDB2-AB9D7375F89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cap="none" dirty="0">
                <a:latin typeface="Comic Sans MS" panose="030F0702030302020204" pitchFamily="66" charset="0"/>
              </a:rPr>
              <a:t>LO: To write with purpose.</a:t>
            </a:r>
          </a:p>
          <a:p>
            <a:r>
              <a:rPr lang="en-GB" cap="none" dirty="0">
                <a:latin typeface="Comic Sans MS" panose="030F0702030302020204" pitchFamily="66" charset="0"/>
              </a:rPr>
              <a:t>      To punctuate accurately.</a:t>
            </a:r>
          </a:p>
          <a:p>
            <a:r>
              <a:rPr lang="en-GB" cap="none" dirty="0">
                <a:latin typeface="Comic Sans MS" panose="030F0702030302020204" pitchFamily="66" charset="0"/>
              </a:rPr>
              <a:t>C: Instructions</a:t>
            </a:r>
          </a:p>
        </p:txBody>
      </p:sp>
    </p:spTree>
    <p:extLst>
      <p:ext uri="{BB962C8B-B14F-4D97-AF65-F5344CB8AC3E}">
        <p14:creationId xmlns:p14="http://schemas.microsoft.com/office/powerpoint/2010/main" val="105962985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C20B24-C0EF-42C2-B3A3-AF9B2A19D6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Present perfect tense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8558D9-0D2F-4A51-ACA0-7611090D187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Can you remember anything about this tense?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(We did look at this in lockdown…)</a:t>
            </a:r>
          </a:p>
        </p:txBody>
      </p:sp>
      <p:pic>
        <p:nvPicPr>
          <p:cNvPr id="4" name="Picture 2" descr="thinking-clipart-3 - Kids First Pediatric">
            <a:extLst>
              <a:ext uri="{FF2B5EF4-FFF2-40B4-BE49-F238E27FC236}">
                <a16:creationId xmlns:a16="http://schemas.microsoft.com/office/drawing/2014/main" id="{8C63C53D-AFC5-46EF-B20A-EA46388AA8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9423" y="2248258"/>
            <a:ext cx="4017772" cy="4023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8015042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25E958-2044-48E7-86AC-837DFFF250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D5D77B-4A67-402C-BD66-0208D923B28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The present perfect tense can be used to describe different actions. </a:t>
            </a:r>
          </a:p>
          <a:p>
            <a:r>
              <a:rPr lang="en-GB" dirty="0">
                <a:latin typeface="Comic Sans MS" panose="030F0702030302020204" pitchFamily="66" charset="0"/>
              </a:rPr>
              <a:t>In lockdown, we used present perfect tense to describe an action that started in the past and continues in the present – the destruction of the rainforest. </a:t>
            </a:r>
          </a:p>
          <a:p>
            <a:r>
              <a:rPr lang="en-GB" dirty="0">
                <a:latin typeface="Comic Sans MS" panose="030F0702030302020204" pitchFamily="66" charset="0"/>
              </a:rPr>
              <a:t>Today, we are going to use this tense to describe an action when the time is not important or to talk about an experience in a way that does not refer to when they happened. </a:t>
            </a:r>
          </a:p>
        </p:txBody>
      </p:sp>
    </p:spTree>
    <p:extLst>
      <p:ext uri="{BB962C8B-B14F-4D97-AF65-F5344CB8AC3E}">
        <p14:creationId xmlns:p14="http://schemas.microsoft.com/office/powerpoint/2010/main" val="303928578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4EBF1F-6C9B-4986-AFD3-E87A3E10A1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For example: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471AAA-2DC8-4BEC-BC4F-2B28369B679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Once </a:t>
            </a:r>
            <a:r>
              <a:rPr lang="en-GB" dirty="0">
                <a:highlight>
                  <a:srgbClr val="FFFF00"/>
                </a:highlight>
                <a:latin typeface="Comic Sans MS" panose="030F0702030302020204" pitchFamily="66" charset="0"/>
              </a:rPr>
              <a:t>you have completed </a:t>
            </a:r>
            <a:r>
              <a:rPr lang="en-GB" dirty="0">
                <a:latin typeface="Comic Sans MS" panose="030F0702030302020204" pitchFamily="66" charset="0"/>
              </a:rPr>
              <a:t>your homework, tidy your pencils away.</a:t>
            </a:r>
          </a:p>
          <a:p>
            <a:r>
              <a:rPr lang="en-GB" dirty="0">
                <a:latin typeface="Comic Sans MS" panose="030F0702030302020204" pitchFamily="66" charset="0"/>
              </a:rPr>
              <a:t>After </a:t>
            </a:r>
            <a:r>
              <a:rPr lang="en-GB" dirty="0">
                <a:highlight>
                  <a:srgbClr val="FFFF00"/>
                </a:highlight>
                <a:latin typeface="Comic Sans MS" panose="030F0702030302020204" pitchFamily="66" charset="0"/>
              </a:rPr>
              <a:t>you have laid </a:t>
            </a:r>
            <a:r>
              <a:rPr lang="en-GB" dirty="0">
                <a:latin typeface="Comic Sans MS" panose="030F0702030302020204" pitchFamily="66" charset="0"/>
              </a:rPr>
              <a:t>the table, wash your hands.</a:t>
            </a:r>
          </a:p>
          <a:p>
            <a:r>
              <a:rPr lang="en-GB" dirty="0">
                <a:latin typeface="Comic Sans MS" panose="030F0702030302020204" pitchFamily="66" charset="0"/>
              </a:rPr>
              <a:t>When </a:t>
            </a:r>
            <a:r>
              <a:rPr lang="en-GB" dirty="0">
                <a:highlight>
                  <a:srgbClr val="FFFF00"/>
                </a:highlight>
                <a:latin typeface="Comic Sans MS" panose="030F0702030302020204" pitchFamily="66" charset="0"/>
              </a:rPr>
              <a:t>you have tucked </a:t>
            </a:r>
            <a:r>
              <a:rPr lang="en-GB" dirty="0">
                <a:latin typeface="Comic Sans MS" panose="030F0702030302020204" pitchFamily="66" charset="0"/>
              </a:rPr>
              <a:t>your chair in, go out to break. 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Once </a:t>
            </a:r>
            <a:r>
              <a:rPr lang="en-GB" dirty="0">
                <a:highlight>
                  <a:srgbClr val="FFFF00"/>
                </a:highlight>
                <a:latin typeface="Comic Sans MS" panose="030F0702030302020204" pitchFamily="66" charset="0"/>
              </a:rPr>
              <a:t>you have planted </a:t>
            </a:r>
            <a:r>
              <a:rPr lang="en-GB" dirty="0">
                <a:latin typeface="Comic Sans MS" panose="030F0702030302020204" pitchFamily="66" charset="0"/>
              </a:rPr>
              <a:t>the seeds, wait for the flowers to grow. </a:t>
            </a:r>
          </a:p>
          <a:p>
            <a:r>
              <a:rPr lang="en-GB" dirty="0">
                <a:latin typeface="Comic Sans MS" panose="030F0702030302020204" pitchFamily="66" charset="0"/>
              </a:rPr>
              <a:t>After </a:t>
            </a:r>
            <a:r>
              <a:rPr lang="en-GB" dirty="0">
                <a:highlight>
                  <a:srgbClr val="FFFF00"/>
                </a:highlight>
                <a:latin typeface="Comic Sans MS" panose="030F0702030302020204" pitchFamily="66" charset="0"/>
              </a:rPr>
              <a:t>you have played </a:t>
            </a:r>
            <a:r>
              <a:rPr lang="en-GB" dirty="0">
                <a:latin typeface="Comic Sans MS" panose="030F0702030302020204" pitchFamily="66" charset="0"/>
              </a:rPr>
              <a:t>on the computer, go to bed.</a:t>
            </a:r>
          </a:p>
          <a:p>
            <a:r>
              <a:rPr lang="en-GB" dirty="0">
                <a:latin typeface="Comic Sans MS" panose="030F0702030302020204" pitchFamily="66" charset="0"/>
              </a:rPr>
              <a:t>When </a:t>
            </a:r>
            <a:r>
              <a:rPr lang="en-GB" dirty="0">
                <a:highlight>
                  <a:srgbClr val="FFFF00"/>
                </a:highlight>
                <a:latin typeface="Comic Sans MS" panose="030F0702030302020204" pitchFamily="66" charset="0"/>
              </a:rPr>
              <a:t>you have finished</a:t>
            </a:r>
            <a:r>
              <a:rPr lang="en-GB" dirty="0">
                <a:latin typeface="Comic Sans MS" panose="030F0702030302020204" pitchFamily="66" charset="0"/>
              </a:rPr>
              <a:t> your dinner, get a bowl of ice cream. 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Time is not specified – it doesn’t matter </a:t>
            </a:r>
            <a:r>
              <a:rPr lang="en-GB" i="1" dirty="0">
                <a:latin typeface="Comic Sans MS" panose="030F0702030302020204" pitchFamily="66" charset="0"/>
              </a:rPr>
              <a:t>when</a:t>
            </a:r>
            <a:r>
              <a:rPr lang="en-GB" dirty="0">
                <a:latin typeface="Comic Sans MS" panose="030F0702030302020204" pitchFamily="66" charset="0"/>
              </a:rPr>
              <a:t> the action is completed.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829727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Present Perfect Tense (examples, solutions, videos)">
            <a:extLst>
              <a:ext uri="{FF2B5EF4-FFF2-40B4-BE49-F238E27FC236}">
                <a16:creationId xmlns:a16="http://schemas.microsoft.com/office/drawing/2014/main" id="{25E18040-9199-4A1C-88A4-F322C07B98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0224" y="1265647"/>
            <a:ext cx="8692511" cy="43267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9366487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D137B2-0D1E-4958-B4E5-FB22FFEFA2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Think of some sentences using the present perfect tense that could be used for instructions. </a:t>
            </a:r>
            <a:br>
              <a:rPr lang="en-GB" sz="3200" dirty="0">
                <a:latin typeface="Comic Sans MS" panose="030F0702030302020204" pitchFamily="66" charset="0"/>
              </a:rPr>
            </a:br>
            <a:r>
              <a:rPr lang="en-GB" sz="3200" dirty="0">
                <a:latin typeface="Comic Sans MS" panose="030F0702030302020204" pitchFamily="66" charset="0"/>
              </a:rPr>
              <a:t>Use the sentence starters to help you.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665C52-371E-44F8-B677-70FF81AA0FE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i="1" dirty="0">
                <a:latin typeface="Comic Sans MS" panose="030F0702030302020204" pitchFamily="66" charset="0"/>
              </a:rPr>
              <a:t>After you have…</a:t>
            </a:r>
          </a:p>
          <a:p>
            <a:endParaRPr lang="en-GB" i="1" dirty="0">
              <a:latin typeface="Comic Sans MS" panose="030F0702030302020204" pitchFamily="66" charset="0"/>
            </a:endParaRPr>
          </a:p>
          <a:p>
            <a:r>
              <a:rPr lang="en-GB" i="1" dirty="0">
                <a:latin typeface="Comic Sans MS" panose="030F0702030302020204" pitchFamily="66" charset="0"/>
              </a:rPr>
              <a:t>Once you have…</a:t>
            </a:r>
          </a:p>
          <a:p>
            <a:endParaRPr lang="en-GB" i="1" dirty="0">
              <a:latin typeface="Comic Sans MS" panose="030F0702030302020204" pitchFamily="66" charset="0"/>
            </a:endParaRPr>
          </a:p>
          <a:p>
            <a:r>
              <a:rPr lang="en-GB" i="1" dirty="0">
                <a:latin typeface="Comic Sans MS" panose="030F0702030302020204" pitchFamily="66" charset="0"/>
              </a:rPr>
              <a:t>When you have…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Write a sentence for each sentence starter.</a:t>
            </a:r>
          </a:p>
        </p:txBody>
      </p:sp>
    </p:spTree>
    <p:extLst>
      <p:ext uri="{BB962C8B-B14F-4D97-AF65-F5344CB8AC3E}">
        <p14:creationId xmlns:p14="http://schemas.microsoft.com/office/powerpoint/2010/main" val="426029953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DCDF2B-5C3C-4D65-89C8-1404D3DBAD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335235-8073-4D6F-8252-347355D63C8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1845734"/>
            <a:ext cx="6868369" cy="4023360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You are going to write your own instructions this week for ‘how to train a dragon.’</a:t>
            </a:r>
          </a:p>
        </p:txBody>
      </p:sp>
      <p:pic>
        <p:nvPicPr>
          <p:cNvPr id="10242" name="Picture 2" descr="How To Train Your Dragon: Book 1: Amazon.co.uk: Cowell, Cressida: Books">
            <a:extLst>
              <a:ext uri="{FF2B5EF4-FFF2-40B4-BE49-F238E27FC236}">
                <a16:creationId xmlns:a16="http://schemas.microsoft.com/office/drawing/2014/main" id="{A2202096-64DA-4AC1-8450-0141767464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7323" y="0"/>
            <a:ext cx="4124678" cy="63253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5427429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90B618-DB24-4B7D-A185-8F17D53776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What might you have to do to train a dragon?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4FD764-B65B-423A-9F1D-498A46E3BD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4291081"/>
            <a:ext cx="10058400" cy="1770353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Create a bubble map of your ideas!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Remember the instructions need to be clear, so other people can follow them and know what do. </a:t>
            </a:r>
          </a:p>
        </p:txBody>
      </p:sp>
    </p:spTree>
    <p:extLst>
      <p:ext uri="{BB962C8B-B14F-4D97-AF65-F5344CB8AC3E}">
        <p14:creationId xmlns:p14="http://schemas.microsoft.com/office/powerpoint/2010/main" val="9066157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0EA439-C5FC-495D-ADB9-05E759A787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What method are you going to use for your instructions?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A81F02-5266-4A2F-AD6E-99CF04E73C0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844094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F10600-31BB-403E-B0C7-1AD3C0AB07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Look at these introductions.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17E252-B06B-42A9-ADBB-436CCFF0C05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What are the features of introductions?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AB8B7C5-8ECE-4373-8B95-27EDEAA4A55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294" t="41333" r="9922" b="32646"/>
          <a:stretch/>
        </p:blipFill>
        <p:spPr>
          <a:xfrm>
            <a:off x="1354318" y="2536753"/>
            <a:ext cx="9483365" cy="178449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FB99524-DC09-49FD-A409-E5C5A06CF71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6186" t="21581" r="3196" b="61787"/>
          <a:stretch/>
        </p:blipFill>
        <p:spPr>
          <a:xfrm>
            <a:off x="970961" y="4669893"/>
            <a:ext cx="10250078" cy="15819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612976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F10600-31BB-403E-B0C7-1AD3C0AB07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Look at these introductions.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17E252-B06B-42A9-ADBB-436CCFF0C05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What are the features of introductions?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42138A7-759A-4494-B98C-4C7EF077BF1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5386" t="34364" r="15335" b="40893"/>
          <a:stretch/>
        </p:blipFill>
        <p:spPr>
          <a:xfrm>
            <a:off x="1872792" y="2356701"/>
            <a:ext cx="8446417" cy="169682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818E81F-9497-4249-BE1D-F1F25CA4B66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1495" t="27904" r="22371" b="45979"/>
          <a:stretch/>
        </p:blipFill>
        <p:spPr>
          <a:xfrm>
            <a:off x="2674070" y="4289196"/>
            <a:ext cx="6843859" cy="17910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73441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7C8BDA-0D47-4EB0-B27C-8F7110B1AE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Comic Sans MS" panose="030F0702030302020204" pitchFamily="66" charset="0"/>
              </a:rPr>
              <a:t>Activity: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C18CF1-A69A-450A-9933-B93DC7C4ABE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1. Decide on a method for training dragons and write down your idea.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2. Write your own introduction for your ‘how to train a dragon’ instructions.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b="1" dirty="0">
                <a:latin typeface="Comic Sans MS" panose="030F0702030302020204" pitchFamily="66" charset="0"/>
              </a:rPr>
              <a:t>Paddling: </a:t>
            </a:r>
            <a:r>
              <a:rPr lang="en-GB" dirty="0">
                <a:latin typeface="Comic Sans MS" panose="030F0702030302020204" pitchFamily="66" charset="0"/>
              </a:rPr>
              <a:t>use the sentence starters below to help you. </a:t>
            </a:r>
          </a:p>
          <a:p>
            <a:endParaRPr lang="en-GB" b="1" dirty="0">
              <a:latin typeface="Comic Sans MS" panose="030F0702030302020204" pitchFamily="66" charset="0"/>
            </a:endParaRPr>
          </a:p>
          <a:p>
            <a:r>
              <a:rPr lang="en-GB" b="1" i="1" dirty="0">
                <a:latin typeface="Comic Sans MS" panose="030F0702030302020204" pitchFamily="66" charset="0"/>
              </a:rPr>
              <a:t>Have you ever…?</a:t>
            </a:r>
          </a:p>
          <a:p>
            <a:r>
              <a:rPr lang="en-GB" b="1" i="1" dirty="0">
                <a:latin typeface="Comic Sans MS" panose="030F0702030302020204" pitchFamily="66" charset="0"/>
              </a:rPr>
              <a:t>Do you…?</a:t>
            </a:r>
          </a:p>
          <a:p>
            <a:r>
              <a:rPr lang="en-GB" b="1" i="1" dirty="0">
                <a:latin typeface="Comic Sans MS" panose="030F0702030302020204" pitchFamily="66" charset="0"/>
              </a:rPr>
              <a:t>Read on to…</a:t>
            </a:r>
          </a:p>
          <a:p>
            <a:r>
              <a:rPr lang="en-GB" b="1" i="1" dirty="0">
                <a:latin typeface="Comic Sans MS" panose="030F0702030302020204" pitchFamily="66" charset="0"/>
              </a:rPr>
              <a:t>Follow these instructions to…</a:t>
            </a:r>
          </a:p>
        </p:txBody>
      </p:sp>
    </p:spTree>
    <p:extLst>
      <p:ext uri="{BB962C8B-B14F-4D97-AF65-F5344CB8AC3E}">
        <p14:creationId xmlns:p14="http://schemas.microsoft.com/office/powerpoint/2010/main" val="159749990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D4A34A-49FD-47FC-B760-DCE771FF5B6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6000" dirty="0">
                <a:latin typeface="Comic Sans MS" panose="030F0702030302020204" pitchFamily="66" charset="0"/>
              </a:rPr>
              <a:t>Wednesday 28</a:t>
            </a:r>
            <a:r>
              <a:rPr lang="en-GB" sz="6000" baseline="30000" dirty="0">
                <a:latin typeface="Comic Sans MS" panose="030F0702030302020204" pitchFamily="66" charset="0"/>
              </a:rPr>
              <a:t>th</a:t>
            </a:r>
            <a:r>
              <a:rPr lang="en-GB" sz="6000" dirty="0">
                <a:latin typeface="Comic Sans MS" panose="030F0702030302020204" pitchFamily="66" charset="0"/>
              </a:rPr>
              <a:t> April 2021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5B18B83-EEAE-4E88-944D-79A4A4B701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747216"/>
          </a:xfrm>
        </p:spPr>
        <p:txBody>
          <a:bodyPr>
            <a:normAutofit fontScale="92500" lnSpcReduction="10000"/>
          </a:bodyPr>
          <a:lstStyle/>
          <a:p>
            <a:r>
              <a:rPr lang="en-GB" cap="none" dirty="0">
                <a:latin typeface="Comic Sans MS" panose="030F0702030302020204" pitchFamily="66" charset="0"/>
              </a:rPr>
              <a:t>LO: To write with purpose.</a:t>
            </a:r>
          </a:p>
          <a:p>
            <a:r>
              <a:rPr lang="en-GB" cap="none" dirty="0">
                <a:latin typeface="Comic Sans MS" panose="030F0702030302020204" pitchFamily="66" charset="0"/>
              </a:rPr>
              <a:t>      To use sentences appropriately.</a:t>
            </a:r>
          </a:p>
          <a:p>
            <a:r>
              <a:rPr lang="en-GB" cap="none" dirty="0">
                <a:latin typeface="Comic Sans MS" panose="030F0702030302020204" pitchFamily="66" charset="0"/>
              </a:rPr>
              <a:t>      To punctuate accurately.</a:t>
            </a:r>
          </a:p>
          <a:p>
            <a:r>
              <a:rPr lang="en-GB" cap="none" dirty="0">
                <a:latin typeface="Comic Sans MS" panose="030F0702030302020204" pitchFamily="66" charset="0"/>
              </a:rPr>
              <a:t>C: Instructions</a:t>
            </a:r>
          </a:p>
        </p:txBody>
      </p:sp>
    </p:spTree>
    <p:extLst>
      <p:ext uri="{BB962C8B-B14F-4D97-AF65-F5344CB8AC3E}">
        <p14:creationId xmlns:p14="http://schemas.microsoft.com/office/powerpoint/2010/main" val="187349034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65A7AA-60C2-4750-A773-A9B91409AA5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Practice saying your instructions out loud to someone today!</a:t>
            </a:r>
          </a:p>
          <a:p>
            <a:r>
              <a:rPr lang="en-GB" dirty="0">
                <a:latin typeface="Comic Sans MS" panose="030F0702030302020204" pitchFamily="66" charset="0"/>
              </a:rPr>
              <a:t>Share your instructions with someone.</a:t>
            </a:r>
          </a:p>
          <a:p>
            <a:r>
              <a:rPr lang="en-GB" dirty="0">
                <a:latin typeface="Comic Sans MS" panose="030F0702030302020204" pitchFamily="66" charset="0"/>
              </a:rPr>
              <a:t>The person you are telling your instructions to should give you two stars and a wish then they have finished.</a:t>
            </a:r>
          </a:p>
          <a:p>
            <a:r>
              <a:rPr lang="en-GB" dirty="0">
                <a:latin typeface="Comic Sans MS" panose="030F0702030302020204" pitchFamily="66" charset="0"/>
              </a:rPr>
              <a:t>When you speak to another person, you should use the wish you have been given to improve your instructions.</a:t>
            </a:r>
          </a:p>
          <a:p>
            <a:r>
              <a:rPr lang="en-GB" dirty="0">
                <a:latin typeface="Comic Sans MS" panose="030F0702030302020204" pitchFamily="66" charset="0"/>
              </a:rPr>
              <a:t>The challenge is not to receive the same wish twice as this means you haven’t listened to your feedback!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4D1851D-3F8D-4C8C-92C1-CA553932AFE6}"/>
              </a:ext>
            </a:extLst>
          </p:cNvPr>
          <p:cNvGrpSpPr/>
          <p:nvPr/>
        </p:nvGrpSpPr>
        <p:grpSpPr>
          <a:xfrm>
            <a:off x="7569724" y="98664"/>
            <a:ext cx="4427603" cy="1527655"/>
            <a:chOff x="-180975" y="1773344"/>
            <a:chExt cx="9491663" cy="3274906"/>
          </a:xfrm>
        </p:grpSpPr>
        <p:pic>
          <p:nvPicPr>
            <p:cNvPr id="11266" name="Picture 2" descr="For The Teacher : A Star and a Wish">
              <a:extLst>
                <a:ext uri="{FF2B5EF4-FFF2-40B4-BE49-F238E27FC236}">
                  <a16:creationId xmlns:a16="http://schemas.microsoft.com/office/drawing/2014/main" id="{69D88A49-C695-4BEE-9A35-C294AA1F273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81313" y="1809750"/>
              <a:ext cx="6429375" cy="32385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" name="Picture 2" descr="For The Teacher : A Star and a Wish">
              <a:extLst>
                <a:ext uri="{FF2B5EF4-FFF2-40B4-BE49-F238E27FC236}">
                  <a16:creationId xmlns:a16="http://schemas.microsoft.com/office/drawing/2014/main" id="{13CF31E2-102D-455A-B6C8-4072DA51B425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2371"/>
            <a:stretch/>
          </p:blipFill>
          <p:spPr bwMode="auto">
            <a:xfrm>
              <a:off x="-180975" y="1773344"/>
              <a:ext cx="3062287" cy="32385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7" name="Title 6">
            <a:extLst>
              <a:ext uri="{FF2B5EF4-FFF2-40B4-BE49-F238E27FC236}">
                <a16:creationId xmlns:a16="http://schemas.microsoft.com/office/drawing/2014/main" id="{F547ABC3-3C3F-4C2F-B975-7253976F1A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425943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9BE613-369A-4ADE-BF5C-E5345B915D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480FC7-67C1-4A6D-A971-FFCEE6C3916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1845733"/>
            <a:ext cx="10058400" cy="4168567"/>
          </a:xfrm>
        </p:spPr>
        <p:txBody>
          <a:bodyPr>
            <a:norm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Take some scrap paper while you are saying your instructions and write down any key vocabulary, any impressive words/phrases etc. to help you with your writing tomorrow. 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By the end of the lesson, you should have lots of ideas!</a:t>
            </a:r>
          </a:p>
          <a:p>
            <a:r>
              <a:rPr lang="en-GB" dirty="0">
                <a:latin typeface="Comic Sans MS" panose="030F0702030302020204" pitchFamily="66" charset="0"/>
              </a:rPr>
              <a:t>This might be:</a:t>
            </a:r>
          </a:p>
          <a:p>
            <a:r>
              <a:rPr lang="en-GB" dirty="0">
                <a:latin typeface="Comic Sans MS" panose="030F0702030302020204" pitchFamily="66" charset="0"/>
              </a:rPr>
              <a:t>- actually writing out your instructions</a:t>
            </a:r>
          </a:p>
          <a:p>
            <a:r>
              <a:rPr lang="en-GB" dirty="0">
                <a:latin typeface="Comic Sans MS" panose="030F0702030302020204" pitchFamily="66" charset="0"/>
              </a:rPr>
              <a:t>- jotting down key words/phrases you want to use/magpie</a:t>
            </a:r>
          </a:p>
          <a:p>
            <a:r>
              <a:rPr lang="en-GB" dirty="0">
                <a:latin typeface="Comic Sans MS" panose="030F0702030302020204" pitchFamily="66" charset="0"/>
              </a:rPr>
              <a:t>- noting down your wishes so you can improve on them in our next lesson</a:t>
            </a:r>
          </a:p>
        </p:txBody>
      </p:sp>
    </p:spTree>
    <p:extLst>
      <p:ext uri="{BB962C8B-B14F-4D97-AF65-F5344CB8AC3E}">
        <p14:creationId xmlns:p14="http://schemas.microsoft.com/office/powerpoint/2010/main" val="79786159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ABBE52-906A-4BCC-985F-9B3779AA96D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6600" dirty="0">
                <a:latin typeface="Comic Sans MS" panose="030F0702030302020204" pitchFamily="66" charset="0"/>
              </a:rPr>
              <a:t>Thursday 29</a:t>
            </a:r>
            <a:r>
              <a:rPr lang="en-GB" sz="6600" baseline="30000" dirty="0">
                <a:latin typeface="Comic Sans MS" panose="030F0702030302020204" pitchFamily="66" charset="0"/>
              </a:rPr>
              <a:t>th</a:t>
            </a:r>
            <a:r>
              <a:rPr lang="en-GB" sz="6600" dirty="0">
                <a:latin typeface="Comic Sans MS" panose="030F0702030302020204" pitchFamily="66" charset="0"/>
              </a:rPr>
              <a:t> April 2021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38FAD31-ABF7-493E-9805-B685047BE4F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784923"/>
          </a:xfrm>
        </p:spPr>
        <p:txBody>
          <a:bodyPr>
            <a:normAutofit fontScale="92500" lnSpcReduction="10000"/>
          </a:bodyPr>
          <a:lstStyle/>
          <a:p>
            <a:r>
              <a:rPr lang="en-GB" cap="none" dirty="0">
                <a:latin typeface="Comic Sans MS" panose="030F0702030302020204" pitchFamily="66" charset="0"/>
              </a:rPr>
              <a:t>LO: To write with purpose.</a:t>
            </a:r>
          </a:p>
          <a:p>
            <a:r>
              <a:rPr lang="en-GB" cap="none" dirty="0">
                <a:latin typeface="Comic Sans MS" panose="030F0702030302020204" pitchFamily="66" charset="0"/>
              </a:rPr>
              <a:t>      To use sentences appropriately.  </a:t>
            </a:r>
          </a:p>
          <a:p>
            <a:r>
              <a:rPr lang="en-GB" cap="none" dirty="0">
                <a:latin typeface="Comic Sans MS" panose="030F0702030302020204" pitchFamily="66" charset="0"/>
              </a:rPr>
              <a:t>      To punctuate accurately.</a:t>
            </a:r>
          </a:p>
          <a:p>
            <a:r>
              <a:rPr lang="en-GB" cap="none" dirty="0">
                <a:latin typeface="Comic Sans MS" panose="030F0702030302020204" pitchFamily="66" charset="0"/>
              </a:rPr>
              <a:t>C: Instructions </a:t>
            </a:r>
          </a:p>
        </p:txBody>
      </p:sp>
    </p:spTree>
    <p:extLst>
      <p:ext uri="{BB962C8B-B14F-4D97-AF65-F5344CB8AC3E}">
        <p14:creationId xmlns:p14="http://schemas.microsoft.com/office/powerpoint/2010/main" val="270371223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2D1114-7550-4A15-B569-2A99E4F1B5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Can you remember why we are using the present perfect tense in our instructions this week?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9D5C52-55F8-4D12-A531-356A6B1E432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2" descr="thinking-clipart-3 - Kids First Pediatric">
            <a:extLst>
              <a:ext uri="{FF2B5EF4-FFF2-40B4-BE49-F238E27FC236}">
                <a16:creationId xmlns:a16="http://schemas.microsoft.com/office/drawing/2014/main" id="{9FB375F7-7BD7-4C0E-BB4E-E1EFA27992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9423" y="2248258"/>
            <a:ext cx="4017772" cy="4023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208064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31B153-995E-43BD-9F79-3ED7DB284D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Create sentences in the present perfect tense which you could use for your ‘how to train a dragon’ instructions today.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3C73DA-CE4A-465F-B3AB-90AC19BC7C8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3836708"/>
            <a:ext cx="10058400" cy="2460397"/>
          </a:xfrm>
        </p:spPr>
        <p:txBody>
          <a:bodyPr>
            <a:normAutofit/>
          </a:bodyPr>
          <a:lstStyle/>
          <a:p>
            <a:r>
              <a:rPr lang="en-GB" i="1" dirty="0">
                <a:latin typeface="Comic Sans MS" panose="030F0702030302020204" pitchFamily="66" charset="0"/>
              </a:rPr>
              <a:t>After you have….</a:t>
            </a:r>
          </a:p>
          <a:p>
            <a:r>
              <a:rPr lang="en-GB" i="1" dirty="0">
                <a:latin typeface="Comic Sans MS" panose="030F0702030302020204" pitchFamily="66" charset="0"/>
              </a:rPr>
              <a:t>Once you have…</a:t>
            </a:r>
          </a:p>
          <a:p>
            <a:r>
              <a:rPr lang="en-GB" i="1" dirty="0">
                <a:latin typeface="Comic Sans MS" panose="030F0702030302020204" pitchFamily="66" charset="0"/>
              </a:rPr>
              <a:t>When you have…</a:t>
            </a:r>
          </a:p>
          <a:p>
            <a:endParaRPr lang="en-GB" i="1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Write down a sentence for each of the sentence starters. </a:t>
            </a:r>
          </a:p>
        </p:txBody>
      </p:sp>
    </p:spTree>
    <p:extLst>
      <p:ext uri="{BB962C8B-B14F-4D97-AF65-F5344CB8AC3E}">
        <p14:creationId xmlns:p14="http://schemas.microsoft.com/office/powerpoint/2010/main" val="424519243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85C3AD-C919-43CA-8CDD-84E00C56DF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Example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9C1837-2AD5-45F8-86A7-1F18CF82F3D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1737361"/>
            <a:ext cx="10058400" cy="4578598"/>
          </a:xfrm>
        </p:spPr>
        <p:txBody>
          <a:bodyPr>
            <a:normAutofit fontScale="92500" lnSpcReduction="10000"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You will need:</a:t>
            </a:r>
          </a:p>
          <a:p>
            <a:r>
              <a:rPr lang="en-GB" dirty="0">
                <a:latin typeface="Comic Sans MS" panose="030F0702030302020204" pitchFamily="66" charset="0"/>
              </a:rPr>
              <a:t>- a large, sealable bag</a:t>
            </a:r>
          </a:p>
          <a:p>
            <a:r>
              <a:rPr lang="en-GB" dirty="0">
                <a:latin typeface="Comic Sans MS" panose="030F0702030302020204" pitchFamily="66" charset="0"/>
              </a:rPr>
              <a:t>- delicious, fresh fruit OR slippery, slimy fish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1. Firstly, creep carefully in to the dragon’s warm, dark nursery and quietly swipe a sleeping dragon.</a:t>
            </a:r>
          </a:p>
          <a:p>
            <a:r>
              <a:rPr lang="en-GB" dirty="0">
                <a:latin typeface="Comic Sans MS" panose="030F0702030302020204" pitchFamily="66" charset="0"/>
              </a:rPr>
              <a:t>2. After you have carried your unconscious dragon home, gently try to wake him.</a:t>
            </a:r>
          </a:p>
          <a:p>
            <a:r>
              <a:rPr lang="en-GB" dirty="0">
                <a:latin typeface="Comic Sans MS" panose="030F0702030302020204" pitchFamily="66" charset="0"/>
              </a:rPr>
              <a:t>3. Now, wait until your dragon is absolutely starving and begging for food before offering him any.</a:t>
            </a:r>
          </a:p>
          <a:p>
            <a:r>
              <a:rPr lang="en-GB" dirty="0">
                <a:latin typeface="Comic Sans MS" panose="030F0702030302020204" pitchFamily="66" charset="0"/>
              </a:rPr>
              <a:t>4. Next, entice your hungry, desperate dragon with some delicious fresh fruit or slippery, slimy fish (depending on the type of dragon you have captured).</a:t>
            </a:r>
          </a:p>
          <a:p>
            <a:r>
              <a:rPr lang="en-GB">
                <a:latin typeface="Comic Sans MS" panose="030F0702030302020204" pitchFamily="66" charset="0"/>
              </a:rPr>
              <a:t>5. </a:t>
            </a:r>
            <a:r>
              <a:rPr lang="en-GB" dirty="0">
                <a:latin typeface="Comic Sans MS" panose="030F0702030302020204" pitchFamily="66" charset="0"/>
              </a:rPr>
              <a:t>Finally, when you have fed your ravenous dragon, teach him to fly by ordering him to quickly flap his lengthy, leathery wings.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C7228EB-65FE-4182-AA6B-9BFD8197D70D}"/>
              </a:ext>
            </a:extLst>
          </p:cNvPr>
          <p:cNvSpPr/>
          <p:nvPr/>
        </p:nvSpPr>
        <p:spPr>
          <a:xfrm>
            <a:off x="5838335" y="988906"/>
            <a:ext cx="6096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sz="2000" dirty="0">
                <a:latin typeface="Comic Sans MS" panose="030F0702030302020204" pitchFamily="66" charset="0"/>
              </a:rPr>
              <a:t>What are the features of instructions?</a:t>
            </a:r>
          </a:p>
          <a:p>
            <a:pPr algn="ctr"/>
            <a:r>
              <a:rPr lang="en-GB" sz="2000" dirty="0">
                <a:latin typeface="Comic Sans MS" panose="030F0702030302020204" pitchFamily="66" charset="0"/>
              </a:rPr>
              <a:t>Can you find them in my example?</a:t>
            </a:r>
          </a:p>
        </p:txBody>
      </p:sp>
    </p:spTree>
    <p:extLst>
      <p:ext uri="{BB962C8B-B14F-4D97-AF65-F5344CB8AC3E}">
        <p14:creationId xmlns:p14="http://schemas.microsoft.com/office/powerpoint/2010/main" val="44383614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DDDA562-EDBC-4665-9CA0-F69D4251F0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57360" y="1845734"/>
            <a:ext cx="4698319" cy="4023360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In your writing today, I am looking for:</a:t>
            </a:r>
          </a:p>
          <a:p>
            <a:r>
              <a:rPr lang="en-GB" dirty="0">
                <a:latin typeface="Comic Sans MS" panose="030F0702030302020204" pitchFamily="66" charset="0"/>
              </a:rPr>
              <a:t>- present perfect tense</a:t>
            </a:r>
          </a:p>
          <a:p>
            <a:r>
              <a:rPr lang="en-GB" dirty="0">
                <a:latin typeface="Comic Sans MS" panose="030F0702030302020204" pitchFamily="66" charset="0"/>
              </a:rPr>
              <a:t>- imperative verbs</a:t>
            </a:r>
          </a:p>
          <a:p>
            <a:r>
              <a:rPr lang="en-GB" dirty="0">
                <a:latin typeface="Comic Sans MS" panose="030F0702030302020204" pitchFamily="66" charset="0"/>
              </a:rPr>
              <a:t>- adverbs</a:t>
            </a:r>
          </a:p>
          <a:p>
            <a:r>
              <a:rPr lang="en-GB" dirty="0">
                <a:latin typeface="Comic Sans MS" panose="030F0702030302020204" pitchFamily="66" charset="0"/>
              </a:rPr>
              <a:t>- expanded noun phrases </a:t>
            </a:r>
          </a:p>
          <a:p>
            <a:r>
              <a:rPr lang="en-GB" dirty="0">
                <a:latin typeface="Comic Sans MS" panose="030F0702030302020204" pitchFamily="66" charset="0"/>
              </a:rPr>
              <a:t>- time connectives </a:t>
            </a:r>
          </a:p>
        </p:txBody>
      </p:sp>
      <p:pic>
        <p:nvPicPr>
          <p:cNvPr id="4" name="Picture 2" descr="Looking For Something Lost And Found Sign clipart free image">
            <a:extLst>
              <a:ext uri="{FF2B5EF4-FFF2-40B4-BE49-F238E27FC236}">
                <a16:creationId xmlns:a16="http://schemas.microsoft.com/office/drawing/2014/main" id="{20A5DDF2-3444-4812-8839-C44CCE1F20F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790"/>
          <a:stretch/>
        </p:blipFill>
        <p:spPr bwMode="auto">
          <a:xfrm>
            <a:off x="314325" y="1845734"/>
            <a:ext cx="5781675" cy="4391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itle 5">
            <a:extLst>
              <a:ext uri="{FF2B5EF4-FFF2-40B4-BE49-F238E27FC236}">
                <a16:creationId xmlns:a16="http://schemas.microsoft.com/office/drawing/2014/main" id="{44E762F7-7381-45A6-8E42-066DBBA36D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978750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CD670C-FE4F-4D6C-B3C5-2F073BA075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Comic Sans MS" panose="030F0702030302020204" pitchFamily="66" charset="0"/>
              </a:rPr>
              <a:t>Activity: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24CBA2-FF8F-4DD3-9501-7204DB043A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1845734"/>
            <a:ext cx="10058400" cy="4300542"/>
          </a:xfrm>
        </p:spPr>
        <p:txBody>
          <a:bodyPr>
            <a:normAutofit fontScale="92500" lnSpcReduction="20000"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Start to write your ‘how to train a dragon’ instructions.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Make sure you think about the feedback you were given last lesson.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Use the scrap paper from yesterday to help you.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After 15 minutes, stop and reread your work. You should red pen edit any corrections and check your work against the success criteria. Is there anything you need to improve/add when you start writing again?</a:t>
            </a:r>
          </a:p>
          <a:p>
            <a:r>
              <a:rPr lang="en-GB" dirty="0">
                <a:latin typeface="Comic Sans MS" panose="030F0702030302020204" pitchFamily="66" charset="0"/>
              </a:rPr>
              <a:t>Then, continue writing for another 10 minutes.</a:t>
            </a:r>
          </a:p>
          <a:p>
            <a:r>
              <a:rPr lang="en-GB" dirty="0">
                <a:latin typeface="Comic Sans MS" panose="030F0702030302020204" pitchFamily="66" charset="0"/>
              </a:rPr>
              <a:t>Spend 5 more minutes red pen editing your formal recount at the end of the lesson.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b="1" dirty="0">
                <a:solidFill>
                  <a:srgbClr val="FF0000"/>
                </a:solidFill>
                <a:latin typeface="Comic Sans MS" panose="030F0702030302020204" pitchFamily="66" charset="0"/>
              </a:rPr>
              <a:t>Red Pen: </a:t>
            </a:r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look at the ‘instructions’ success criteria. Have you included everything you need to? Is there anything you have missed that you need to include? Write a sentence or two to meet any missing points from the success criteria. </a:t>
            </a:r>
          </a:p>
        </p:txBody>
      </p:sp>
    </p:spTree>
    <p:extLst>
      <p:ext uri="{BB962C8B-B14F-4D97-AF65-F5344CB8AC3E}">
        <p14:creationId xmlns:p14="http://schemas.microsoft.com/office/powerpoint/2010/main" val="90096738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ct">
  <a:themeElements>
    <a:clrScheme name="Retrospect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6B9F25"/>
      </a:hlink>
      <a:folHlink>
        <a:srgbClr val="B26B02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D26EA377-59BD-4C9C-9D94-EE8416EE4C7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2714</TotalTime>
  <Words>1506</Words>
  <Application>Microsoft Office PowerPoint</Application>
  <PresentationFormat>Widescreen</PresentationFormat>
  <Paragraphs>335</Paragraphs>
  <Slides>39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43" baseType="lpstr">
      <vt:lpstr>Calibri</vt:lpstr>
      <vt:lpstr>Calibri Light</vt:lpstr>
      <vt:lpstr>Comic Sans MS</vt:lpstr>
      <vt:lpstr>Retrospect</vt:lpstr>
      <vt:lpstr>Monday 26th April 2021</vt:lpstr>
      <vt:lpstr>What is a verb?</vt:lpstr>
      <vt:lpstr>PowerPoint Presentation</vt:lpstr>
      <vt:lpstr>PowerPoint Presentation</vt:lpstr>
      <vt:lpstr>PowerPoint Presentation</vt:lpstr>
      <vt:lpstr>PowerPoint Presentation</vt:lpstr>
      <vt:lpstr>Adverbs!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Features of instructions </vt:lpstr>
      <vt:lpstr>PowerPoint Presentation</vt:lpstr>
      <vt:lpstr>PowerPoint Presentation</vt:lpstr>
      <vt:lpstr>PowerPoint Presentation</vt:lpstr>
      <vt:lpstr>Activity: </vt:lpstr>
      <vt:lpstr>Tuesday 27th April 2021</vt:lpstr>
      <vt:lpstr>Present perfect tense </vt:lpstr>
      <vt:lpstr>PowerPoint Presentation</vt:lpstr>
      <vt:lpstr>For example: </vt:lpstr>
      <vt:lpstr>PowerPoint Presentation</vt:lpstr>
      <vt:lpstr>Think of some sentences using the present perfect tense that could be used for instructions.  Use the sentence starters to help you.</vt:lpstr>
      <vt:lpstr>PowerPoint Presentation</vt:lpstr>
      <vt:lpstr>What might you have to do to train a dragon?</vt:lpstr>
      <vt:lpstr>What method are you going to use for your instructions?</vt:lpstr>
      <vt:lpstr>Look at these introductions. </vt:lpstr>
      <vt:lpstr>Look at these introductions. </vt:lpstr>
      <vt:lpstr>Activity:</vt:lpstr>
      <vt:lpstr>Wednesday 28th April 2021</vt:lpstr>
      <vt:lpstr>PowerPoint Presentation</vt:lpstr>
      <vt:lpstr>PowerPoint Presentation</vt:lpstr>
      <vt:lpstr>Thursday 29th April 2021</vt:lpstr>
      <vt:lpstr>Can you remember why we are using the present perfect tense in our instructions this week? </vt:lpstr>
      <vt:lpstr>Create sentences in the present perfect tense which you could use for your ‘how to train a dragon’ instructions today.</vt:lpstr>
      <vt:lpstr>Example </vt:lpstr>
      <vt:lpstr>PowerPoint Presentation</vt:lpstr>
      <vt:lpstr>Activity: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Monday 26th April 2021</dc:title>
  <dc:creator>Emily Fenner</dc:creator>
  <cp:lastModifiedBy>Emily Fenner</cp:lastModifiedBy>
  <cp:revision>12</cp:revision>
  <dcterms:created xsi:type="dcterms:W3CDTF">2021-04-22T12:39:25Z</dcterms:created>
  <dcterms:modified xsi:type="dcterms:W3CDTF">2021-04-24T09:59:11Z</dcterms:modified>
</cp:coreProperties>
</file>