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4"/>
  </p:sldMasterIdLst>
  <p:notesMasterIdLst>
    <p:notesMasterId r:id="rId14"/>
  </p:notesMasterIdLst>
  <p:sldIdLst>
    <p:sldId id="316" r:id="rId5"/>
    <p:sldId id="317" r:id="rId6"/>
    <p:sldId id="322" r:id="rId7"/>
    <p:sldId id="324" r:id="rId8"/>
    <p:sldId id="325" r:id="rId9"/>
    <p:sldId id="328" r:id="rId10"/>
    <p:sldId id="326" r:id="rId11"/>
    <p:sldId id="329" r:id="rId12"/>
    <p:sldId id="318" r:id="rId13"/>
  </p:sldIdLst>
  <p:sldSz cx="9144000" cy="5143500" type="screen16x9"/>
  <p:notesSz cx="6858000" cy="9144000"/>
  <p:embeddedFontLst>
    <p:embeddedFont>
      <p:font typeface="Twinkl Cursive Looped" panose="02000000000000000000" pitchFamily="2" charset="0"/>
      <p:regular r:id="rId15"/>
    </p:embeddedFont>
    <p:embeddedFont>
      <p:font typeface="Patrick Hand SC" panose="020B0604020202020204" charset="0"/>
      <p:regular r:id="rId16"/>
    </p:embeddedFont>
    <p:embeddedFont>
      <p:font typeface="Patrick Hand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4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20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286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338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0846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79213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989950" y="1748054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 smtClean="0">
                <a:latin typeface="Twinkl Cursive Looped" panose="02000000000000000000" pitchFamily="2" charset="0"/>
              </a:rPr>
              <a:t>Wednes</a:t>
            </a:r>
            <a:r>
              <a:rPr lang="en-GB" sz="4400" u="sng" dirty="0" smtClean="0">
                <a:latin typeface="Twinkl Cursive Looped" panose="02000000000000000000" pitchFamily="2" charset="0"/>
              </a:rPr>
              <a:t>day 31</a:t>
            </a:r>
            <a:r>
              <a:rPr lang="en-GB" sz="4400" u="sng" baseline="30000" dirty="0" smtClean="0">
                <a:latin typeface="Twinkl Cursive Looped" panose="02000000000000000000" pitchFamily="2" charset="0"/>
              </a:rPr>
              <a:t>st</a:t>
            </a:r>
            <a:r>
              <a:rPr lang="en-GB" sz="4400" u="sng" dirty="0" smtClean="0">
                <a:latin typeface="Twinkl Cursive Looped" panose="02000000000000000000" pitchFamily="2" charset="0"/>
              </a:rPr>
              <a:t> </a:t>
            </a:r>
            <a:r>
              <a:rPr lang="en-GB" sz="4400" u="sng" dirty="0">
                <a:latin typeface="Twinkl Cursive Looped" panose="02000000000000000000" pitchFamily="2" charset="0"/>
              </a:rPr>
              <a:t>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/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write with purpose.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521077" y="377823"/>
            <a:ext cx="5224947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Just for a recap…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write our Non-Chronological Reports about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our local area!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Today we are going to </a:t>
            </a:r>
            <a:r>
              <a:rPr lang="en-GB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write our conclusion and complete our final edit.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641307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 smtClean="0">
                <a:latin typeface="Twinkl Cursive Looped" panose="02000000000000000000" pitchFamily="2" charset="0"/>
              </a:rPr>
              <a:t>A conclusion sums up everything we have talked about so far and refers back to the introduction.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Let’s look back at some of the WAGOLLs we have!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" name="Subtitle 3">
            <a:extLst>
              <a:ext uri="{FF2B5EF4-FFF2-40B4-BE49-F238E27FC236}">
                <a16:creationId xmlns:a16="http://schemas.microsoft.com/office/drawing/2014/main" id="{D995A303-77E2-45EC-B3AA-44C3C9064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619" y="1043205"/>
            <a:ext cx="4619956" cy="1918800"/>
          </a:xfrm>
        </p:spPr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Let’s have a look at mine!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6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490332" y="322367"/>
            <a:ext cx="967408" cy="93658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1" name="Subtitle 3">
            <a:extLst>
              <a:ext uri="{FF2B5EF4-FFF2-40B4-BE49-F238E27FC236}">
                <a16:creationId xmlns:a16="http://schemas.microsoft.com/office/drawing/2014/main" id="{E9142A1F-3790-440D-AF66-1EF52B743FF5}"/>
              </a:ext>
            </a:extLst>
          </p:cNvPr>
          <p:cNvSpPr txBox="1">
            <a:spLocks/>
          </p:cNvSpPr>
          <p:nvPr/>
        </p:nvSpPr>
        <p:spPr>
          <a:xfrm>
            <a:off x="2126353" y="215860"/>
            <a:ext cx="4382650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 lang="en-GB" u="sng" dirty="0">
              <a:latin typeface="Twinkl Cursive Looped" panose="02000000000000000000" pitchFamily="2" charset="0"/>
            </a:endParaRPr>
          </a:p>
          <a:p>
            <a:endParaRPr lang="en-GB" u="sng" dirty="0">
              <a:latin typeface="Twinkl Cursive Looped" panose="02000000000000000000" pitchFamily="2" charset="0"/>
            </a:endParaRPr>
          </a:p>
        </p:txBody>
      </p:sp>
      <p:sp>
        <p:nvSpPr>
          <p:cNvPr id="44" name="Subtitle 3">
            <a:extLst>
              <a:ext uri="{FF2B5EF4-FFF2-40B4-BE49-F238E27FC236}">
                <a16:creationId xmlns:a16="http://schemas.microsoft.com/office/drawing/2014/main" id="{ED56C1F1-1DB4-4A84-96FD-4A8764979555}"/>
              </a:ext>
            </a:extLst>
          </p:cNvPr>
          <p:cNvSpPr txBox="1">
            <a:spLocks/>
          </p:cNvSpPr>
          <p:nvPr/>
        </p:nvSpPr>
        <p:spPr>
          <a:xfrm>
            <a:off x="174878" y="1637630"/>
            <a:ext cx="8832574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algn="l"/>
            <a:r>
              <a:rPr lang="en-GB" dirty="0">
                <a:latin typeface="Twinkl Cursive Looped" panose="02000000000000000000" pitchFamily="2" charset="0"/>
              </a:rPr>
              <a:t>Due to its profound local history and unprecedented natural beauty, visitor numbers are slowly starting to rise. The range of attractions discussed are a key source of income and recreation for local residents. However, as a remote region, it is fundamental that people continue to visit and support the local businesses and keep the vibrant community alive.  </a:t>
            </a:r>
          </a:p>
        </p:txBody>
      </p:sp>
    </p:spTree>
    <p:extLst>
      <p:ext uri="{BB962C8B-B14F-4D97-AF65-F5344CB8AC3E}">
        <p14:creationId xmlns:p14="http://schemas.microsoft.com/office/powerpoint/2010/main" val="1228936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8" name="Subtitle 3">
            <a:extLst>
              <a:ext uri="{FF2B5EF4-FFF2-40B4-BE49-F238E27FC236}">
                <a16:creationId xmlns:a16="http://schemas.microsoft.com/office/drawing/2014/main" id="{669AB2DC-A1BC-47BE-90C2-2400466FE81D}"/>
              </a:ext>
            </a:extLst>
          </p:cNvPr>
          <p:cNvSpPr txBox="1">
            <a:spLocks/>
          </p:cNvSpPr>
          <p:nvPr/>
        </p:nvSpPr>
        <p:spPr>
          <a:xfrm>
            <a:off x="4170731" y="1468881"/>
            <a:ext cx="4382650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r>
              <a:rPr lang="en-GB" u="sng" dirty="0" smtClean="0">
                <a:latin typeface="Twinkl Cursive Looped" panose="02000000000000000000" pitchFamily="2" charset="0"/>
              </a:rPr>
              <a:t>Now it is your turn!</a:t>
            </a:r>
            <a:endParaRPr lang="en-GB" sz="20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886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2841026" y="197471"/>
            <a:ext cx="5960515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>
                <a:latin typeface="Twinkl Cursive Looped" panose="02000000000000000000" pitchFamily="2" charset="0"/>
              </a:rPr>
              <a:t>Now it’s time to write your ideas down!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800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Paddlers: </a:t>
            </a:r>
            <a:r>
              <a:rPr lang="en-GB" sz="2800" dirty="0" smtClean="0">
                <a:solidFill>
                  <a:srgbClr val="000000"/>
                </a:solidFill>
                <a:latin typeface="Twinkl Cursive Looped" panose="02000000000000000000" pitchFamily="2" charset="0"/>
              </a:rPr>
              <a:t>Work as a group with the Teacher (Group write)</a:t>
            </a:r>
            <a:endParaRPr lang="en-GB" sz="28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800" b="0" i="0" dirty="0">
                <a:solidFill>
                  <a:srgbClr val="FFC000"/>
                </a:solidFill>
                <a:effectLst/>
                <a:latin typeface="Twinkl Cursive Looped" panose="02000000000000000000" pitchFamily="2" charset="0"/>
              </a:rPr>
              <a:t>Snorkellers: 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Write your conclusion using the models for support.</a:t>
            </a:r>
            <a:endParaRPr lang="en-GB" sz="2800" dirty="0">
              <a:solidFill>
                <a:srgbClr val="00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8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Divers: 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Write your conclusion and try to include a rhetorical question.</a:t>
            </a:r>
            <a:endParaRPr lang="en-GB" u="sng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-335468" y="4021698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58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2841026" y="197471"/>
            <a:ext cx="5960515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 smtClean="0">
                <a:latin typeface="Twinkl Cursive Looped" panose="02000000000000000000" pitchFamily="2" charset="0"/>
              </a:rPr>
              <a:t>Editing time!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u="sng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 smtClean="0">
                <a:latin typeface="Twinkl Cursive Looped" panose="02000000000000000000" pitchFamily="2" charset="0"/>
              </a:rPr>
              <a:t>Can you help me make a list of what we can use to help us edit? </a:t>
            </a:r>
            <a:endParaRPr lang="en-GB" u="sng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-335468" y="4021698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50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639142" y="660404"/>
            <a:ext cx="5865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rgbClr val="FF00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Red Pen</a:t>
            </a:r>
            <a:r>
              <a:rPr lang="en-US" sz="3600" u="sng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 Challenge: </a:t>
            </a:r>
            <a:endParaRPr lang="en-GB" dirty="0"/>
          </a:p>
          <a:p>
            <a:pPr fontAlgn="base"/>
            <a:r>
              <a:rPr lang="en-GB" sz="2800" dirty="0">
                <a:latin typeface="Twinkl Cursive Looped" panose="02000000000000000000" pitchFamily="2" charset="0"/>
              </a:rPr>
              <a:t>Which feature did you find the hardest to include and why</a:t>
            </a:r>
            <a:r>
              <a:rPr lang="en-GB" sz="2800" dirty="0" smtClean="0">
                <a:latin typeface="Twinkl Cursive Looped" panose="02000000000000000000" pitchFamily="2" charset="0"/>
              </a:rPr>
              <a:t>?</a:t>
            </a:r>
          </a:p>
          <a:p>
            <a:pPr fontAlgn="base"/>
            <a:endParaRPr lang="en-GB" sz="2800" dirty="0">
              <a:latin typeface="Twinkl Cursive Looped" panose="02000000000000000000" pitchFamily="2" charset="0"/>
            </a:endParaRPr>
          </a:p>
          <a:p>
            <a:pPr fontAlgn="base"/>
            <a:r>
              <a:rPr lang="en-GB" sz="2800" dirty="0" smtClean="0">
                <a:latin typeface="Twinkl Cursive Looped" panose="02000000000000000000" pitchFamily="2" charset="0"/>
              </a:rPr>
              <a:t> </a:t>
            </a:r>
            <a:r>
              <a:rPr lang="en-GB" sz="2800" dirty="0">
                <a:latin typeface="Twinkl Cursive Looped" panose="02000000000000000000" pitchFamily="2" charset="0"/>
              </a:rPr>
              <a:t>E.g. I found it difficult to maintain a formal tone, as I am used to talking about </a:t>
            </a:r>
            <a:r>
              <a:rPr lang="en-GB" sz="2800" dirty="0" err="1">
                <a:latin typeface="Twinkl Cursive Looped" panose="02000000000000000000" pitchFamily="2" charset="0"/>
              </a:rPr>
              <a:t>Binfield</a:t>
            </a:r>
            <a:r>
              <a:rPr lang="en-GB" sz="2800" dirty="0">
                <a:latin typeface="Twinkl Cursive Looped" panose="02000000000000000000" pitchFamily="2" charset="0"/>
              </a:rPr>
              <a:t> with my family and friends informally. </a:t>
            </a:r>
            <a:r>
              <a:rPr lang="en-GB" sz="2800" dirty="0"/>
              <a:t> </a:t>
            </a: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903523" y="2928617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A7B9B9-C41C-460D-804F-048DD21E96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4BFF5D-3B44-4911-A93E-7833443D8C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3A7A06A-CC25-4D84-BEBD-1D15FCB86D71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5918</TotalTime>
  <Words>201</Words>
  <Application>Microsoft Office PowerPoint</Application>
  <PresentationFormat>On-screen Show (16:9)</PresentationFormat>
  <Paragraphs>24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Twinkl Cursive Looped</vt:lpstr>
      <vt:lpstr>Patrick Hand SC</vt:lpstr>
      <vt:lpstr>Times New Roman</vt:lpstr>
      <vt:lpstr>Patrick Hand</vt:lpstr>
      <vt:lpstr>Arial</vt:lpstr>
      <vt:lpstr>Calibri</vt:lpstr>
      <vt:lpstr>English Language Grammar Rules by Slidesgo</vt:lpstr>
      <vt:lpstr>Wednesday 31st March 2021  L.O: To write with purpose. C: Non-chronological reports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26</cp:revision>
  <dcterms:modified xsi:type="dcterms:W3CDTF">2021-03-26T10:52:17Z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