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61" r:id="rId6"/>
    <p:sldId id="257" r:id="rId7"/>
    <p:sldId id="260"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60A574-CEF0-4BD3-8598-DDC839205A3D}" v="119" dt="2021-03-14T10:24:09.6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6" d="100"/>
          <a:sy n="66" d="100"/>
        </p:scale>
        <p:origin x="60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E634931-3DC6-4488-A7F9-9CB79789374E}"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70A0B4-5060-466A-8295-335310506D14}" type="slidenum">
              <a:rPr lang="en-GB" smtClean="0"/>
              <a:t>‹#›</a:t>
            </a:fld>
            <a:endParaRPr lang="en-GB"/>
          </a:p>
        </p:txBody>
      </p:sp>
    </p:spTree>
    <p:extLst>
      <p:ext uri="{BB962C8B-B14F-4D97-AF65-F5344CB8AC3E}">
        <p14:creationId xmlns:p14="http://schemas.microsoft.com/office/powerpoint/2010/main" val="2986385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634931-3DC6-4488-A7F9-9CB79789374E}"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70A0B4-5060-466A-8295-335310506D14}" type="slidenum">
              <a:rPr lang="en-GB" smtClean="0"/>
              <a:t>‹#›</a:t>
            </a:fld>
            <a:endParaRPr lang="en-GB"/>
          </a:p>
        </p:txBody>
      </p:sp>
    </p:spTree>
    <p:extLst>
      <p:ext uri="{BB962C8B-B14F-4D97-AF65-F5344CB8AC3E}">
        <p14:creationId xmlns:p14="http://schemas.microsoft.com/office/powerpoint/2010/main" val="12473707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E634931-3DC6-4488-A7F9-9CB79789374E}"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70A0B4-5060-466A-8295-335310506D14}" type="slidenum">
              <a:rPr lang="en-GB" smtClean="0"/>
              <a:t>‹#›</a:t>
            </a:fld>
            <a:endParaRPr lang="en-GB"/>
          </a:p>
        </p:txBody>
      </p:sp>
    </p:spTree>
    <p:extLst>
      <p:ext uri="{BB962C8B-B14F-4D97-AF65-F5344CB8AC3E}">
        <p14:creationId xmlns:p14="http://schemas.microsoft.com/office/powerpoint/2010/main" val="39313349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E634931-3DC6-4488-A7F9-9CB79789374E}"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70A0B4-5060-466A-8295-335310506D14}" type="slidenum">
              <a:rPr lang="en-GB" smtClean="0"/>
              <a:t>‹#›</a:t>
            </a:fld>
            <a:endParaRPr lang="en-GB"/>
          </a:p>
        </p:txBody>
      </p:sp>
    </p:spTree>
    <p:extLst>
      <p:ext uri="{BB962C8B-B14F-4D97-AF65-F5344CB8AC3E}">
        <p14:creationId xmlns:p14="http://schemas.microsoft.com/office/powerpoint/2010/main" val="30420341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E634931-3DC6-4488-A7F9-9CB79789374E}" type="datetimeFigureOut">
              <a:rPr lang="en-GB" smtClean="0"/>
              <a:t>21/03/2021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570A0B4-5060-466A-8295-335310506D14}" type="slidenum">
              <a:rPr lang="en-GB" smtClean="0"/>
              <a:t>‹#›</a:t>
            </a:fld>
            <a:endParaRPr lang="en-GB"/>
          </a:p>
        </p:txBody>
      </p:sp>
    </p:spTree>
    <p:extLst>
      <p:ext uri="{BB962C8B-B14F-4D97-AF65-F5344CB8AC3E}">
        <p14:creationId xmlns:p14="http://schemas.microsoft.com/office/powerpoint/2010/main" val="3586990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E634931-3DC6-4488-A7F9-9CB79789374E}" type="datetimeFigureOut">
              <a:rPr lang="en-GB" smtClean="0"/>
              <a:t>21/03/2021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570A0B4-5060-466A-8295-335310506D14}" type="slidenum">
              <a:rPr lang="en-GB" smtClean="0"/>
              <a:t>‹#›</a:t>
            </a:fld>
            <a:endParaRPr lang="en-GB"/>
          </a:p>
        </p:txBody>
      </p:sp>
    </p:spTree>
    <p:extLst>
      <p:ext uri="{BB962C8B-B14F-4D97-AF65-F5344CB8AC3E}">
        <p14:creationId xmlns:p14="http://schemas.microsoft.com/office/powerpoint/2010/main" val="4002419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634931-3DC6-4488-A7F9-9CB79789374E}" type="datetimeFigureOut">
              <a:rPr lang="en-GB" smtClean="0"/>
              <a:t>21/03/2021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570A0B4-5060-466A-8295-335310506D14}" type="slidenum">
              <a:rPr lang="en-GB" smtClean="0"/>
              <a:t>‹#›</a:t>
            </a:fld>
            <a:endParaRPr lang="en-GB"/>
          </a:p>
        </p:txBody>
      </p:sp>
    </p:spTree>
    <p:extLst>
      <p:ext uri="{BB962C8B-B14F-4D97-AF65-F5344CB8AC3E}">
        <p14:creationId xmlns:p14="http://schemas.microsoft.com/office/powerpoint/2010/main" val="3448519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E634931-3DC6-4488-A7F9-9CB79789374E}"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70A0B4-5060-466A-8295-335310506D14}" type="slidenum">
              <a:rPr lang="en-GB" smtClean="0"/>
              <a:t>‹#›</a:t>
            </a:fld>
            <a:endParaRPr lang="en-GB"/>
          </a:p>
        </p:txBody>
      </p:sp>
    </p:spTree>
    <p:extLst>
      <p:ext uri="{BB962C8B-B14F-4D97-AF65-F5344CB8AC3E}">
        <p14:creationId xmlns:p14="http://schemas.microsoft.com/office/powerpoint/2010/main" val="2277890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E634931-3DC6-4488-A7F9-9CB79789374E}"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570A0B4-5060-466A-8295-335310506D14}" type="slidenum">
              <a:rPr lang="en-GB" smtClean="0"/>
              <a:t>‹#›</a:t>
            </a:fld>
            <a:endParaRPr lang="en-GB"/>
          </a:p>
        </p:txBody>
      </p:sp>
    </p:spTree>
    <p:extLst>
      <p:ext uri="{BB962C8B-B14F-4D97-AF65-F5344CB8AC3E}">
        <p14:creationId xmlns:p14="http://schemas.microsoft.com/office/powerpoint/2010/main" val="4748678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634931-3DC6-4488-A7F9-9CB79789374E}"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70A0B4-5060-466A-8295-335310506D14}" type="slidenum">
              <a:rPr lang="en-GB" smtClean="0"/>
              <a:t>‹#›</a:t>
            </a:fld>
            <a:endParaRPr lang="en-GB"/>
          </a:p>
        </p:txBody>
      </p:sp>
    </p:spTree>
    <p:extLst>
      <p:ext uri="{BB962C8B-B14F-4D97-AF65-F5344CB8AC3E}">
        <p14:creationId xmlns:p14="http://schemas.microsoft.com/office/powerpoint/2010/main" val="2606231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E634931-3DC6-4488-A7F9-9CB79789374E}"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570A0B4-5060-466A-8295-335310506D14}" type="slidenum">
              <a:rPr lang="en-GB" smtClean="0"/>
              <a:t>‹#›</a:t>
            </a:fld>
            <a:endParaRPr lang="en-GB"/>
          </a:p>
        </p:txBody>
      </p:sp>
    </p:spTree>
    <p:extLst>
      <p:ext uri="{BB962C8B-B14F-4D97-AF65-F5344CB8AC3E}">
        <p14:creationId xmlns:p14="http://schemas.microsoft.com/office/powerpoint/2010/main" val="3228705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634931-3DC6-4488-A7F9-9CB79789374E}" type="datetimeFigureOut">
              <a:rPr lang="en-GB" smtClean="0"/>
              <a:t>21/03/2021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70A0B4-5060-466A-8295-335310506D14}" type="slidenum">
              <a:rPr lang="en-GB" smtClean="0"/>
              <a:t>‹#›</a:t>
            </a:fld>
            <a:endParaRPr lang="en-GB"/>
          </a:p>
        </p:txBody>
      </p:sp>
    </p:spTree>
    <p:extLst>
      <p:ext uri="{BB962C8B-B14F-4D97-AF65-F5344CB8AC3E}">
        <p14:creationId xmlns:p14="http://schemas.microsoft.com/office/powerpoint/2010/main" val="1656977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s://www.llanellich.org.uk/files/303-gladys-aylward" TargetMode="External"/><Relationship Id="rId3" Type="http://schemas.openxmlformats.org/officeDocument/2006/relationships/hyperlink" Target="https://www.nobelprize.org/prizes/peace/1979/teresa/facts/" TargetMode="External"/><Relationship Id="rId7" Type="http://schemas.openxmlformats.org/officeDocument/2006/relationships/hyperlink" Target="https://www.britannica.com/biography/Desmond-Tutu" TargetMode="External"/><Relationship Id="rId2" Type="http://schemas.openxmlformats.org/officeDocument/2006/relationships/hyperlink" Target="https://www.corrietenboom.com/en/information/the-history-of-the-museum" TargetMode="External"/><Relationship Id="rId1" Type="http://schemas.openxmlformats.org/officeDocument/2006/relationships/slideLayout" Target="../slideLayouts/slideLayout2.xml"/><Relationship Id="rId6" Type="http://schemas.openxmlformats.org/officeDocument/2006/relationships/hyperlink" Target="http://www.ststephenssociety.com/en/aboutus.php" TargetMode="External"/><Relationship Id="rId5" Type="http://schemas.openxmlformats.org/officeDocument/2006/relationships/hyperlink" Target="https://www.history.com/topics/black-history/martin-luther-king-jr" TargetMode="External"/><Relationship Id="rId4" Type="http://schemas.openxmlformats.org/officeDocument/2006/relationships/hyperlink" Target="https://www.nobelprize.org/prizes/peace/1964/king/biographica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brightnessContrast bright="40000" contrast="-40000"/>
                    </a14:imgEffect>
                  </a14:imgLayer>
                </a14:imgProps>
              </a:ext>
            </a:extLst>
          </a:blip>
          <a:srcRect/>
          <a:stretch>
            <a:fillRect l="-44000" r="-4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RE</a:t>
            </a:r>
          </a:p>
        </p:txBody>
      </p:sp>
      <p:sp>
        <p:nvSpPr>
          <p:cNvPr id="3" name="Subtitle 2"/>
          <p:cNvSpPr>
            <a:spLocks noGrp="1"/>
          </p:cNvSpPr>
          <p:nvPr>
            <p:ph type="subTitle" idx="1"/>
          </p:nvPr>
        </p:nvSpPr>
        <p:spPr/>
        <p:txBody>
          <a:bodyPr/>
          <a:lstStyle/>
          <a:p>
            <a:r>
              <a:rPr lang="en-GB" dirty="0"/>
              <a:t>What did Jesus do to save human beings?</a:t>
            </a:r>
          </a:p>
        </p:txBody>
      </p:sp>
    </p:spTree>
    <p:extLst>
      <p:ext uri="{BB962C8B-B14F-4D97-AF65-F5344CB8AC3E}">
        <p14:creationId xmlns:p14="http://schemas.microsoft.com/office/powerpoint/2010/main" val="3295610814"/>
      </p:ext>
    </p:extLst>
  </p:cSld>
  <p:clrMapOvr>
    <a:masterClrMapping/>
  </p:clrMapOvr>
  <mc:AlternateContent xmlns:mc="http://schemas.openxmlformats.org/markup-compatibility/2006" xmlns:p14="http://schemas.microsoft.com/office/powerpoint/2010/main">
    <mc:Choice Requires="p14">
      <p:transition spd="slow" p14:dur="2000" advTm="9086"/>
    </mc:Choice>
    <mc:Fallback xmlns="">
      <p:transition spd="slow" advTm="908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p:cNvSpPr>
            <a:spLocks noGrp="1"/>
          </p:cNvSpPr>
          <p:nvPr>
            <p:ph type="title"/>
          </p:nvPr>
        </p:nvSpPr>
        <p:spPr/>
        <p:txBody>
          <a:bodyPr/>
          <a:lstStyle/>
          <a:p>
            <a:pPr eaLnBrk="1" hangingPunct="1"/>
            <a:endParaRPr lang="en-GB" altLang="en-US" smtClean="0"/>
          </a:p>
        </p:txBody>
      </p:sp>
      <p:sp>
        <p:nvSpPr>
          <p:cNvPr id="16387" name="Content Placeholder 3"/>
          <p:cNvSpPr>
            <a:spLocks noGrp="1"/>
          </p:cNvSpPr>
          <p:nvPr>
            <p:ph idx="1"/>
          </p:nvPr>
        </p:nvSpPr>
        <p:spPr/>
        <p:txBody>
          <a:bodyPr/>
          <a:lstStyle/>
          <a:p>
            <a:pPr marL="0" indent="0" algn="ctr">
              <a:buNone/>
            </a:pPr>
            <a:r>
              <a:rPr lang="en-GB" altLang="en-US" sz="4400" dirty="0">
                <a:latin typeface="Comic Sans MS" panose="030F0702030302020204" pitchFamily="66" charset="0"/>
              </a:rPr>
              <a:t>Sacrifice – </a:t>
            </a:r>
          </a:p>
          <a:p>
            <a:pPr marL="0" indent="0" algn="ctr">
              <a:buNone/>
            </a:pPr>
            <a:r>
              <a:rPr lang="en-GB" altLang="en-US" sz="4400" dirty="0">
                <a:latin typeface="Comic Sans MS" panose="030F0702030302020204" pitchFamily="66" charset="0"/>
              </a:rPr>
              <a:t>to surrender or give up, or permit injury or disadvantage to, for the sake of something else.  </a:t>
            </a:r>
          </a:p>
        </p:txBody>
      </p:sp>
    </p:spTree>
    <p:extLst>
      <p:ext uri="{BB962C8B-B14F-4D97-AF65-F5344CB8AC3E}">
        <p14:creationId xmlns:p14="http://schemas.microsoft.com/office/powerpoint/2010/main" val="17618310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5254" y="192505"/>
            <a:ext cx="11115141" cy="6817251"/>
          </a:xfrm>
          <a:prstGeom prst="rect">
            <a:avLst/>
          </a:prstGeom>
        </p:spPr>
        <p:txBody>
          <a:bodyPr wrap="square">
            <a:spAutoFit/>
          </a:bodyPr>
          <a:lstStyle/>
          <a:p>
            <a:r>
              <a:rPr lang="en-US" sz="2300" dirty="0" smtClean="0"/>
              <a:t>People sacrifice </a:t>
            </a:r>
            <a:r>
              <a:rPr lang="en-US" sz="2300" dirty="0"/>
              <a:t>their time, lifestyles, goals, happiness and so on, for greater causes. </a:t>
            </a:r>
            <a:r>
              <a:rPr lang="en-US" sz="2300" dirty="0" smtClean="0"/>
              <a:t>Have you ever sacrificed </a:t>
            </a:r>
            <a:r>
              <a:rPr lang="en-US" sz="2300" dirty="0"/>
              <a:t>something and </a:t>
            </a:r>
            <a:r>
              <a:rPr lang="en-US" sz="2300" dirty="0" smtClean="0"/>
              <a:t>why did you do it. Is there </a:t>
            </a:r>
            <a:r>
              <a:rPr lang="en-US" sz="2300" dirty="0" err="1" smtClean="0"/>
              <a:t>somethimg</a:t>
            </a:r>
            <a:r>
              <a:rPr lang="en-US" sz="2300" dirty="0" smtClean="0"/>
              <a:t> you would </a:t>
            </a:r>
            <a:r>
              <a:rPr lang="en-US" sz="2300" dirty="0"/>
              <a:t>never be willing to sacrifice and why</a:t>
            </a:r>
            <a:r>
              <a:rPr lang="en-US" sz="2300" dirty="0" smtClean="0"/>
              <a:t>.</a:t>
            </a:r>
          </a:p>
          <a:p>
            <a:endParaRPr lang="en-US" sz="2300" dirty="0"/>
          </a:p>
          <a:p>
            <a:r>
              <a:rPr lang="en-US" sz="2300" dirty="0"/>
              <a:t>Since the time of Jesus, his followers have made sacrifices for their faith. For example, we read in the Bible of how people gave up their jobs and left their families to become his disciples.</a:t>
            </a:r>
            <a:endParaRPr lang="en-GB" sz="2300" dirty="0"/>
          </a:p>
          <a:p>
            <a:r>
              <a:rPr lang="en-US" sz="2300" dirty="0"/>
              <a:t> </a:t>
            </a:r>
            <a:endParaRPr lang="en-GB" sz="2300" dirty="0"/>
          </a:p>
          <a:p>
            <a:r>
              <a:rPr lang="en-US" sz="2300" dirty="0"/>
              <a:t>Christians believe that Christ’s sacrifice of himself was ‘once and for all’, and enough. There is no need for any other sacrifices in order for people to be ‘at one’ with God. But they might still speak of people making sacrifices, giving up something — whether small or large — to follow Jesus or to serve others.</a:t>
            </a:r>
            <a:endParaRPr lang="en-GB" sz="2300" dirty="0"/>
          </a:p>
          <a:p>
            <a:r>
              <a:rPr lang="en-US" sz="2300" dirty="0"/>
              <a:t>There are many examples over the last 2,000 years of people making sacrifices for Christian ideals, giving the very best of themselves to spread the Gospel and serve others.</a:t>
            </a:r>
            <a:endParaRPr lang="en-GB" sz="2300" dirty="0"/>
          </a:p>
          <a:p>
            <a:r>
              <a:rPr lang="en-US" sz="2300" b="1" dirty="0"/>
              <a:t> </a:t>
            </a:r>
            <a:endParaRPr lang="en-GB" sz="2300" dirty="0"/>
          </a:p>
          <a:p>
            <a:r>
              <a:rPr lang="en-US" sz="2300" dirty="0"/>
              <a:t>In small </a:t>
            </a:r>
            <a:r>
              <a:rPr lang="en-US" sz="2300" dirty="0" smtClean="0"/>
              <a:t>groups, find </a:t>
            </a:r>
            <a:r>
              <a:rPr lang="en-US" sz="2300" dirty="0"/>
              <a:t>out about a Christian who has made sacrifices in order to follow Jesus. </a:t>
            </a:r>
            <a:br>
              <a:rPr lang="en-US" sz="2300" dirty="0"/>
            </a:br>
            <a:r>
              <a:rPr lang="en-US" sz="2300" dirty="0"/>
              <a:t>These figures might include: Mother Theresa, Martin Luther King, Jackie </a:t>
            </a:r>
            <a:r>
              <a:rPr lang="en-US" sz="2300" dirty="0" err="1"/>
              <a:t>Pullinger</a:t>
            </a:r>
            <a:r>
              <a:rPr lang="en-US" sz="2300" dirty="0"/>
              <a:t>, Corrie Ten Boom, Gladys </a:t>
            </a:r>
            <a:r>
              <a:rPr lang="en-US" sz="2300" dirty="0" err="1"/>
              <a:t>Aylward</a:t>
            </a:r>
            <a:r>
              <a:rPr lang="en-US" sz="2300" dirty="0"/>
              <a:t>, Desmond Tutu, or examples of people from your local </a:t>
            </a:r>
            <a:r>
              <a:rPr lang="en-US" sz="2300" dirty="0" smtClean="0"/>
              <a:t>community.</a:t>
            </a:r>
            <a:endParaRPr lang="en-GB" sz="2300" dirty="0"/>
          </a:p>
        </p:txBody>
      </p:sp>
    </p:spTree>
    <p:extLst>
      <p:ext uri="{BB962C8B-B14F-4D97-AF65-F5344CB8AC3E}">
        <p14:creationId xmlns:p14="http://schemas.microsoft.com/office/powerpoint/2010/main" val="3198702637"/>
      </p:ext>
    </p:extLst>
  </p:cSld>
  <p:clrMapOvr>
    <a:masterClrMapping/>
  </p:clrMapOvr>
  <mc:AlternateContent xmlns:mc="http://schemas.openxmlformats.org/markup-compatibility/2006" xmlns:p14="http://schemas.microsoft.com/office/powerpoint/2010/main">
    <mc:Choice Requires="p14">
      <p:transition spd="slow" p14:dur="2000" advTm="23146"/>
    </mc:Choice>
    <mc:Fallback xmlns="">
      <p:transition spd="slow" advTm="2314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B3049-95C7-40FB-9209-25A79C73DA80}"/>
              </a:ext>
            </a:extLst>
          </p:cNvPr>
          <p:cNvSpPr>
            <a:spLocks noGrp="1"/>
          </p:cNvSpPr>
          <p:nvPr>
            <p:ph type="title"/>
          </p:nvPr>
        </p:nvSpPr>
        <p:spPr>
          <a:xfrm>
            <a:off x="327170" y="164808"/>
            <a:ext cx="1832295" cy="516229"/>
          </a:xfrm>
        </p:spPr>
        <p:txBody>
          <a:bodyPr>
            <a:normAutofit fontScale="90000"/>
          </a:bodyPr>
          <a:lstStyle/>
          <a:p>
            <a:r>
              <a:rPr lang="en-GB" dirty="0"/>
              <a:t>Tasks</a:t>
            </a:r>
          </a:p>
        </p:txBody>
      </p:sp>
      <p:sp>
        <p:nvSpPr>
          <p:cNvPr id="4" name="Content Placeholder 3"/>
          <p:cNvSpPr>
            <a:spLocks noGrp="1"/>
          </p:cNvSpPr>
          <p:nvPr>
            <p:ph idx="1"/>
          </p:nvPr>
        </p:nvSpPr>
        <p:spPr>
          <a:xfrm>
            <a:off x="424314" y="776471"/>
            <a:ext cx="10577362" cy="6009339"/>
          </a:xfrm>
        </p:spPr>
        <p:txBody>
          <a:bodyPr>
            <a:noAutofit/>
          </a:bodyPr>
          <a:lstStyle/>
          <a:p>
            <a:pPr marL="0" indent="0">
              <a:buNone/>
            </a:pPr>
            <a:r>
              <a:rPr lang="en-US" sz="2400" dirty="0"/>
              <a:t>In small, mixed ability groups, children to find out about a Christian who has made sacrifices in order to follow Jesus. </a:t>
            </a:r>
            <a:endParaRPr lang="en-GB" sz="2400" dirty="0"/>
          </a:p>
          <a:p>
            <a:pPr marL="0" indent="0">
              <a:buNone/>
            </a:pPr>
            <a:r>
              <a:rPr lang="en-US" sz="2400" dirty="0"/>
              <a:t>These figures might include: Mother Theresa, Martin Luther King, Jackie </a:t>
            </a:r>
            <a:r>
              <a:rPr lang="en-US" sz="2400" dirty="0" err="1"/>
              <a:t>Pullinger</a:t>
            </a:r>
            <a:r>
              <a:rPr lang="en-US" sz="2400" dirty="0"/>
              <a:t>, Corrie Ten Boom, Gladys </a:t>
            </a:r>
            <a:r>
              <a:rPr lang="en-US" sz="2400" dirty="0" err="1"/>
              <a:t>Aylward</a:t>
            </a:r>
            <a:r>
              <a:rPr lang="en-US" sz="2400" dirty="0"/>
              <a:t>, Desmond Tutu, or examples of people from your local community.</a:t>
            </a:r>
            <a:endParaRPr lang="en-GB" sz="2400" dirty="0"/>
          </a:p>
          <a:p>
            <a:pPr marL="0" indent="0">
              <a:buNone/>
            </a:pPr>
            <a:r>
              <a:rPr lang="en-US" sz="2400" dirty="0"/>
              <a:t> </a:t>
            </a:r>
            <a:endParaRPr lang="en-GB" sz="2400" dirty="0"/>
          </a:p>
          <a:p>
            <a:pPr marL="0" indent="0">
              <a:buNone/>
            </a:pPr>
            <a:r>
              <a:rPr lang="en-US" sz="2400" dirty="0"/>
              <a:t>Groups should create a fact file/leaflet/poster etc. (either on the computer or on paper) about the person including: </a:t>
            </a:r>
            <a:br>
              <a:rPr lang="en-US" sz="2400" dirty="0"/>
            </a:br>
            <a:r>
              <a:rPr lang="en-US" sz="2400" dirty="0"/>
              <a:t>- a short background about who their person is/was. </a:t>
            </a:r>
            <a:br>
              <a:rPr lang="en-US" sz="2400" dirty="0"/>
            </a:br>
            <a:r>
              <a:rPr lang="en-US" sz="2400" dirty="0"/>
              <a:t>- what their person does/did that either spreads Jesus’ message, helps to serve others, or both.</a:t>
            </a:r>
            <a:br>
              <a:rPr lang="en-US" sz="2400" dirty="0"/>
            </a:br>
            <a:r>
              <a:rPr lang="en-US" sz="2400" dirty="0"/>
              <a:t>- why it might be/might have been difficult for these people to carry out their work. </a:t>
            </a:r>
            <a:br>
              <a:rPr lang="en-US" sz="2400" dirty="0"/>
            </a:br>
            <a:r>
              <a:rPr lang="en-US" sz="2400" dirty="0"/>
              <a:t>- if they admire these people and why. </a:t>
            </a:r>
            <a:endParaRPr lang="en-GB" sz="2400" dirty="0"/>
          </a:p>
          <a:p>
            <a:pPr marL="0" indent="0">
              <a:buNone/>
            </a:pPr>
            <a:r>
              <a:rPr lang="en-US" sz="2400" dirty="0"/>
              <a:t> </a:t>
            </a:r>
            <a:endParaRPr lang="en-GB" sz="2400" dirty="0"/>
          </a:p>
          <a:p>
            <a:pPr marL="0" indent="0">
              <a:buNone/>
            </a:pPr>
            <a:r>
              <a:rPr lang="en-US" sz="2400" b="1" dirty="0">
                <a:solidFill>
                  <a:srgbClr val="FF0000"/>
                </a:solidFill>
              </a:rPr>
              <a:t>Red Pen:</a:t>
            </a:r>
            <a:r>
              <a:rPr lang="en-US" sz="2400" dirty="0">
                <a:solidFill>
                  <a:srgbClr val="FF0000"/>
                </a:solidFill>
              </a:rPr>
              <a:t> Which of the people we have researched do you find to be most inspiring? Why?</a:t>
            </a:r>
            <a:endParaRPr lang="en-GB" sz="2400" dirty="0">
              <a:solidFill>
                <a:srgbClr val="FF0000"/>
              </a:solidFill>
            </a:endParaRPr>
          </a:p>
        </p:txBody>
      </p:sp>
    </p:spTree>
    <p:extLst>
      <p:ext uri="{BB962C8B-B14F-4D97-AF65-F5344CB8AC3E}">
        <p14:creationId xmlns:p14="http://schemas.microsoft.com/office/powerpoint/2010/main" val="3819281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useful websites…</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www.corrietenboom.com/en/information/the-history-of-the-museum</a:t>
            </a:r>
            <a:r>
              <a:rPr lang="en-GB" dirty="0" smtClean="0"/>
              <a:t> </a:t>
            </a:r>
          </a:p>
          <a:p>
            <a:r>
              <a:rPr lang="en-GB" dirty="0">
                <a:hlinkClick r:id="rId3"/>
              </a:rPr>
              <a:t>https://www.nobelprize.org/prizes/peace/1979/teresa/facts</a:t>
            </a:r>
            <a:r>
              <a:rPr lang="en-GB" dirty="0" smtClean="0">
                <a:hlinkClick r:id="rId3"/>
              </a:rPr>
              <a:t>/</a:t>
            </a:r>
            <a:endParaRPr lang="en-GB" dirty="0" smtClean="0"/>
          </a:p>
          <a:p>
            <a:r>
              <a:rPr lang="en-GB" dirty="0">
                <a:hlinkClick r:id="rId4"/>
              </a:rPr>
              <a:t>https://www.nobelprize.org/prizes/peace/1964/king/biographical</a:t>
            </a:r>
            <a:r>
              <a:rPr lang="en-GB" dirty="0" smtClean="0">
                <a:hlinkClick r:id="rId4"/>
              </a:rPr>
              <a:t>/</a:t>
            </a:r>
            <a:endParaRPr lang="en-GB" dirty="0" smtClean="0"/>
          </a:p>
          <a:p>
            <a:r>
              <a:rPr lang="en-GB" dirty="0">
                <a:hlinkClick r:id="rId5"/>
              </a:rPr>
              <a:t>https://</a:t>
            </a:r>
            <a:r>
              <a:rPr lang="en-GB" dirty="0" smtClean="0">
                <a:hlinkClick r:id="rId5"/>
              </a:rPr>
              <a:t>www.history.com/topics/black-history/martin-luther-king-jr</a:t>
            </a:r>
            <a:endParaRPr lang="en-GB" dirty="0" smtClean="0"/>
          </a:p>
          <a:p>
            <a:r>
              <a:rPr lang="en-GB" dirty="0">
                <a:hlinkClick r:id="rId6"/>
              </a:rPr>
              <a:t>http://</a:t>
            </a:r>
            <a:r>
              <a:rPr lang="en-GB" dirty="0" smtClean="0">
                <a:hlinkClick r:id="rId6"/>
              </a:rPr>
              <a:t>www.ststephenssociety.com/en/aboutus.php</a:t>
            </a:r>
            <a:endParaRPr lang="en-GB" dirty="0" smtClean="0"/>
          </a:p>
          <a:p>
            <a:r>
              <a:rPr lang="en-GB" dirty="0">
                <a:hlinkClick r:id="rId7"/>
              </a:rPr>
              <a:t>https://</a:t>
            </a:r>
            <a:r>
              <a:rPr lang="en-GB" dirty="0" smtClean="0">
                <a:hlinkClick r:id="rId7"/>
              </a:rPr>
              <a:t>www.britannica.com/biography/Desmond-Tutu</a:t>
            </a:r>
            <a:endParaRPr lang="en-GB" dirty="0" smtClean="0"/>
          </a:p>
          <a:p>
            <a:r>
              <a:rPr lang="en-GB">
                <a:hlinkClick r:id="rId8"/>
              </a:rPr>
              <a:t>https://</a:t>
            </a:r>
            <a:r>
              <a:rPr lang="en-GB" smtClean="0">
                <a:hlinkClick r:id="rId8"/>
              </a:rPr>
              <a:t>www.llanellich.org.uk/files/303-gladys-aylward</a:t>
            </a:r>
            <a:r>
              <a:rPr lang="en-GB" smtClean="0"/>
              <a:t> </a:t>
            </a:r>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13298695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eams_Channel_Section_Location xmlns="b35d852d-e68f-4799-b1d8-e0dc4642f4be" xsi:nil="true"/>
    <LMS_Mappings xmlns="b35d852d-e68f-4799-b1d8-e0dc4642f4be" xsi:nil="true"/>
    <CultureName xmlns="b35d852d-e68f-4799-b1d8-e0dc4642f4be" xsi:nil="true"/>
    <Owner xmlns="b35d852d-e68f-4799-b1d8-e0dc4642f4be">
      <UserInfo>
        <DisplayName/>
        <AccountId xsi:nil="true"/>
        <AccountType/>
      </UserInfo>
    </Owner>
    <Students xmlns="b35d852d-e68f-4799-b1d8-e0dc4642f4be">
      <UserInfo>
        <DisplayName/>
        <AccountId xsi:nil="true"/>
        <AccountType/>
      </UserInfo>
    </Students>
    <Student_Groups xmlns="b35d852d-e68f-4799-b1d8-e0dc4642f4be">
      <UserInfo>
        <DisplayName/>
        <AccountId xsi:nil="true"/>
        <AccountType/>
      </UserInfo>
    </Student_Groups>
    <AppVersion xmlns="b35d852d-e68f-4799-b1d8-e0dc4642f4be" xsi:nil="true"/>
    <IsNotebookLocked xmlns="b35d852d-e68f-4799-b1d8-e0dc4642f4be" xsi:nil="true"/>
    <NotebookType xmlns="b35d852d-e68f-4799-b1d8-e0dc4642f4be" xsi:nil="true"/>
    <TeamsChannelId xmlns="b35d852d-e68f-4799-b1d8-e0dc4642f4be" xsi:nil="true"/>
    <FolderType xmlns="b35d852d-e68f-4799-b1d8-e0dc4642f4be" xsi:nil="true"/>
    <Teachers xmlns="b35d852d-e68f-4799-b1d8-e0dc4642f4be">
      <UserInfo>
        <DisplayName/>
        <AccountId xsi:nil="true"/>
        <AccountType/>
      </UserInfo>
    </Teachers>
    <Distribution_Groups xmlns="b35d852d-e68f-4799-b1d8-e0dc4642f4be" xsi:nil="true"/>
    <Templates xmlns="b35d852d-e68f-4799-b1d8-e0dc4642f4be" xsi:nil="true"/>
    <Self_Registration_Enabled xmlns="b35d852d-e68f-4799-b1d8-e0dc4642f4be" xsi:nil="true"/>
    <Has_Teacher_Only_SectionGroup xmlns="b35d852d-e68f-4799-b1d8-e0dc4642f4be" xsi:nil="true"/>
    <DefaultSectionNames xmlns="b35d852d-e68f-4799-b1d8-e0dc4642f4be" xsi:nil="true"/>
    <Is_Collaboration_Space_Locked xmlns="b35d852d-e68f-4799-b1d8-e0dc4642f4be" xsi:nil="true"/>
    <Invited_Students xmlns="b35d852d-e68f-4799-b1d8-e0dc4642f4be" xsi:nil="true"/>
    <Math_Settings xmlns="b35d852d-e68f-4799-b1d8-e0dc4642f4be" xsi:nil="true"/>
    <Invited_Teachers xmlns="b35d852d-e68f-4799-b1d8-e0dc4642f4b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A8108D82E8CD4439E0083AD21CAD23F" ma:contentTypeVersion="33" ma:contentTypeDescription="Create a new document." ma:contentTypeScope="" ma:versionID="d2837f560fdd8c18fe0b4f84f89ec473">
  <xsd:schema xmlns:xsd="http://www.w3.org/2001/XMLSchema" xmlns:xs="http://www.w3.org/2001/XMLSchema" xmlns:p="http://schemas.microsoft.com/office/2006/metadata/properties" xmlns:ns3="b35d852d-e68f-4799-b1d8-e0dc4642f4be" xmlns:ns4="1287378b-fa1e-4e4c-a4fc-4ccf83d67a30" targetNamespace="http://schemas.microsoft.com/office/2006/metadata/properties" ma:root="true" ma:fieldsID="a10687da0a0eb4ca2ac0f56e994a0384" ns3:_="" ns4:_="">
    <xsd:import namespace="b35d852d-e68f-4799-b1d8-e0dc4642f4be"/>
    <xsd:import namespace="1287378b-fa1e-4e4c-a4fc-4ccf83d67a30"/>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5d852d-e68f-4799-b1d8-e0dc4642f4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287378b-fa1e-4e4c-a4fc-4ccf83d67a3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B291EA9-8FF3-482F-A244-89423EB0EC9A}">
  <ds:schemaRefs>
    <ds:schemaRef ds:uri="1287378b-fa1e-4e4c-a4fc-4ccf83d67a30"/>
    <ds:schemaRef ds:uri="b35d852d-e68f-4799-b1d8-e0dc4642f4be"/>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1B7E997-28DD-48F2-BDFD-8C258E8269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5d852d-e68f-4799-b1d8-e0dc4642f4be"/>
    <ds:schemaRef ds:uri="1287378b-fa1e-4e4c-a4fc-4ccf83d67a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34CF0EC-F895-4E07-AA47-1B7F153C8B7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152</TotalTime>
  <Words>200</Words>
  <Application>Microsoft Office PowerPoint</Application>
  <PresentationFormat>Widescreen</PresentationFormat>
  <Paragraphs>28</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Comic Sans MS</vt:lpstr>
      <vt:lpstr>Office Theme</vt:lpstr>
      <vt:lpstr>RE</vt:lpstr>
      <vt:lpstr>PowerPoint Presentation</vt:lpstr>
      <vt:lpstr>PowerPoint Presentation</vt:lpstr>
      <vt:lpstr>Tasks</vt:lpstr>
      <vt:lpstr>Some useful websites…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c:title>
  <dc:creator>Taiyibha Ahmed</dc:creator>
  <cp:lastModifiedBy>Taiyibha Ahmed</cp:lastModifiedBy>
  <cp:revision>7</cp:revision>
  <dcterms:created xsi:type="dcterms:W3CDTF">2021-02-16T16:22:54Z</dcterms:created>
  <dcterms:modified xsi:type="dcterms:W3CDTF">2021-03-21T14:00:03Z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0x0101007A8108D82E8CD4439E0083AD21CAD23F</vt:lpwstr>
  </property>
</Properties>
</file>