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6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32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109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580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29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2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55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481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40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02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772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14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0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8E9C2-6574-4041-999F-BEBC7A886C0E}" type="datetimeFigureOut">
              <a:rPr lang="en-GB" smtClean="0"/>
              <a:t>28/11/2021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A5362-38E2-4D52-B662-9AD0DA05F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672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english-ks1-ks2-how-to-write-a-non-chronological-report/zvbtscw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6255" y="2078182"/>
            <a:ext cx="71397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anose="030F0702030302020204" pitchFamily="66" charset="0"/>
              </a:rPr>
              <a:t>Monday 29 November 2021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LO: </a:t>
            </a:r>
            <a:r>
              <a:rPr lang="en-GB" sz="3600" u="sng" dirty="0" smtClean="0">
                <a:latin typeface="Comic Sans MS" panose="030F0702030302020204" pitchFamily="66" charset="0"/>
              </a:rPr>
              <a:t>To write with purpose</a:t>
            </a:r>
          </a:p>
          <a:p>
            <a:r>
              <a:rPr lang="en-GB" sz="3600" u="sng" dirty="0" smtClean="0">
                <a:latin typeface="Comic Sans MS" panose="030F0702030302020204" pitchFamily="66" charset="0"/>
              </a:rPr>
              <a:t>Organise writing appropriately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C: </a:t>
            </a:r>
            <a:r>
              <a:rPr lang="en-GB" sz="3600" u="sng" dirty="0" smtClean="0">
                <a:latin typeface="Comic Sans MS" panose="030F0702030302020204" pitchFamily="66" charset="0"/>
              </a:rPr>
              <a:t>Non-Chronological Reports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052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929" y="219364"/>
            <a:ext cx="6490999" cy="64909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663" y="2578219"/>
            <a:ext cx="4834082" cy="32511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345" y="219364"/>
            <a:ext cx="42949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TSP: What kind of writing do you think this is?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Explain why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669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7083" y="5516479"/>
            <a:ext cx="59406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How to write a non-chronological report - BBC Teach</a:t>
            </a:r>
            <a:endParaRPr lang="en-GB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04291" y="1099127"/>
            <a:ext cx="88484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Non-Chronological Report- Non Fiction</a:t>
            </a:r>
          </a:p>
          <a:p>
            <a:endParaRPr lang="en-GB" dirty="0"/>
          </a:p>
          <a:p>
            <a:r>
              <a:rPr lang="en-GB" sz="2800" dirty="0" smtClean="0">
                <a:latin typeface="Comic Sans MS" panose="030F0702030302020204" pitchFamily="66" charset="0"/>
              </a:rPr>
              <a:t>A non-chronological report is like a factual story which does not need to be written in the order in which it happened. The information can be arranged in a way that is more interesting to the reader.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A structure helps the report to be presented in a clear and effective way.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162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1783" y="829655"/>
            <a:ext cx="451884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Structure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Title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Introduction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Main paragraphs- facts, present tense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Summary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344" y="829655"/>
            <a:ext cx="5347693" cy="534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071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153" y="420824"/>
            <a:ext cx="10317017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0" i="0" u="none" strike="noStrike" dirty="0" smtClean="0">
                <a:effectLst/>
                <a:latin typeface="Comic Sans MS" panose="030F0702030302020204" pitchFamily="66" charset="0"/>
              </a:rPr>
              <a:t>What do you think the features of a non-chronological reports is?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In small groups, look through the examples of non-chronological reports on your tables. Discuss and highlight important features which you may notice as you read through the texts. We will share our findings as a group and bubble map the features of a non-chronological report.</a:t>
            </a:r>
            <a:endParaRPr lang="en-GB" sz="3200" dirty="0"/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255" y="4460827"/>
            <a:ext cx="2414905" cy="198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815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82618" y="1434467"/>
            <a:ext cx="92363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solidFill>
                  <a:srgbClr val="404040"/>
                </a:solidFill>
                <a:effectLst/>
                <a:latin typeface="Comic Sans MS" panose="030F0702030302020204" pitchFamily="66" charset="0"/>
              </a:rPr>
              <a:t>- </a:t>
            </a: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a topic title which covers the whole subject</a:t>
            </a:r>
            <a:r>
              <a:rPr lang="en-US" sz="2800" b="0" i="0" dirty="0" smtClean="0"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- a brief introductory paragraph which gives a who/what/where overview</a:t>
            </a:r>
            <a:r>
              <a:rPr lang="en-US" sz="2800" b="0" i="0" dirty="0" smtClean="0"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- information grouped into paragraphs, with </a:t>
            </a:r>
            <a:r>
              <a:rPr lang="en-GB" sz="2800" b="0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sub-headings</a:t>
            </a:r>
            <a:r>
              <a:rPr lang="en-US" sz="2800" b="0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- individual points supported by extra detail and examples or evidence</a:t>
            </a:r>
            <a:r>
              <a:rPr lang="en-US" sz="2800" b="0" i="0" dirty="0" smtClean="0"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- written in the </a:t>
            </a:r>
            <a:r>
              <a:rPr lang="en-GB" sz="2800" b="0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present tense</a:t>
            </a: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, unless the report is historical</a:t>
            </a:r>
            <a:r>
              <a:rPr lang="en-US" sz="2800" b="0" i="0" dirty="0" smtClean="0"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- written in the </a:t>
            </a:r>
            <a:r>
              <a:rPr lang="en-GB" sz="2800" b="0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third person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​- using pronouns like </a:t>
            </a:r>
            <a:r>
              <a:rPr lang="en-US" sz="2800" b="0" i="0" dirty="0" smtClean="0">
                <a:effectLst/>
                <a:latin typeface="Comic Sans MS" panose="030F0702030302020204" pitchFamily="66" charset="0"/>
              </a:rPr>
              <a:t>he/she/it or they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 smtClean="0">
                <a:effectLst/>
                <a:latin typeface="Comic Sans MS" panose="030F0702030302020204" pitchFamily="66" charset="0"/>
              </a:rPr>
              <a:t>- </a:t>
            </a:r>
            <a:r>
              <a:rPr lang="en-GB" sz="2800" b="0" i="0" u="none" strike="noStrike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formal tone </a:t>
            </a:r>
            <a:endParaRPr lang="en-US" sz="2800" b="0" i="0" dirty="0"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93455" y="591127"/>
            <a:ext cx="89500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Features of a non-chronological report</a:t>
            </a:r>
            <a:endParaRPr lang="en-GB" sz="32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035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81891" y="2623127"/>
            <a:ext cx="3269673" cy="124690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934" y="4776066"/>
            <a:ext cx="5004811" cy="16877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560" y="370194"/>
            <a:ext cx="5294704" cy="16895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4658" y="4885133"/>
            <a:ext cx="5807024" cy="15786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293" y="505980"/>
            <a:ext cx="4237285" cy="16738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77698" y="3003908"/>
            <a:ext cx="4590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Formal Writing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5782" y="2687782"/>
            <a:ext cx="3186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Avoid contractions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6797964" y="2059712"/>
            <a:ext cx="692727" cy="944196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770254" y="2059710"/>
            <a:ext cx="692727" cy="944196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4969165" y="2059710"/>
            <a:ext cx="700158" cy="85898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6" idx="2"/>
          </p:cNvCxnSpPr>
          <p:nvPr/>
        </p:nvCxnSpPr>
        <p:spPr>
          <a:xfrm flipH="1" flipV="1">
            <a:off x="6472934" y="3711794"/>
            <a:ext cx="1371551" cy="106427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051950" y="3733513"/>
            <a:ext cx="1267294" cy="104255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3543422" y="2858456"/>
            <a:ext cx="1017056" cy="12373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950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1200" y="853440"/>
            <a:ext cx="10668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Contractions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5840" y="2176879"/>
            <a:ext cx="105664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On your whiteboard, expand the following contractions: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59760" y="3014395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aren’t</a:t>
            </a:r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can’t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d</a:t>
            </a:r>
            <a:r>
              <a:rPr lang="en-GB" sz="3200" dirty="0" smtClean="0">
                <a:latin typeface="Comic Sans MS" panose="030F0702030302020204" pitchFamily="66" charset="0"/>
              </a:rPr>
              <a:t>idn’t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d</a:t>
            </a:r>
            <a:r>
              <a:rPr lang="en-GB" sz="3200" dirty="0" smtClean="0">
                <a:latin typeface="Comic Sans MS" panose="030F0702030302020204" pitchFamily="66" charset="0"/>
              </a:rPr>
              <a:t>on’t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h</a:t>
            </a:r>
            <a:r>
              <a:rPr lang="en-GB" sz="3200" dirty="0" smtClean="0">
                <a:latin typeface="Comic Sans MS" panose="030F0702030302020204" pitchFamily="66" charset="0"/>
              </a:rPr>
              <a:t>e’ll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I’m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</a:t>
            </a:r>
            <a:r>
              <a:rPr lang="en-GB" sz="3200" dirty="0" smtClean="0">
                <a:latin typeface="Comic Sans MS" panose="030F0702030302020204" pitchFamily="66" charset="0"/>
              </a:rPr>
              <a:t>hat’s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428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05680" y="619760"/>
            <a:ext cx="892048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omic Sans MS" panose="030F0702030302020204" pitchFamily="66" charset="0"/>
              </a:rPr>
              <a:t>Answers</a:t>
            </a:r>
          </a:p>
          <a:p>
            <a:endParaRPr lang="en-GB" u="sng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804160" y="1793578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aren’t –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 not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can’t-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can not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didn’t-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did not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don’t-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do not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he’ll-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 will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I’m-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 am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what’s-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is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456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80000" y="782320"/>
            <a:ext cx="8453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Activity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076960" y="2259648"/>
            <a:ext cx="104851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en-GB" sz="2000" b="1" u="sng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Paddling: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Write out the expanded form of the contractions given.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b="1" u="sng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Snorkelling and diving</a:t>
            </a: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: Write a sentence with each contraction given and then write out the sentence again with the expanded contraction.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 you include an adverbial/adverbial phrase and a conjunction?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E.G: Unfortunately, I </a:t>
            </a:r>
            <a:r>
              <a:rPr lang="en-GB" sz="2000" b="1" u="sng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didn’t</a:t>
            </a: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go to the birthday party, as I was feeling rather unwell.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Unfortunately, I </a:t>
            </a:r>
            <a:r>
              <a:rPr lang="en-GB" sz="2000" b="1" u="sng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did not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go to the birthday party, as I was feeling rather unwell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610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2337" y="1227455"/>
            <a:ext cx="6000823" cy="45840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27" y="370522"/>
            <a:ext cx="5124450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260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249</Words>
  <Application>Microsoft Office PowerPoint</Application>
  <PresentationFormat>Widescreen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3</cp:revision>
  <dcterms:created xsi:type="dcterms:W3CDTF">2021-11-28T20:20:36Z</dcterms:created>
  <dcterms:modified xsi:type="dcterms:W3CDTF">2021-11-28T21:58:55Z</dcterms:modified>
</cp:coreProperties>
</file>