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56" r:id="rId4"/>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0" d="100"/>
          <a:sy n="110" d="100"/>
        </p:scale>
        <p:origin x="63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6442BBC-90B7-46AD-A5A1-9C4446008182}"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10990861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6442BBC-90B7-46AD-A5A1-9C4446008182}"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20562326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6442BBC-90B7-46AD-A5A1-9C4446008182}"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1606370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6442BBC-90B7-46AD-A5A1-9C4446008182}"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34752733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6442BBC-90B7-46AD-A5A1-9C4446008182}" type="datetimeFigureOut">
              <a:rPr lang="en-GB" smtClean="0"/>
              <a:t>17/06/2020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778398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6442BBC-90B7-46AD-A5A1-9C4446008182}" type="datetimeFigureOut">
              <a:rPr lang="en-GB" smtClean="0"/>
              <a:t>17/06/2020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4071542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442BBC-90B7-46AD-A5A1-9C4446008182}" type="datetimeFigureOut">
              <a:rPr lang="en-GB" smtClean="0"/>
              <a:t>17/06/2020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2121526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6442BBC-90B7-46AD-A5A1-9C4446008182}"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4289413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6442BBC-90B7-46AD-A5A1-9C4446008182}"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3420346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6442BBC-90B7-46AD-A5A1-9C4446008182}"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40153750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6442BBC-90B7-46AD-A5A1-9C4446008182}"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9288041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442BBC-90B7-46AD-A5A1-9C4446008182}" type="datetimeFigureOut">
              <a:rPr lang="en-GB" smtClean="0"/>
              <a:t>17/06/2020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AE8EC4-3527-42BE-87A2-A48344DC42A6}" type="slidenum">
              <a:rPr lang="en-GB" smtClean="0"/>
              <a:t>‹#›</a:t>
            </a:fld>
            <a:endParaRPr lang="en-GB"/>
          </a:p>
        </p:txBody>
      </p:sp>
    </p:spTree>
    <p:extLst>
      <p:ext uri="{BB962C8B-B14F-4D97-AF65-F5344CB8AC3E}">
        <p14:creationId xmlns:p14="http://schemas.microsoft.com/office/powerpoint/2010/main" val="32012579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1.xml"/><Relationship Id="rId6" Type="http://schemas.openxmlformats.org/officeDocument/2006/relationships/image" Target="../media/image1.png"/><Relationship Id="rId5" Type="http://schemas.openxmlformats.org/officeDocument/2006/relationships/image" Target="../media/image3.jpeg"/><Relationship Id="rId4"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2.xml"/><Relationship Id="rId6" Type="http://schemas.openxmlformats.org/officeDocument/2006/relationships/image" Target="../media/image1.png"/><Relationship Id="rId5" Type="http://schemas.openxmlformats.org/officeDocument/2006/relationships/image" Target="../media/image3.jpeg"/><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4612" y="-17269"/>
            <a:ext cx="10515600" cy="1325563"/>
          </a:xfrm>
        </p:spPr>
        <p:txBody>
          <a:bodyPr/>
          <a:lstStyle/>
          <a:p>
            <a:r>
              <a:rPr lang="en-GB" dirty="0" smtClean="0">
                <a:latin typeface="HfW precursive" panose="00000500000000000000" pitchFamily="2" charset="0"/>
              </a:rPr>
              <a:t>Let’s read the opening paragraph</a:t>
            </a:r>
            <a:endParaRPr lang="en-GB" dirty="0">
              <a:latin typeface="HfW precursive" panose="00000500000000000000" pitchFamily="2" charset="0"/>
            </a:endParaRPr>
          </a:p>
        </p:txBody>
      </p:sp>
      <p:sp>
        <p:nvSpPr>
          <p:cNvPr id="3" name="Content Placeholder 2"/>
          <p:cNvSpPr>
            <a:spLocks noGrp="1"/>
          </p:cNvSpPr>
          <p:nvPr>
            <p:ph idx="1"/>
          </p:nvPr>
        </p:nvSpPr>
        <p:spPr>
          <a:xfrm>
            <a:off x="225082" y="1076178"/>
            <a:ext cx="11774659" cy="5781822"/>
          </a:xfrm>
        </p:spPr>
        <p:txBody>
          <a:bodyPr>
            <a:normAutofit fontScale="85000" lnSpcReduction="20000"/>
          </a:bodyPr>
          <a:lstStyle/>
          <a:p>
            <a:pPr marL="0" indent="0">
              <a:lnSpc>
                <a:spcPct val="120000"/>
              </a:lnSpc>
              <a:buNone/>
            </a:pPr>
            <a:r>
              <a:rPr lang="en-GB" dirty="0" smtClean="0">
                <a:latin typeface="HfW cursive" panose="00000500000000000000" pitchFamily="2" charset="0"/>
              </a:rPr>
              <a:t>A long way out in the deep blue sea there lived a fish. Not just an ordinary fish, but the most beautiful fish in the entire ocean. His scales were every shade of blue and green and purple, with sparkling silver scales among them. The other fish were amazed at his beauty. The called him Rainbow Fish. “Come on, Rainbow Fish,” they would call. “Come and play with us!” But the Rainbow Fish would just glide past, proud and silent, letting his scales shimmer. </a:t>
            </a:r>
          </a:p>
          <a:p>
            <a:pPr marL="0" indent="0">
              <a:lnSpc>
                <a:spcPct val="120000"/>
              </a:lnSpc>
              <a:buNone/>
            </a:pPr>
            <a:r>
              <a:rPr lang="en-GB" dirty="0" smtClean="0">
                <a:latin typeface="HfW cursive" panose="00000500000000000000" pitchFamily="2" charset="0"/>
              </a:rPr>
              <a:t>One day, a little blue fish followed after him. “Rainbow Fish,” he called, “wait for me! Please give me one of you shiny scales. They are so wonderful, and you have so many. ”You want me to give you one of special scales? Who do you think you are?” cried the Rainbow Fish. “Get away from me!” Shocked, the little blue fish swam away. He was so upset; he told all his friends what had happened. From then on, no one would have anything to do with the Rainbow Fish. They turned away when he swam by. </a:t>
            </a:r>
            <a:endParaRPr lang="en-GB" dirty="0">
              <a:latin typeface="HfW cursive" panose="00000500000000000000" pitchFamily="2" charset="0"/>
            </a:endParaRP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065412" y="340712"/>
            <a:ext cx="609600" cy="609600"/>
          </a:xfrm>
          <a:prstGeom prst="rect">
            <a:avLst/>
          </a:prstGeom>
        </p:spPr>
      </p:pic>
    </p:spTree>
    <p:extLst>
      <p:ext uri="{BB962C8B-B14F-4D97-AF65-F5344CB8AC3E}">
        <p14:creationId xmlns:p14="http://schemas.microsoft.com/office/powerpoint/2010/main" val="2027918288"/>
      </p:ext>
    </p:extLst>
  </p:cSld>
  <p:clrMapOvr>
    <a:masterClrMapping/>
  </p:clrMapOvr>
  <mc:AlternateContent xmlns:mc="http://schemas.openxmlformats.org/markup-compatibility/2006" xmlns:p14="http://schemas.microsoft.com/office/powerpoint/2010/main">
    <mc:Choice Requires="p14">
      <p:transition spd="slow" p14:dur="2000" advTm="113763"/>
    </mc:Choice>
    <mc:Fallback xmlns="">
      <p:transition spd="slow" advTm="1137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265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extLst>
    <p:ext uri="{E180D4A7-C9FB-4DFB-919C-405C955672EB}">
      <p14:showEvtLst xmlns:p14="http://schemas.microsoft.com/office/powerpoint/2010/main">
        <p14:playEvt time="63" objId="4"/>
        <p14:stopEvt time="112800" objId="4"/>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Let's Talk! with Whitneyslp: The Rainbow Fish!"/>
          <p:cNvPicPr>
            <a:picLocks noGrp="1" noChangeAspect="1"/>
          </p:cNvPicPr>
          <p:nvPr>
            <p:ph idx="1"/>
          </p:nvPr>
        </p:nvPicPr>
        <p:blipFill rotWithShape="1">
          <a:blip r:embed="rId4">
            <a:extLst>
              <a:ext uri="{28A0092B-C50C-407E-A947-70E740481C1C}">
                <a14:useLocalDpi xmlns:a14="http://schemas.microsoft.com/office/drawing/2010/main" val="0"/>
              </a:ext>
            </a:extLst>
          </a:blip>
          <a:srcRect l="5113" t="5188" r="5901" b="48904"/>
          <a:stretch/>
        </p:blipFill>
        <p:spPr>
          <a:xfrm>
            <a:off x="156405" y="365125"/>
            <a:ext cx="5844053" cy="2261186"/>
          </a:xfrm>
        </p:spPr>
      </p:pic>
      <p:pic>
        <p:nvPicPr>
          <p:cNvPr id="5" name="Content Placeholder 3" descr="Let's Talk! with Whitneyslp: The Rainbow Fish!"/>
          <p:cNvPicPr>
            <a:picLocks noChangeAspect="1"/>
          </p:cNvPicPr>
          <p:nvPr/>
        </p:nvPicPr>
        <p:blipFill rotWithShape="1">
          <a:blip r:embed="rId4">
            <a:extLst>
              <a:ext uri="{28A0092B-C50C-407E-A947-70E740481C1C}">
                <a14:useLocalDpi xmlns:a14="http://schemas.microsoft.com/office/drawing/2010/main" val="0"/>
              </a:ext>
            </a:extLst>
          </a:blip>
          <a:srcRect l="5011" t="49803" r="4547" b="3643"/>
          <a:stretch/>
        </p:blipFill>
        <p:spPr>
          <a:xfrm>
            <a:off x="6000458" y="333278"/>
            <a:ext cx="5939595" cy="2293033"/>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3107462408"/>
              </p:ext>
            </p:extLst>
          </p:nvPr>
        </p:nvGraphicFramePr>
        <p:xfrm>
          <a:off x="286872" y="3139309"/>
          <a:ext cx="11618256" cy="2656580"/>
        </p:xfrm>
        <a:graphic>
          <a:graphicData uri="http://schemas.openxmlformats.org/drawingml/2006/table">
            <a:tbl>
              <a:tblPr firstRow="1" bandRow="1">
                <a:tableStyleId>{5940675A-B579-460E-94D1-54222C63F5DA}</a:tableStyleId>
              </a:tblPr>
              <a:tblGrid>
                <a:gridCol w="1936376">
                  <a:extLst>
                    <a:ext uri="{9D8B030D-6E8A-4147-A177-3AD203B41FA5}">
                      <a16:colId xmlns:a16="http://schemas.microsoft.com/office/drawing/2014/main" val="2167231987"/>
                    </a:ext>
                  </a:extLst>
                </a:gridCol>
                <a:gridCol w="1936376">
                  <a:extLst>
                    <a:ext uri="{9D8B030D-6E8A-4147-A177-3AD203B41FA5}">
                      <a16:colId xmlns:a16="http://schemas.microsoft.com/office/drawing/2014/main" val="628207522"/>
                    </a:ext>
                  </a:extLst>
                </a:gridCol>
                <a:gridCol w="1936376">
                  <a:extLst>
                    <a:ext uri="{9D8B030D-6E8A-4147-A177-3AD203B41FA5}">
                      <a16:colId xmlns:a16="http://schemas.microsoft.com/office/drawing/2014/main" val="1026666363"/>
                    </a:ext>
                  </a:extLst>
                </a:gridCol>
                <a:gridCol w="1936376">
                  <a:extLst>
                    <a:ext uri="{9D8B030D-6E8A-4147-A177-3AD203B41FA5}">
                      <a16:colId xmlns:a16="http://schemas.microsoft.com/office/drawing/2014/main" val="4050241673"/>
                    </a:ext>
                  </a:extLst>
                </a:gridCol>
                <a:gridCol w="1936376">
                  <a:extLst>
                    <a:ext uri="{9D8B030D-6E8A-4147-A177-3AD203B41FA5}">
                      <a16:colId xmlns:a16="http://schemas.microsoft.com/office/drawing/2014/main" val="2214645889"/>
                    </a:ext>
                  </a:extLst>
                </a:gridCol>
                <a:gridCol w="1936376">
                  <a:extLst>
                    <a:ext uri="{9D8B030D-6E8A-4147-A177-3AD203B41FA5}">
                      <a16:colId xmlns:a16="http://schemas.microsoft.com/office/drawing/2014/main" val="2430784890"/>
                    </a:ext>
                  </a:extLst>
                </a:gridCol>
              </a:tblGrid>
              <a:tr h="2656580">
                <a:tc>
                  <a:txBody>
                    <a:bodyPr/>
                    <a:lstStyle/>
                    <a:p>
                      <a:pPr algn="ctr"/>
                      <a:r>
                        <a:rPr lang="en-GB" dirty="0" smtClean="0"/>
                        <a:t>The Rainbow</a:t>
                      </a:r>
                      <a:r>
                        <a:rPr lang="en-GB" baseline="0" dirty="0" smtClean="0"/>
                        <a:t> Hedgehog</a:t>
                      </a:r>
                      <a:endParaRPr lang="en-GB" dirty="0"/>
                    </a:p>
                  </a:txBody>
                  <a:tcPr/>
                </a:tc>
                <a:tc>
                  <a:txBody>
                    <a:bodyPr/>
                    <a:lstStyle/>
                    <a:p>
                      <a:pPr algn="ctr"/>
                      <a:r>
                        <a:rPr lang="en-GB" dirty="0" smtClean="0"/>
                        <a:t>The Rainbow Hedgehog was the most</a:t>
                      </a:r>
                      <a:r>
                        <a:rPr lang="en-GB" baseline="0" dirty="0" smtClean="0"/>
                        <a:t> beautiful Hedgehog in the entire forest.</a:t>
                      </a:r>
                      <a:endParaRPr lang="en-GB" dirty="0"/>
                    </a:p>
                  </a:txBody>
                  <a:tcPr/>
                </a:tc>
                <a:tc>
                  <a:txBody>
                    <a:bodyPr/>
                    <a:lstStyle/>
                    <a:p>
                      <a:pPr algn="ctr"/>
                      <a:r>
                        <a:rPr lang="en-GB" dirty="0" smtClean="0"/>
                        <a:t>All the other animals wanted the Rainbow Hedgehog to play with them. </a:t>
                      </a:r>
                      <a:endParaRPr lang="en-GB" dirty="0"/>
                    </a:p>
                  </a:txBody>
                  <a:tcPr/>
                </a:tc>
                <a:tc>
                  <a:txBody>
                    <a:bodyPr/>
                    <a:lstStyle/>
                    <a:p>
                      <a:pPr algn="ctr"/>
                      <a:r>
                        <a:rPr lang="en-GB" dirty="0" smtClean="0"/>
                        <a:t>One day, a little</a:t>
                      </a:r>
                      <a:r>
                        <a:rPr lang="en-GB" baseline="0" dirty="0" smtClean="0"/>
                        <a:t> grey mouse asked the Rainbow Hedgehog for one of her shiny prickles. </a:t>
                      </a:r>
                      <a:endParaRPr lang="en-GB" dirty="0"/>
                    </a:p>
                  </a:txBody>
                  <a:tcPr/>
                </a:tc>
                <a:tc>
                  <a:txBody>
                    <a:bodyPr/>
                    <a:lstStyle/>
                    <a:p>
                      <a:pPr algn="ctr"/>
                      <a:r>
                        <a:rPr lang="en-GB" dirty="0" smtClean="0"/>
                        <a:t>Rainbow Hedgehog was angry. ‘Get away from me!’</a:t>
                      </a:r>
                      <a:endParaRPr lang="en-GB" dirty="0"/>
                    </a:p>
                  </a:txBody>
                  <a:tcPr/>
                </a:tc>
                <a:tc>
                  <a:txBody>
                    <a:bodyPr/>
                    <a:lstStyle/>
                    <a:p>
                      <a:pPr algn="ctr"/>
                      <a:r>
                        <a:rPr lang="en-GB" dirty="0" smtClean="0"/>
                        <a:t>The grey mouse</a:t>
                      </a:r>
                      <a:r>
                        <a:rPr lang="en-GB" baseline="0" dirty="0" smtClean="0"/>
                        <a:t> told the other animals what had happened. They would not talk to the Rainbow Hedgehog anymore. </a:t>
                      </a:r>
                      <a:endParaRPr lang="en-GB" dirty="0"/>
                    </a:p>
                  </a:txBody>
                  <a:tcPr/>
                </a:tc>
                <a:extLst>
                  <a:ext uri="{0D108BD9-81ED-4DB2-BD59-A6C34878D82A}">
                    <a16:rowId xmlns:a16="http://schemas.microsoft.com/office/drawing/2014/main" val="454141958"/>
                  </a:ext>
                </a:extLst>
              </a:tr>
            </a:tbl>
          </a:graphicData>
        </a:graphic>
      </p:graphicFrame>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 y="4953000"/>
            <a:ext cx="609600" cy="609600"/>
          </a:xfrm>
          <a:prstGeom prst="rect">
            <a:avLst/>
          </a:prstGeom>
        </p:spPr>
      </p:pic>
    </p:spTree>
    <p:extLst>
      <p:ext uri="{BB962C8B-B14F-4D97-AF65-F5344CB8AC3E}">
        <p14:creationId xmlns:p14="http://schemas.microsoft.com/office/powerpoint/2010/main" val="2457057119"/>
      </p:ext>
    </p:extLst>
  </p:cSld>
  <p:clrMapOvr>
    <a:masterClrMapping/>
  </p:clrMapOvr>
  <mc:AlternateContent xmlns:mc="http://schemas.openxmlformats.org/markup-compatibility/2006" xmlns:p14="http://schemas.microsoft.com/office/powerpoint/2010/main">
    <mc:Choice Requires="p14">
      <p:transition spd="slow" p14:dur="2000" advTm="54435"/>
    </mc:Choice>
    <mc:Fallback xmlns="">
      <p:transition spd="slow" advTm="544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374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0" objId="3"/>
        <p14:stopEvt time="53771"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3984" y="126608"/>
            <a:ext cx="11918015" cy="3785652"/>
          </a:xfrm>
          <a:prstGeom prst="rect">
            <a:avLst/>
          </a:prstGeom>
          <a:noFill/>
        </p:spPr>
        <p:txBody>
          <a:bodyPr wrap="square" rtlCol="0">
            <a:spAutoFit/>
          </a:bodyPr>
          <a:lstStyle/>
          <a:p>
            <a:pPr>
              <a:lnSpc>
                <a:spcPct val="150000"/>
              </a:lnSpc>
            </a:pPr>
            <a:r>
              <a:rPr lang="en-GB" sz="2000" dirty="0" smtClean="0">
                <a:latin typeface="HfW precursive" panose="00000500000000000000" pitchFamily="2" charset="0"/>
              </a:rPr>
              <a:t>A long way out in the deep dark forest lived a hedgehog. Not just an ordinary hedgehog, but the most beautiful hedgehog in the entire forest. Her prickles were every shade of the rainbow, with sparkling silver prickles among them. </a:t>
            </a:r>
          </a:p>
          <a:p>
            <a:pPr>
              <a:lnSpc>
                <a:spcPct val="150000"/>
              </a:lnSpc>
            </a:pPr>
            <a:endParaRPr lang="en-GB" sz="2000" dirty="0">
              <a:latin typeface="HfW precursive" panose="00000500000000000000" pitchFamily="2" charset="0"/>
            </a:endParaRPr>
          </a:p>
          <a:p>
            <a:pPr>
              <a:lnSpc>
                <a:spcPct val="150000"/>
              </a:lnSpc>
            </a:pPr>
            <a:r>
              <a:rPr lang="en-GB" sz="2000" dirty="0" smtClean="0">
                <a:latin typeface="HfW precursive" panose="00000500000000000000" pitchFamily="2" charset="0"/>
              </a:rPr>
              <a:t>The other animals were amazed at the hedgehog’s beauty. They called Rainbow Hedgehog. “Come on Rainbow Hedgehog” they would call “come and play with us!”. But the Rainbow Hedgehog would just shuffle past, proud and silent and let her prickles shine in the sunlight. </a:t>
            </a:r>
            <a:endParaRPr lang="en-GB" sz="2000" dirty="0">
              <a:latin typeface="HfW precursive" panose="00000500000000000000" pitchFamily="2" charset="0"/>
            </a:endParaRPr>
          </a:p>
        </p:txBody>
      </p:sp>
      <p:pic>
        <p:nvPicPr>
          <p:cNvPr id="5" name="Picture 4" descr="Rainbow hedgehog watercolour painting print by PuddlePaint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42714" y="3508248"/>
            <a:ext cx="4572000" cy="3349752"/>
          </a:xfrm>
          <a:prstGeom prst="rect">
            <a:avLst/>
          </a:prstGeom>
        </p:spPr>
      </p:pic>
      <p:pic>
        <p:nvPicPr>
          <p:cNvPr id="2" name="Recorded Sound">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0180320" y="4207413"/>
            <a:ext cx="609600" cy="609600"/>
          </a:xfrm>
          <a:prstGeom prst="rect">
            <a:avLst/>
          </a:prstGeom>
        </p:spPr>
      </p:pic>
    </p:spTree>
    <p:custDataLst>
      <p:tags r:id="rId1"/>
    </p:custDataLst>
    <p:extLst>
      <p:ext uri="{BB962C8B-B14F-4D97-AF65-F5344CB8AC3E}">
        <p14:creationId xmlns:p14="http://schemas.microsoft.com/office/powerpoint/2010/main" val="1473162851"/>
      </p:ext>
    </p:extLst>
  </p:cSld>
  <p:clrMapOvr>
    <a:masterClrMapping/>
  </p:clrMapOvr>
  <mc:AlternateContent xmlns:mc="http://schemas.openxmlformats.org/markup-compatibility/2006" xmlns:p14="http://schemas.microsoft.com/office/powerpoint/2010/main">
    <mc:Choice Requires="p14">
      <p:transition spd="slow" p14:dur="2000" advTm="83673"/>
    </mc:Choice>
    <mc:Fallback xmlns="">
      <p:transition spd="slow" advTm="836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wipe(left)">
                                      <p:cBhvr>
                                        <p:cTn id="12" dur="500"/>
                                        <p:tgtEl>
                                          <p:spTgt spid="4">
                                            <p:txEl>
                                              <p:pRg st="2" end="2"/>
                                            </p:txEl>
                                          </p:spTgt>
                                        </p:tgtEl>
                                      </p:cBhvr>
                                    </p:animEffect>
                                  </p:childTnLst>
                                </p:cTn>
                              </p:par>
                            </p:childTnLst>
                          </p:cTn>
                        </p:par>
                        <p:par>
                          <p:cTn id="13" fill="hold">
                            <p:stCondLst>
                              <p:cond delay="500"/>
                            </p:stCondLst>
                            <p:childTnLst>
                              <p:par>
                                <p:cTn id="14" presetID="1" presetClass="mediacall" presetSubtype="0" fill="hold" nodeType="afterEffect">
                                  <p:stCondLst>
                                    <p:cond delay="0"/>
                                  </p:stCondLst>
                                  <p:childTnLst>
                                    <p:cmd type="call" cmd="playFrom(0.0)">
                                      <p:cBhvr>
                                        <p:cTn id="15" dur="4752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6" fill="hold" display="0">
                  <p:stCondLst>
                    <p:cond delay="indefinite"/>
                  </p:stCondLst>
                  <p:endCondLst>
                    <p:cond evt="onStopAudio" delay="0">
                      <p:tgtEl>
                        <p:sldTgt/>
                      </p:tgtEl>
                    </p:cond>
                  </p:endCondLst>
                </p:cTn>
                <p:tgtEl>
                  <p:spTgt spid="2"/>
                </p:tgtEl>
              </p:cMediaNode>
            </p:audio>
          </p:childTnLst>
        </p:cTn>
      </p:par>
    </p:tnLst>
    <p:bldLst>
      <p:bldP spid="4" grpId="0" build="p"/>
    </p:bldLst>
  </p:timing>
  <p:extLst>
    <p:ext uri="{E180D4A7-C9FB-4DFB-919C-405C955672EB}">
      <p14:showEvtLst xmlns:p14="http://schemas.microsoft.com/office/powerpoint/2010/main">
        <p14:playEvt time="6767" objId="2"/>
        <p14:stopEvt time="32686" objId="2"/>
        <p14:playEvt time="32887" objId="2"/>
        <p14:stopEvt time="80433" objId="2"/>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3984" y="126608"/>
            <a:ext cx="11918015" cy="3323987"/>
          </a:xfrm>
          <a:prstGeom prst="rect">
            <a:avLst/>
          </a:prstGeom>
          <a:noFill/>
        </p:spPr>
        <p:txBody>
          <a:bodyPr wrap="square" rtlCol="0">
            <a:spAutoFit/>
          </a:bodyPr>
          <a:lstStyle/>
          <a:p>
            <a:pPr>
              <a:lnSpc>
                <a:spcPct val="150000"/>
              </a:lnSpc>
            </a:pPr>
            <a:r>
              <a:rPr lang="en-GB" sz="2000" dirty="0" smtClean="0">
                <a:latin typeface="HfW precursive" panose="00000500000000000000" pitchFamily="2" charset="0"/>
              </a:rPr>
              <a:t>One day, a little grey mouse followed after her. “Rainbow Hedgehog,” he called, “wait for me! Please give me one of you shiny prickles. They are so wonderful, and you have so many. ”You want me to give you one of special prickles? Who do you think you are?” cried the Rainbow Hedgehog. “Get away from me!” Shocked, the little grey mouse scurried away. He was so upset. He told all his friends what had happened. From then on, no one would have anything to do with the Rainbow Hedgehog. They turned away when she came by. </a:t>
            </a:r>
            <a:endParaRPr lang="en-GB" sz="2000" dirty="0">
              <a:latin typeface="HfW precursive" panose="00000500000000000000" pitchFamily="2" charset="0"/>
            </a:endParaRPr>
          </a:p>
        </p:txBody>
      </p:sp>
      <p:pic>
        <p:nvPicPr>
          <p:cNvPr id="5" name="Picture 4" descr="Rainbow hedgehog watercolour painting print by PuddlePaint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42714" y="3508248"/>
            <a:ext cx="4572000" cy="3349752"/>
          </a:xfrm>
          <a:prstGeom prst="rect">
            <a:avLst/>
          </a:prstGeom>
        </p:spPr>
      </p:pic>
      <p:pic>
        <p:nvPicPr>
          <p:cNvPr id="2" name="Recorded Sound">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0053711" y="5202584"/>
            <a:ext cx="609600" cy="609600"/>
          </a:xfrm>
          <a:prstGeom prst="rect">
            <a:avLst/>
          </a:prstGeom>
        </p:spPr>
      </p:pic>
    </p:spTree>
    <p:custDataLst>
      <p:tags r:id="rId1"/>
    </p:custDataLst>
    <p:extLst>
      <p:ext uri="{BB962C8B-B14F-4D97-AF65-F5344CB8AC3E}">
        <p14:creationId xmlns:p14="http://schemas.microsoft.com/office/powerpoint/2010/main" val="408514641"/>
      </p:ext>
    </p:extLst>
  </p:cSld>
  <p:clrMapOvr>
    <a:masterClrMapping/>
  </p:clrMapOvr>
  <mc:AlternateContent xmlns:mc="http://schemas.openxmlformats.org/markup-compatibility/2006" xmlns:p14="http://schemas.microsoft.com/office/powerpoint/2010/main">
    <mc:Choice Requires="p14">
      <p:transition spd="slow" p14:dur="2000" advTm="47905"/>
    </mc:Choice>
    <mc:Fallback xmlns="">
      <p:transition spd="slow" advTm="4790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par>
                          <p:cTn id="8" fill="hold">
                            <p:stCondLst>
                              <p:cond delay="500"/>
                            </p:stCondLst>
                            <p:childTnLst>
                              <p:par>
                                <p:cTn id="9" presetID="1" presetClass="mediacall" presetSubtype="0" fill="hold" nodeType="afterEffect">
                                  <p:stCondLst>
                                    <p:cond delay="0"/>
                                  </p:stCondLst>
                                  <p:childTnLst>
                                    <p:cmd type="call" cmd="playFrom(0.0)">
                                      <p:cBhvr>
                                        <p:cTn id="10" dur="4429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2"/>
                </p:tgtEl>
              </p:cMediaNode>
            </p:audio>
          </p:childTnLst>
        </p:cTn>
      </p:par>
    </p:tnLst>
    <p:bldLst>
      <p:bldP spid="4" grpId="0" build="p"/>
    </p:bldLst>
  </p:timing>
  <p:extLst>
    <p:ext uri="{E180D4A7-C9FB-4DFB-919C-405C955672EB}">
      <p14:showEvtLst xmlns:p14="http://schemas.microsoft.com/office/powerpoint/2010/main">
        <p14:playEvt time="2211" objId="2"/>
        <p14:stopEvt time="46532" objId="2"/>
      </p14:showEvtLst>
    </p:ext>
  </p:extLst>
</p:sld>
</file>

<file path=ppt/tags/tag1.xml><?xml version="1.0" encoding="utf-8"?>
<p:tagLst xmlns:a="http://schemas.openxmlformats.org/drawingml/2006/main" xmlns:r="http://schemas.openxmlformats.org/officeDocument/2006/relationships" xmlns:p="http://schemas.openxmlformats.org/presentationml/2006/main">
  <p:tag name="TIMING" val="|3.3|28.8"/>
</p:tagLst>
</file>

<file path=ppt/tags/tag2.xml><?xml version="1.0" encoding="utf-8"?>
<p:tagLst xmlns:a="http://schemas.openxmlformats.org/drawingml/2006/main" xmlns:r="http://schemas.openxmlformats.org/officeDocument/2006/relationships" xmlns:p="http://schemas.openxmlformats.org/presentationml/2006/main">
  <p:tag name="TIMING" val="|1.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213</TotalTime>
  <Words>521</Words>
  <Application>Microsoft Office PowerPoint</Application>
  <PresentationFormat>Widescreen</PresentationFormat>
  <Paragraphs>13</Paragraphs>
  <Slides>4</Slides>
  <Notes>0</Notes>
  <HiddenSlides>0</HiddenSlides>
  <MMClips>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Arial</vt:lpstr>
      <vt:lpstr>Calibri</vt:lpstr>
      <vt:lpstr>Calibri Light</vt:lpstr>
      <vt:lpstr>HfW cursive</vt:lpstr>
      <vt:lpstr>HfW precursive</vt:lpstr>
      <vt:lpstr>Office Theme</vt:lpstr>
      <vt:lpstr>Let’s read the opening paragraph</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Let’s read the opening paragraph</dc:title>
  <dc:creator>Simone Tissot</dc:creator>
  <cp:lastModifiedBy>Simone Tissot</cp:lastModifiedBy>
  <cp:revision>6</cp:revision>
  <dcterms:created xsi:type="dcterms:W3CDTF">2020-06-10T14:43:47Z</dcterms:created>
  <dcterms:modified xsi:type="dcterms:W3CDTF">2020-06-17T08:33:39Z</dcterms:modified>
</cp:coreProperties>
</file>