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75" r:id="rId6"/>
    <p:sldId id="279" r:id="rId7"/>
    <p:sldId id="274" r:id="rId8"/>
    <p:sldId id="276" r:id="rId9"/>
    <p:sldId id="277" r:id="rId10"/>
    <p:sldId id="278"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mily Fenner" initials="EF" lastIdx="1" clrIdx="0">
    <p:extLst>
      <p:ext uri="{19B8F6BF-5375-455C-9EA6-DF929625EA0E}">
        <p15:presenceInfo xmlns:p15="http://schemas.microsoft.com/office/powerpoint/2012/main" userId="S-1-5-21-445685737-710781008-2806010839-610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966" autoAdjust="0"/>
    <p:restoredTop sz="93522" autoAdjust="0"/>
  </p:normalViewPr>
  <p:slideViewPr>
    <p:cSldViewPr snapToGrid="0">
      <p:cViewPr varScale="1">
        <p:scale>
          <a:sx n="62" d="100"/>
          <a:sy n="62" d="100"/>
        </p:scale>
        <p:origin x="676"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commentAuthors" Target="commentAuthor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FE82825-43D3-4E0D-99C9-12A66919C3BE}" type="datetimeFigureOut">
              <a:rPr lang="en-GB" smtClean="0"/>
              <a:t>14/10/2021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2F0F53-A9F0-4F1C-8F60-B5E925B27C2B}"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074579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E82825-43D3-4E0D-99C9-12A66919C3BE}" type="datetimeFigureOut">
              <a:rPr lang="en-GB" smtClean="0"/>
              <a:t>14/10/2021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2077342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FE82825-43D3-4E0D-99C9-12A66919C3BE}" type="datetimeFigureOut">
              <a:rPr lang="en-GB" smtClean="0"/>
              <a:t>14/10/2021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1407138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FE82825-43D3-4E0D-99C9-12A66919C3BE}" type="datetimeFigureOut">
              <a:rPr lang="en-GB" smtClean="0"/>
              <a:t>14/10/2021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31884041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FE82825-43D3-4E0D-99C9-12A66919C3BE}" type="datetimeFigureOut">
              <a:rPr lang="en-GB" smtClean="0"/>
              <a:t>14/10/2021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38645768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FE82825-43D3-4E0D-99C9-12A66919C3BE}" type="datetimeFigureOut">
              <a:rPr lang="en-GB" smtClean="0"/>
              <a:t>14/10/2021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1814400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E82825-43D3-4E0D-99C9-12A66919C3BE}" type="datetimeFigureOut">
              <a:rPr lang="en-GB" smtClean="0"/>
              <a:t>14/10/2021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16448276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FE82825-43D3-4E0D-99C9-12A66919C3BE}" type="datetimeFigureOut">
              <a:rPr lang="en-GB" smtClean="0"/>
              <a:t>14/10/2021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42298033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FE82825-43D3-4E0D-99C9-12A66919C3BE}" type="datetimeFigureOut">
              <a:rPr lang="en-GB" smtClean="0"/>
              <a:t>14/10/2021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4788183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Date Placeholder 2"/>
          <p:cNvSpPr>
            <a:spLocks noGrp="1"/>
          </p:cNvSpPr>
          <p:nvPr>
            <p:ph type="dt" sz="half" idx="10"/>
          </p:nvPr>
        </p:nvSpPr>
        <p:spPr/>
        <p:txBody>
          <a:bodyPr/>
          <a:lstStyle/>
          <a:p>
            <a:fld id="{0FE82825-43D3-4E0D-99C9-12A66919C3BE}" type="datetimeFigureOut">
              <a:rPr lang="en-GB" smtClean="0"/>
              <a:t>14/10/2021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15115855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FE82825-43D3-4E0D-99C9-12A66919C3BE}" type="datetimeFigureOut">
              <a:rPr lang="en-GB" smtClean="0"/>
              <a:t>14/10/2021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32992220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FE82825-43D3-4E0D-99C9-12A66919C3BE}" type="datetimeFigureOut">
              <a:rPr lang="en-GB" smtClean="0"/>
              <a:t>14/10/2021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2F0F53-A9F0-4F1C-8F60-B5E925B27C2B}"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3842679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FE82825-43D3-4E0D-99C9-12A66919C3BE}" type="datetimeFigureOut">
              <a:rPr lang="en-GB" smtClean="0"/>
              <a:t>14/10/2021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41646201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FE82825-43D3-4E0D-99C9-12A66919C3BE}" type="datetimeFigureOut">
              <a:rPr lang="en-GB" smtClean="0"/>
              <a:t>14/10/2021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2F0F53-A9F0-4F1C-8F60-B5E925B27C2B}"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42101448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FE82825-43D3-4E0D-99C9-12A66919C3BE}" type="datetimeFigureOut">
              <a:rPr lang="en-GB" smtClean="0"/>
              <a:t>14/10/2021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24502847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E82825-43D3-4E0D-99C9-12A66919C3BE}" type="datetimeFigureOut">
              <a:rPr lang="en-GB" smtClean="0"/>
              <a:t>14/10/2021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35985895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E82825-43D3-4E0D-99C9-12A66919C3BE}" type="datetimeFigureOut">
              <a:rPr lang="en-GB" smtClean="0"/>
              <a:t>14/10/2021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2F0F53-A9F0-4F1C-8F60-B5E925B27C2B}" type="slidenum">
              <a:rPr lang="en-GB" smtClean="0"/>
              <a:t>‹#›</a:t>
            </a:fld>
            <a:endParaRPr lang="en-GB"/>
          </a:p>
        </p:txBody>
      </p:sp>
    </p:spTree>
    <p:extLst>
      <p:ext uri="{BB962C8B-B14F-4D97-AF65-F5344CB8AC3E}">
        <p14:creationId xmlns:p14="http://schemas.microsoft.com/office/powerpoint/2010/main" val="6627872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0FE82825-43D3-4E0D-99C9-12A66919C3BE}" type="datetimeFigureOut">
              <a:rPr lang="en-GB" smtClean="0"/>
              <a:t>14/10/2021</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1F2F0F53-A9F0-4F1C-8F60-B5E925B27C2B}" type="slidenum">
              <a:rPr lang="en-GB" smtClean="0"/>
              <a:t>‹#›</a:t>
            </a:fld>
            <a:endParaRPr lang="en-GB"/>
          </a:p>
        </p:txBody>
      </p:sp>
    </p:spTree>
    <p:extLst>
      <p:ext uri="{BB962C8B-B14F-4D97-AF65-F5344CB8AC3E}">
        <p14:creationId xmlns:p14="http://schemas.microsoft.com/office/powerpoint/2010/main" val="45804390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youtube.com/watch?v=Ih7PfwLNfoU" TargetMode="Externa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youtube.com/watch?v=gv8gqIYN4T4" TargetMode="Externa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A1374-3C37-442B-AA6A-D893D658B661}"/>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A30EE622-5CAC-48A8-A813-98870D9BBB62}"/>
              </a:ext>
            </a:extLst>
          </p:cNvPr>
          <p:cNvSpPr>
            <a:spLocks noGrp="1"/>
          </p:cNvSpPr>
          <p:nvPr>
            <p:ph type="subTitle" idx="1"/>
          </p:nvPr>
        </p:nvSpPr>
        <p:spPr>
          <a:xfrm>
            <a:off x="684212" y="567481"/>
            <a:ext cx="10823576" cy="5042209"/>
          </a:xfrm>
        </p:spPr>
        <p:txBody>
          <a:bodyPr>
            <a:normAutofit/>
          </a:bodyPr>
          <a:lstStyle/>
          <a:p>
            <a:endParaRPr lang="en-US" sz="3200" dirty="0"/>
          </a:p>
          <a:p>
            <a:pPr algn="l" rtl="0" fontAlgn="base"/>
            <a:r>
              <a:rPr lang="en-GB" sz="2800" b="0" i="0" dirty="0">
                <a:solidFill>
                  <a:srgbClr val="000000"/>
                </a:solidFill>
                <a:effectLst/>
                <a:latin typeface="Arial" panose="020B0604020202020204" pitchFamily="34" charset="0"/>
              </a:rPr>
              <a:t>LO: </a:t>
            </a:r>
            <a:r>
              <a:rPr lang="en-GB" sz="2800" dirty="0">
                <a:solidFill>
                  <a:srgbClr val="000000"/>
                </a:solidFill>
                <a:latin typeface="Arial" panose="020B0604020202020204" pitchFamily="34" charset="0"/>
              </a:rPr>
              <a:t>To develop ideas and spot potential in unexpected results as work progresses</a:t>
            </a:r>
            <a:r>
              <a:rPr lang="en-GB" sz="2800" b="0" i="0" dirty="0">
                <a:solidFill>
                  <a:srgbClr val="000000"/>
                </a:solidFill>
                <a:effectLst/>
                <a:latin typeface="Arial" panose="020B0604020202020204" pitchFamily="34" charset="0"/>
              </a:rPr>
              <a:t>. </a:t>
            </a:r>
          </a:p>
          <a:p>
            <a:pPr algn="l" rtl="0" fontAlgn="base"/>
            <a:endParaRPr lang="en-GB" sz="3200" b="0" i="0" dirty="0">
              <a:solidFill>
                <a:srgbClr val="000000"/>
              </a:solidFill>
              <a:effectLst/>
              <a:latin typeface="Segoe UI" panose="020B0502040204020203" pitchFamily="34" charset="0"/>
            </a:endParaRPr>
          </a:p>
          <a:p>
            <a:pPr algn="l" rtl="0" fontAlgn="base"/>
            <a:r>
              <a:rPr lang="en-GB" sz="2800" b="0" i="0" dirty="0">
                <a:solidFill>
                  <a:srgbClr val="000000"/>
                </a:solidFill>
                <a:effectLst/>
                <a:latin typeface="Arial" panose="020B0604020202020204" pitchFamily="34" charset="0"/>
              </a:rPr>
              <a:t> </a:t>
            </a:r>
          </a:p>
          <a:p>
            <a:pPr algn="l" rtl="0" fontAlgn="base"/>
            <a:r>
              <a:rPr lang="en-GB" sz="2800" dirty="0">
                <a:solidFill>
                  <a:srgbClr val="000000"/>
                </a:solidFill>
                <a:latin typeface="Arial" panose="020B0604020202020204" pitchFamily="34" charset="0"/>
              </a:rPr>
              <a:t>C: Mixed media collage.</a:t>
            </a:r>
            <a:endParaRPr lang="en-GB" sz="3200" b="0" i="0" dirty="0">
              <a:solidFill>
                <a:srgbClr val="000000"/>
              </a:solidFill>
              <a:effectLst/>
              <a:latin typeface="Segoe UI" panose="020B0502040204020203" pitchFamily="34" charset="0"/>
            </a:endParaRPr>
          </a:p>
          <a:p>
            <a:pPr algn="l" rtl="0" fontAlgn="base"/>
            <a:endParaRPr lang="en-US" sz="3200" b="0" i="0" dirty="0">
              <a:solidFill>
                <a:srgbClr val="000000"/>
              </a:solidFill>
              <a:effectLst/>
            </a:endParaRPr>
          </a:p>
          <a:p>
            <a:endParaRPr lang="en-GB" sz="3200" dirty="0"/>
          </a:p>
        </p:txBody>
      </p:sp>
    </p:spTree>
    <p:extLst>
      <p:ext uri="{BB962C8B-B14F-4D97-AF65-F5344CB8AC3E}">
        <p14:creationId xmlns:p14="http://schemas.microsoft.com/office/powerpoint/2010/main" val="16117140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9713D9A-08A6-4752-98C3-1C971A5DC5BF}"/>
              </a:ext>
            </a:extLst>
          </p:cNvPr>
          <p:cNvSpPr txBox="1"/>
          <p:nvPr/>
        </p:nvSpPr>
        <p:spPr>
          <a:xfrm>
            <a:off x="80481" y="344499"/>
            <a:ext cx="12031038" cy="2308324"/>
          </a:xfrm>
          <a:prstGeom prst="rect">
            <a:avLst/>
          </a:prstGeom>
          <a:noFill/>
        </p:spPr>
        <p:txBody>
          <a:bodyPr wrap="square">
            <a:spAutoFit/>
          </a:bodyPr>
          <a:lstStyle/>
          <a:p>
            <a:r>
              <a:rPr lang="en-GB" sz="2400" dirty="0">
                <a:solidFill>
                  <a:srgbClr val="000000"/>
                </a:solidFill>
                <a:latin typeface="Comic Sans MS" panose="030F0702030302020204" pitchFamily="66" charset="0"/>
              </a:rPr>
              <a:t>Today you will be creating your own artwork. </a:t>
            </a:r>
          </a:p>
          <a:p>
            <a:endParaRPr lang="en-GB" sz="2400" dirty="0">
              <a:solidFill>
                <a:srgbClr val="000000"/>
              </a:solidFill>
              <a:latin typeface="Comic Sans MS" panose="030F0702030302020204" pitchFamily="66" charset="0"/>
            </a:endParaRPr>
          </a:p>
          <a:p>
            <a:r>
              <a:rPr lang="en-GB" sz="2400" dirty="0">
                <a:solidFill>
                  <a:srgbClr val="000000"/>
                </a:solidFill>
                <a:latin typeface="Comic Sans MS" panose="030F0702030302020204" pitchFamily="66" charset="0"/>
              </a:rPr>
              <a:t>You have been taught different techniques and you should use whichever media suits your theme best. You have complete freedom to use any of the resources that you think will help you to express yourself and illustrate the idea you are trying to get across. </a:t>
            </a:r>
          </a:p>
        </p:txBody>
      </p:sp>
      <p:pic>
        <p:nvPicPr>
          <p:cNvPr id="5" name="Picture 4">
            <a:extLst>
              <a:ext uri="{FF2B5EF4-FFF2-40B4-BE49-F238E27FC236}">
                <a16:creationId xmlns:a16="http://schemas.microsoft.com/office/drawing/2014/main" id="{E9403218-5D83-46C2-A04C-3628237A127B}"/>
              </a:ext>
            </a:extLst>
          </p:cNvPr>
          <p:cNvPicPr>
            <a:picLocks noChangeAspect="1"/>
          </p:cNvPicPr>
          <p:nvPr/>
        </p:nvPicPr>
        <p:blipFill>
          <a:blip r:embed="rId2"/>
          <a:stretch>
            <a:fillRect/>
          </a:stretch>
        </p:blipFill>
        <p:spPr>
          <a:xfrm>
            <a:off x="201837" y="2763446"/>
            <a:ext cx="2531118" cy="3272998"/>
          </a:xfrm>
          <a:prstGeom prst="rect">
            <a:avLst/>
          </a:prstGeom>
        </p:spPr>
      </p:pic>
      <p:pic>
        <p:nvPicPr>
          <p:cNvPr id="2" name="Picture 1">
            <a:extLst>
              <a:ext uri="{FF2B5EF4-FFF2-40B4-BE49-F238E27FC236}">
                <a16:creationId xmlns:a16="http://schemas.microsoft.com/office/drawing/2014/main" id="{96F24766-B02C-43BB-A6B7-589300F092EE}"/>
              </a:ext>
            </a:extLst>
          </p:cNvPr>
          <p:cNvPicPr>
            <a:picLocks noChangeAspect="1"/>
          </p:cNvPicPr>
          <p:nvPr/>
        </p:nvPicPr>
        <p:blipFill>
          <a:blip r:embed="rId3"/>
          <a:stretch>
            <a:fillRect/>
          </a:stretch>
        </p:blipFill>
        <p:spPr>
          <a:xfrm>
            <a:off x="3685856" y="3939523"/>
            <a:ext cx="4176122" cy="2731245"/>
          </a:xfrm>
          <a:prstGeom prst="rect">
            <a:avLst/>
          </a:prstGeom>
        </p:spPr>
      </p:pic>
      <p:pic>
        <p:nvPicPr>
          <p:cNvPr id="3" name="Picture 2">
            <a:extLst>
              <a:ext uri="{FF2B5EF4-FFF2-40B4-BE49-F238E27FC236}">
                <a16:creationId xmlns:a16="http://schemas.microsoft.com/office/drawing/2014/main" id="{CFC521FE-61C2-44D9-9278-44FC1D16F8F2}"/>
              </a:ext>
            </a:extLst>
          </p:cNvPr>
          <p:cNvPicPr>
            <a:picLocks noChangeAspect="1"/>
          </p:cNvPicPr>
          <p:nvPr/>
        </p:nvPicPr>
        <p:blipFill>
          <a:blip r:embed="rId4"/>
          <a:stretch>
            <a:fillRect/>
          </a:stretch>
        </p:blipFill>
        <p:spPr>
          <a:xfrm>
            <a:off x="8450826" y="2394053"/>
            <a:ext cx="3286029" cy="3090940"/>
          </a:xfrm>
          <a:prstGeom prst="rect">
            <a:avLst/>
          </a:prstGeom>
        </p:spPr>
      </p:pic>
    </p:spTree>
    <p:extLst>
      <p:ext uri="{BB962C8B-B14F-4D97-AF65-F5344CB8AC3E}">
        <p14:creationId xmlns:p14="http://schemas.microsoft.com/office/powerpoint/2010/main" val="9238649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9713D9A-08A6-4752-98C3-1C971A5DC5BF}"/>
              </a:ext>
            </a:extLst>
          </p:cNvPr>
          <p:cNvSpPr txBox="1"/>
          <p:nvPr/>
        </p:nvSpPr>
        <p:spPr>
          <a:xfrm>
            <a:off x="0" y="344499"/>
            <a:ext cx="12031038" cy="2677656"/>
          </a:xfrm>
          <a:prstGeom prst="rect">
            <a:avLst/>
          </a:prstGeom>
          <a:noFill/>
        </p:spPr>
        <p:txBody>
          <a:bodyPr wrap="square">
            <a:spAutoFit/>
          </a:bodyPr>
          <a:lstStyle/>
          <a:p>
            <a:r>
              <a:rPr lang="en-GB" sz="2400" dirty="0">
                <a:solidFill>
                  <a:srgbClr val="000000"/>
                </a:solidFill>
                <a:latin typeface="Comic Sans MS" panose="030F0702030302020204" pitchFamily="66" charset="0"/>
              </a:rPr>
              <a:t>You should create your background first. Once you have done this, you can then start to build up your collage over the top of it. You may need to leave it to dry before adding to it, but you do not necessarily have to. There are some effective techniques that you can use while your paint is still wet.</a:t>
            </a:r>
          </a:p>
          <a:p>
            <a:endParaRPr lang="en-GB" sz="2400" dirty="0">
              <a:solidFill>
                <a:srgbClr val="000000"/>
              </a:solidFill>
              <a:latin typeface="Comic Sans MS" panose="030F0702030302020204" pitchFamily="66" charset="0"/>
            </a:endParaRPr>
          </a:p>
          <a:p>
            <a:r>
              <a:rPr lang="en-GB" sz="2400" dirty="0">
                <a:solidFill>
                  <a:srgbClr val="000000"/>
                </a:solidFill>
                <a:latin typeface="Comic Sans MS" panose="030F0702030302020204" pitchFamily="66" charset="0"/>
              </a:rPr>
              <a:t>Watch this video for some final ideas: </a:t>
            </a:r>
            <a:r>
              <a:rPr lang="en-GB" sz="2400" dirty="0">
                <a:solidFill>
                  <a:srgbClr val="000000"/>
                </a:solidFill>
                <a:latin typeface="Comic Sans MS" panose="030F0702030302020204" pitchFamily="66" charset="0"/>
                <a:hlinkClick r:id="rId2"/>
              </a:rPr>
              <a:t>https://www.youtube.com/watch?v=Ih7PfwLNfoU</a:t>
            </a:r>
            <a:r>
              <a:rPr lang="en-GB" sz="2400" dirty="0">
                <a:solidFill>
                  <a:srgbClr val="000000"/>
                </a:solidFill>
                <a:latin typeface="Comic Sans MS" panose="030F0702030302020204" pitchFamily="66" charset="0"/>
              </a:rPr>
              <a:t> </a:t>
            </a:r>
            <a:endParaRPr lang="en-GB" sz="2400" dirty="0">
              <a:latin typeface="Comic Sans MS" panose="030F0702030302020204" pitchFamily="66" charset="0"/>
            </a:endParaRPr>
          </a:p>
        </p:txBody>
      </p:sp>
      <p:pic>
        <p:nvPicPr>
          <p:cNvPr id="2" name="Picture 1">
            <a:extLst>
              <a:ext uri="{FF2B5EF4-FFF2-40B4-BE49-F238E27FC236}">
                <a16:creationId xmlns:a16="http://schemas.microsoft.com/office/drawing/2014/main" id="{80446076-9C7F-4A14-AC1D-6D5958343BBB}"/>
              </a:ext>
            </a:extLst>
          </p:cNvPr>
          <p:cNvPicPr>
            <a:picLocks noChangeAspect="1"/>
          </p:cNvPicPr>
          <p:nvPr/>
        </p:nvPicPr>
        <p:blipFill>
          <a:blip r:embed="rId3"/>
          <a:stretch>
            <a:fillRect/>
          </a:stretch>
        </p:blipFill>
        <p:spPr>
          <a:xfrm>
            <a:off x="8346558" y="1891121"/>
            <a:ext cx="3297425" cy="4537741"/>
          </a:xfrm>
          <a:prstGeom prst="rect">
            <a:avLst/>
          </a:prstGeom>
        </p:spPr>
      </p:pic>
      <p:pic>
        <p:nvPicPr>
          <p:cNvPr id="3" name="Picture 2">
            <a:extLst>
              <a:ext uri="{FF2B5EF4-FFF2-40B4-BE49-F238E27FC236}">
                <a16:creationId xmlns:a16="http://schemas.microsoft.com/office/drawing/2014/main" id="{FE3C660F-2DCE-47A7-A892-9642F599ABA0}"/>
              </a:ext>
            </a:extLst>
          </p:cNvPr>
          <p:cNvPicPr>
            <a:picLocks noChangeAspect="1"/>
          </p:cNvPicPr>
          <p:nvPr/>
        </p:nvPicPr>
        <p:blipFill>
          <a:blip r:embed="rId4"/>
          <a:stretch>
            <a:fillRect/>
          </a:stretch>
        </p:blipFill>
        <p:spPr>
          <a:xfrm>
            <a:off x="1738312" y="3353320"/>
            <a:ext cx="3854413" cy="3075542"/>
          </a:xfrm>
          <a:prstGeom prst="rect">
            <a:avLst/>
          </a:prstGeom>
        </p:spPr>
      </p:pic>
    </p:spTree>
    <p:extLst>
      <p:ext uri="{BB962C8B-B14F-4D97-AF65-F5344CB8AC3E}">
        <p14:creationId xmlns:p14="http://schemas.microsoft.com/office/powerpoint/2010/main" val="38195123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86A3D0E-4813-4D21-A2FE-031C13A3F344}"/>
              </a:ext>
            </a:extLst>
          </p:cNvPr>
          <p:cNvSpPr txBox="1"/>
          <p:nvPr/>
        </p:nvSpPr>
        <p:spPr>
          <a:xfrm>
            <a:off x="333375" y="123378"/>
            <a:ext cx="11525250" cy="830997"/>
          </a:xfrm>
          <a:prstGeom prst="rect">
            <a:avLst/>
          </a:prstGeom>
          <a:noFill/>
        </p:spPr>
        <p:txBody>
          <a:bodyPr wrap="square">
            <a:spAutoFit/>
          </a:bodyPr>
          <a:lstStyle/>
          <a:p>
            <a:pPr algn="ctr"/>
            <a:endParaRPr lang="en-GB" sz="2400" i="1" u="sng" dirty="0">
              <a:solidFill>
                <a:schemeClr val="bg1"/>
              </a:solidFill>
              <a:latin typeface="Comic Sans MS" panose="030F0702030302020204" pitchFamily="66" charset="0"/>
            </a:endParaRPr>
          </a:p>
          <a:p>
            <a:pPr algn="ctr"/>
            <a:endParaRPr lang="en-GB" sz="2400" i="1" u="sng" dirty="0">
              <a:solidFill>
                <a:schemeClr val="bg1"/>
              </a:solidFill>
              <a:latin typeface="Comic Sans MS" panose="030F0702030302020204" pitchFamily="66" charset="0"/>
            </a:endParaRPr>
          </a:p>
        </p:txBody>
      </p:sp>
      <p:sp>
        <p:nvSpPr>
          <p:cNvPr id="4" name="TextBox 3">
            <a:extLst>
              <a:ext uri="{FF2B5EF4-FFF2-40B4-BE49-F238E27FC236}">
                <a16:creationId xmlns:a16="http://schemas.microsoft.com/office/drawing/2014/main" id="{E72846AA-A86E-4F96-BE36-E35AE3673B8F}"/>
              </a:ext>
            </a:extLst>
          </p:cNvPr>
          <p:cNvSpPr txBox="1"/>
          <p:nvPr/>
        </p:nvSpPr>
        <p:spPr>
          <a:xfrm>
            <a:off x="466725" y="271314"/>
            <a:ext cx="11258550" cy="5632311"/>
          </a:xfrm>
          <a:prstGeom prst="rect">
            <a:avLst/>
          </a:prstGeom>
          <a:noFill/>
        </p:spPr>
        <p:txBody>
          <a:bodyPr wrap="square">
            <a:spAutoFit/>
          </a:bodyPr>
          <a:lstStyle/>
          <a:p>
            <a:r>
              <a:rPr lang="en-GB" sz="2400" b="0" i="0" dirty="0">
                <a:solidFill>
                  <a:srgbClr val="000000"/>
                </a:solidFill>
                <a:effectLst/>
                <a:latin typeface="Comic Sans MS" panose="030F0702030302020204" pitchFamily="66" charset="0"/>
              </a:rPr>
              <a:t>Sometimes when being creating a piece of art, the results may not be what we expected. </a:t>
            </a:r>
          </a:p>
          <a:p>
            <a:endParaRPr lang="en-GB" sz="2400" dirty="0">
              <a:solidFill>
                <a:srgbClr val="000000"/>
              </a:solidFill>
              <a:latin typeface="Comic Sans MS" panose="030F0702030302020204" pitchFamily="66" charset="0"/>
            </a:endParaRPr>
          </a:p>
          <a:p>
            <a:r>
              <a:rPr lang="en-GB" sz="2400" dirty="0">
                <a:solidFill>
                  <a:srgbClr val="000000"/>
                </a:solidFill>
                <a:latin typeface="Comic Sans MS" panose="030F0702030302020204" pitchFamily="66" charset="0"/>
              </a:rPr>
              <a:t>This is a normal process in the life of an artist. We need to be creative and adjust our techniques or our ideas. So don’t despair if you get an unexpected result; use it and change it into something new! </a:t>
            </a:r>
          </a:p>
          <a:p>
            <a:endParaRPr lang="en-GB" sz="2400" dirty="0">
              <a:solidFill>
                <a:srgbClr val="000000"/>
              </a:solidFill>
              <a:latin typeface="Comic Sans MS" panose="030F0702030302020204" pitchFamily="66" charset="0"/>
            </a:endParaRPr>
          </a:p>
          <a:p>
            <a:r>
              <a:rPr lang="en-GB" sz="2400" dirty="0">
                <a:solidFill>
                  <a:srgbClr val="000000"/>
                </a:solidFill>
                <a:latin typeface="Comic Sans MS" panose="030F0702030302020204" pitchFamily="66" charset="0"/>
              </a:rPr>
              <a:t>Let’s watch our friend Bob Blast again! </a:t>
            </a:r>
            <a:r>
              <a:rPr lang="en-GB" sz="2400" dirty="0">
                <a:solidFill>
                  <a:srgbClr val="000000"/>
                </a:solidFill>
                <a:latin typeface="Comic Sans MS" panose="030F0702030302020204" pitchFamily="66" charset="0"/>
                <a:hlinkClick r:id="rId2"/>
              </a:rPr>
              <a:t>https://www.youtube.com/watch?v=gv8gqIYN4T4</a:t>
            </a:r>
            <a:r>
              <a:rPr lang="en-GB" sz="2400" dirty="0">
                <a:solidFill>
                  <a:srgbClr val="000000"/>
                </a:solidFill>
                <a:latin typeface="Comic Sans MS" panose="030F0702030302020204" pitchFamily="66" charset="0"/>
              </a:rPr>
              <a:t>   </a:t>
            </a:r>
            <a:endParaRPr lang="en-GB" sz="2400" b="0" i="0" dirty="0">
              <a:solidFill>
                <a:srgbClr val="000000"/>
              </a:solidFill>
              <a:effectLst/>
              <a:latin typeface="Comic Sans MS" panose="030F0702030302020204" pitchFamily="66" charset="0"/>
            </a:endParaRPr>
          </a:p>
          <a:p>
            <a:endParaRPr lang="en-GB" sz="2400" b="0" i="0" dirty="0">
              <a:solidFill>
                <a:srgbClr val="000000"/>
              </a:solidFill>
              <a:effectLst/>
              <a:latin typeface="Comic Sans MS" panose="030F0702030302020204" pitchFamily="66" charset="0"/>
            </a:endParaRPr>
          </a:p>
          <a:p>
            <a:endParaRPr lang="en-US" b="1" dirty="0">
              <a:solidFill>
                <a:srgbClr val="000000"/>
              </a:solidFill>
              <a:latin typeface="Arial" panose="020B0604020202020204" pitchFamily="34" charset="0"/>
            </a:endParaRPr>
          </a:p>
          <a:p>
            <a:endParaRPr lang="en-US" sz="1800" b="1" i="0" dirty="0">
              <a:solidFill>
                <a:srgbClr val="000000"/>
              </a:solidFill>
              <a:effectLst/>
              <a:latin typeface="Arial" panose="020B0604020202020204" pitchFamily="34" charset="0"/>
            </a:endParaRPr>
          </a:p>
          <a:p>
            <a:r>
              <a:rPr lang="en-US" sz="1800" b="0" i="0" dirty="0">
                <a:solidFill>
                  <a:srgbClr val="000000"/>
                </a:solidFill>
                <a:effectLst/>
                <a:latin typeface="Arial" panose="020B0604020202020204" pitchFamily="34" charset="0"/>
              </a:rPr>
              <a:t> </a:t>
            </a:r>
          </a:p>
          <a:p>
            <a:endParaRPr lang="en-US" dirty="0">
              <a:solidFill>
                <a:srgbClr val="000000"/>
              </a:solidFill>
              <a:latin typeface="Arial" panose="020B0604020202020204" pitchFamily="34" charset="0"/>
            </a:endParaRPr>
          </a:p>
          <a:p>
            <a:endParaRPr lang="en-US" sz="2400" dirty="0">
              <a:solidFill>
                <a:srgbClr val="000000"/>
              </a:solidFill>
              <a:latin typeface="Arial" panose="020B0604020202020204" pitchFamily="34" charset="0"/>
            </a:endParaRPr>
          </a:p>
          <a:p>
            <a:endParaRPr lang="en-GB" sz="2400" dirty="0">
              <a:latin typeface="Comic Sans MS" panose="030F0702030302020204" pitchFamily="66" charset="0"/>
            </a:endParaRPr>
          </a:p>
        </p:txBody>
      </p:sp>
      <p:pic>
        <p:nvPicPr>
          <p:cNvPr id="6" name="Picture 5">
            <a:extLst>
              <a:ext uri="{FF2B5EF4-FFF2-40B4-BE49-F238E27FC236}">
                <a16:creationId xmlns:a16="http://schemas.microsoft.com/office/drawing/2014/main" id="{F1C6D02A-8BD6-4EB4-B9D9-8676B85E1407}"/>
              </a:ext>
            </a:extLst>
          </p:cNvPr>
          <p:cNvPicPr>
            <a:picLocks noChangeAspect="1"/>
          </p:cNvPicPr>
          <p:nvPr/>
        </p:nvPicPr>
        <p:blipFill>
          <a:blip r:embed="rId3"/>
          <a:stretch>
            <a:fillRect/>
          </a:stretch>
        </p:blipFill>
        <p:spPr>
          <a:xfrm>
            <a:off x="2772211" y="3688573"/>
            <a:ext cx="2717613" cy="2964094"/>
          </a:xfrm>
          <a:prstGeom prst="rect">
            <a:avLst/>
          </a:prstGeom>
        </p:spPr>
      </p:pic>
      <p:pic>
        <p:nvPicPr>
          <p:cNvPr id="8" name="Picture 7">
            <a:extLst>
              <a:ext uri="{FF2B5EF4-FFF2-40B4-BE49-F238E27FC236}">
                <a16:creationId xmlns:a16="http://schemas.microsoft.com/office/drawing/2014/main" id="{BE4E545B-69A4-4F7B-BBF4-46EB98F58A3E}"/>
              </a:ext>
            </a:extLst>
          </p:cNvPr>
          <p:cNvPicPr>
            <a:picLocks noChangeAspect="1"/>
          </p:cNvPicPr>
          <p:nvPr/>
        </p:nvPicPr>
        <p:blipFill>
          <a:blip r:embed="rId4"/>
          <a:stretch>
            <a:fillRect/>
          </a:stretch>
        </p:blipFill>
        <p:spPr>
          <a:xfrm>
            <a:off x="6385050" y="3688573"/>
            <a:ext cx="4957977" cy="3046049"/>
          </a:xfrm>
          <a:prstGeom prst="rect">
            <a:avLst/>
          </a:prstGeom>
        </p:spPr>
      </p:pic>
      <p:sp>
        <p:nvSpPr>
          <p:cNvPr id="9" name="TextBox 8">
            <a:extLst>
              <a:ext uri="{FF2B5EF4-FFF2-40B4-BE49-F238E27FC236}">
                <a16:creationId xmlns:a16="http://schemas.microsoft.com/office/drawing/2014/main" id="{B2BBBFCE-6EAA-4FE3-BB00-07338FE7F168}"/>
              </a:ext>
            </a:extLst>
          </p:cNvPr>
          <p:cNvSpPr txBox="1"/>
          <p:nvPr/>
        </p:nvSpPr>
        <p:spPr>
          <a:xfrm>
            <a:off x="587578" y="4693566"/>
            <a:ext cx="2578813" cy="954107"/>
          </a:xfrm>
          <a:prstGeom prst="rect">
            <a:avLst/>
          </a:prstGeom>
          <a:noFill/>
        </p:spPr>
        <p:txBody>
          <a:bodyPr wrap="square" rtlCol="0">
            <a:spAutoFit/>
          </a:bodyPr>
          <a:lstStyle/>
          <a:p>
            <a:r>
              <a:rPr lang="en-GB" sz="2800" dirty="0">
                <a:solidFill>
                  <a:schemeClr val="bg1"/>
                </a:solidFill>
                <a:latin typeface="Comic Sans MS" panose="030F0702030302020204" pitchFamily="66" charset="0"/>
              </a:rPr>
              <a:t>Bob is not happy</a:t>
            </a:r>
            <a:r>
              <a:rPr lang="en-GB" sz="2000" dirty="0">
                <a:solidFill>
                  <a:schemeClr val="bg1"/>
                </a:solidFill>
                <a:latin typeface="Comic Sans MS" panose="030F0702030302020204" pitchFamily="66" charset="0"/>
              </a:rPr>
              <a:t>!</a:t>
            </a:r>
          </a:p>
        </p:txBody>
      </p:sp>
    </p:spTree>
    <p:extLst>
      <p:ext uri="{BB962C8B-B14F-4D97-AF65-F5344CB8AC3E}">
        <p14:creationId xmlns:p14="http://schemas.microsoft.com/office/powerpoint/2010/main" val="22038502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6198ABE-A659-4038-B5CE-E06C155DC781}"/>
              </a:ext>
            </a:extLst>
          </p:cNvPr>
          <p:cNvSpPr txBox="1"/>
          <p:nvPr/>
        </p:nvSpPr>
        <p:spPr>
          <a:xfrm>
            <a:off x="304728" y="382012"/>
            <a:ext cx="11258550" cy="4154984"/>
          </a:xfrm>
          <a:prstGeom prst="rect">
            <a:avLst/>
          </a:prstGeom>
          <a:noFill/>
        </p:spPr>
        <p:txBody>
          <a:bodyPr wrap="square">
            <a:spAutoFit/>
          </a:bodyPr>
          <a:lstStyle/>
          <a:p>
            <a:r>
              <a:rPr lang="en-GB" sz="2400" dirty="0">
                <a:solidFill>
                  <a:srgbClr val="000000"/>
                </a:solidFill>
                <a:latin typeface="Comic Sans MS" panose="030F0702030302020204" pitchFamily="66" charset="0"/>
              </a:rPr>
              <a:t>Let’s re-cap on some ideas:</a:t>
            </a:r>
          </a:p>
          <a:p>
            <a:endParaRPr lang="en-GB" sz="2400" dirty="0">
              <a:solidFill>
                <a:srgbClr val="000000"/>
              </a:solidFill>
              <a:latin typeface="Comic Sans MS" panose="030F0702030302020204" pitchFamily="66" charset="0"/>
            </a:endParaRPr>
          </a:p>
          <a:p>
            <a:r>
              <a:rPr lang="en-GB" sz="2400" dirty="0">
                <a:solidFill>
                  <a:srgbClr val="000000"/>
                </a:solidFill>
                <a:latin typeface="Comic Sans MS" panose="030F0702030302020204" pitchFamily="66" charset="0"/>
              </a:rPr>
              <a:t>The environment</a:t>
            </a:r>
          </a:p>
          <a:p>
            <a:endParaRPr lang="en-GB" sz="2400" dirty="0">
              <a:solidFill>
                <a:srgbClr val="000000"/>
              </a:solidFill>
              <a:latin typeface="Comic Sans MS" panose="030F0702030302020204" pitchFamily="66" charset="0"/>
            </a:endParaRPr>
          </a:p>
          <a:p>
            <a:endParaRPr lang="en-GB" sz="2400" dirty="0">
              <a:solidFill>
                <a:srgbClr val="000000"/>
              </a:solidFill>
              <a:latin typeface="Comic Sans MS" panose="030F0702030302020204" pitchFamily="66" charset="0"/>
            </a:endParaRPr>
          </a:p>
          <a:p>
            <a:endParaRPr lang="en-GB" sz="2400" dirty="0">
              <a:solidFill>
                <a:srgbClr val="000000"/>
              </a:solidFill>
              <a:latin typeface="Comic Sans MS" panose="030F0702030302020204" pitchFamily="66" charset="0"/>
            </a:endParaRPr>
          </a:p>
          <a:p>
            <a:endParaRPr lang="en-GB" sz="2400" dirty="0">
              <a:solidFill>
                <a:srgbClr val="000000"/>
              </a:solidFill>
              <a:latin typeface="Comic Sans MS" panose="030F0702030302020204" pitchFamily="66" charset="0"/>
            </a:endParaRPr>
          </a:p>
          <a:p>
            <a:r>
              <a:rPr lang="en-GB" sz="2400" dirty="0">
                <a:solidFill>
                  <a:srgbClr val="000000"/>
                </a:solidFill>
                <a:latin typeface="Comic Sans MS" panose="030F0702030302020204" pitchFamily="66" charset="0"/>
              </a:rPr>
              <a:t>                                                                             Climate change</a:t>
            </a:r>
          </a:p>
          <a:p>
            <a:endParaRPr lang="en-GB" sz="2400" dirty="0">
              <a:solidFill>
                <a:srgbClr val="000000"/>
              </a:solidFill>
              <a:latin typeface="Comic Sans MS" panose="030F0702030302020204" pitchFamily="66" charset="0"/>
            </a:endParaRPr>
          </a:p>
          <a:p>
            <a:r>
              <a:rPr lang="en-GB" sz="2400" dirty="0">
                <a:solidFill>
                  <a:srgbClr val="000000"/>
                </a:solidFill>
                <a:latin typeface="Comic Sans MS" panose="030F0702030302020204" pitchFamily="66" charset="0"/>
              </a:rPr>
              <a:t>Endangered species </a:t>
            </a:r>
          </a:p>
          <a:p>
            <a:endParaRPr lang="en-GB" sz="2400" dirty="0">
              <a:solidFill>
                <a:srgbClr val="000000"/>
              </a:solidFill>
              <a:latin typeface="Comic Sans MS" panose="030F0702030302020204" pitchFamily="66" charset="0"/>
            </a:endParaRPr>
          </a:p>
        </p:txBody>
      </p:sp>
      <p:pic>
        <p:nvPicPr>
          <p:cNvPr id="5" name="Picture 4">
            <a:extLst>
              <a:ext uri="{FF2B5EF4-FFF2-40B4-BE49-F238E27FC236}">
                <a16:creationId xmlns:a16="http://schemas.microsoft.com/office/drawing/2014/main" id="{77D06BF3-2D59-400D-8628-CEC9861A50C2}"/>
              </a:ext>
            </a:extLst>
          </p:cNvPr>
          <p:cNvPicPr>
            <a:picLocks noChangeAspect="1"/>
          </p:cNvPicPr>
          <p:nvPr/>
        </p:nvPicPr>
        <p:blipFill>
          <a:blip r:embed="rId2"/>
          <a:stretch>
            <a:fillRect/>
          </a:stretch>
        </p:blipFill>
        <p:spPr>
          <a:xfrm>
            <a:off x="2124003" y="4099806"/>
            <a:ext cx="3810000" cy="2533650"/>
          </a:xfrm>
          <a:prstGeom prst="rect">
            <a:avLst/>
          </a:prstGeom>
        </p:spPr>
      </p:pic>
      <p:pic>
        <p:nvPicPr>
          <p:cNvPr id="7" name="Picture 6">
            <a:extLst>
              <a:ext uri="{FF2B5EF4-FFF2-40B4-BE49-F238E27FC236}">
                <a16:creationId xmlns:a16="http://schemas.microsoft.com/office/drawing/2014/main" id="{DAD2F144-EFDB-45FD-B24F-9BB8D76DFC7A}"/>
              </a:ext>
            </a:extLst>
          </p:cNvPr>
          <p:cNvPicPr>
            <a:picLocks noChangeAspect="1"/>
          </p:cNvPicPr>
          <p:nvPr/>
        </p:nvPicPr>
        <p:blipFill>
          <a:blip r:embed="rId3"/>
          <a:stretch>
            <a:fillRect/>
          </a:stretch>
        </p:blipFill>
        <p:spPr>
          <a:xfrm>
            <a:off x="8750595" y="3429000"/>
            <a:ext cx="3284766" cy="3093360"/>
          </a:xfrm>
          <a:prstGeom prst="rect">
            <a:avLst/>
          </a:prstGeom>
        </p:spPr>
      </p:pic>
      <p:pic>
        <p:nvPicPr>
          <p:cNvPr id="9" name="Picture 8">
            <a:extLst>
              <a:ext uri="{FF2B5EF4-FFF2-40B4-BE49-F238E27FC236}">
                <a16:creationId xmlns:a16="http://schemas.microsoft.com/office/drawing/2014/main" id="{395C5013-FF1F-49A1-967A-75006D929352}"/>
              </a:ext>
            </a:extLst>
          </p:cNvPr>
          <p:cNvPicPr>
            <a:picLocks noChangeAspect="1"/>
          </p:cNvPicPr>
          <p:nvPr/>
        </p:nvPicPr>
        <p:blipFill>
          <a:blip r:embed="rId4"/>
          <a:stretch>
            <a:fillRect/>
          </a:stretch>
        </p:blipFill>
        <p:spPr>
          <a:xfrm>
            <a:off x="3262501" y="955311"/>
            <a:ext cx="3650909" cy="2838324"/>
          </a:xfrm>
          <a:prstGeom prst="rect">
            <a:avLst/>
          </a:prstGeom>
        </p:spPr>
      </p:pic>
    </p:spTree>
    <p:extLst>
      <p:ext uri="{BB962C8B-B14F-4D97-AF65-F5344CB8AC3E}">
        <p14:creationId xmlns:p14="http://schemas.microsoft.com/office/powerpoint/2010/main" val="3281176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fade">
                                      <p:cBhvr>
                                        <p:cTn id="7" dur="1000"/>
                                        <p:tgtEl>
                                          <p:spTgt spid="4">
                                            <p:txEl>
                                              <p:pRg st="2" end="2"/>
                                            </p:txEl>
                                          </p:spTgt>
                                        </p:tgtEl>
                                      </p:cBhvr>
                                    </p:animEffect>
                                    <p:anim calcmode="lin" valueType="num">
                                      <p:cBhvr>
                                        <p:cTn id="8"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7" end="7"/>
                                            </p:txEl>
                                          </p:spTgt>
                                        </p:tgtEl>
                                        <p:attrNameLst>
                                          <p:attrName>style.visibility</p:attrName>
                                        </p:attrNameLst>
                                      </p:cBhvr>
                                      <p:to>
                                        <p:strVal val="visible"/>
                                      </p:to>
                                    </p:set>
                                    <p:animEffect transition="in" filter="fade">
                                      <p:cBhvr>
                                        <p:cTn id="21" dur="1000"/>
                                        <p:tgtEl>
                                          <p:spTgt spid="4">
                                            <p:txEl>
                                              <p:pRg st="7" end="7"/>
                                            </p:txEl>
                                          </p:spTgt>
                                        </p:tgtEl>
                                      </p:cBhvr>
                                    </p:animEffect>
                                    <p:anim calcmode="lin" valueType="num">
                                      <p:cBhvr>
                                        <p:cTn id="22"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xEl>
                                              <p:pRg st="9" end="9"/>
                                            </p:txEl>
                                          </p:spTgt>
                                        </p:tgtEl>
                                        <p:attrNameLst>
                                          <p:attrName>style.visibility</p:attrName>
                                        </p:attrNameLst>
                                      </p:cBhvr>
                                      <p:to>
                                        <p:strVal val="visible"/>
                                      </p:to>
                                    </p:set>
                                    <p:animEffect transition="in" filter="fade">
                                      <p:cBhvr>
                                        <p:cTn id="35" dur="1000"/>
                                        <p:tgtEl>
                                          <p:spTgt spid="4">
                                            <p:txEl>
                                              <p:pRg st="9" end="9"/>
                                            </p:txEl>
                                          </p:spTgt>
                                        </p:tgtEl>
                                      </p:cBhvr>
                                    </p:animEffect>
                                    <p:anim calcmode="lin" valueType="num">
                                      <p:cBhvr>
                                        <p:cTn id="36" dur="1000" fill="hold"/>
                                        <p:tgtEl>
                                          <p:spTgt spid="4">
                                            <p:txEl>
                                              <p:pRg st="9" end="9"/>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fade">
                                      <p:cBhvr>
                                        <p:cTn id="42" dur="1000"/>
                                        <p:tgtEl>
                                          <p:spTgt spid="5"/>
                                        </p:tgtEl>
                                      </p:cBhvr>
                                    </p:animEffect>
                                    <p:anim calcmode="lin" valueType="num">
                                      <p:cBhvr>
                                        <p:cTn id="43" dur="1000" fill="hold"/>
                                        <p:tgtEl>
                                          <p:spTgt spid="5"/>
                                        </p:tgtEl>
                                        <p:attrNameLst>
                                          <p:attrName>ppt_x</p:attrName>
                                        </p:attrNameLst>
                                      </p:cBhvr>
                                      <p:tavLst>
                                        <p:tav tm="0">
                                          <p:val>
                                            <p:strVal val="#ppt_x"/>
                                          </p:val>
                                        </p:tav>
                                        <p:tav tm="100000">
                                          <p:val>
                                            <p:strVal val="#ppt_x"/>
                                          </p:val>
                                        </p:tav>
                                      </p:tavLst>
                                    </p:anim>
                                    <p:anim calcmode="lin" valueType="num">
                                      <p:cBhvr>
                                        <p:cTn id="4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9CB9BF5-F654-4439-984F-02455F3945B7}"/>
              </a:ext>
            </a:extLst>
          </p:cNvPr>
          <p:cNvSpPr txBox="1"/>
          <p:nvPr/>
        </p:nvSpPr>
        <p:spPr>
          <a:xfrm>
            <a:off x="438343" y="256399"/>
            <a:ext cx="10667782" cy="6740307"/>
          </a:xfrm>
          <a:prstGeom prst="rect">
            <a:avLst/>
          </a:prstGeom>
          <a:noFill/>
        </p:spPr>
        <p:txBody>
          <a:bodyPr wrap="square">
            <a:spAutoFit/>
          </a:bodyPr>
          <a:lstStyle/>
          <a:p>
            <a:r>
              <a:rPr lang="en-US" sz="2400" b="0" i="0" dirty="0">
                <a:solidFill>
                  <a:srgbClr val="000000"/>
                </a:solidFill>
                <a:effectLst/>
                <a:latin typeface="Comic Sans MS" panose="030F0702030302020204" pitchFamily="66" charset="0"/>
              </a:rPr>
              <a:t>Plastic in the oceans</a:t>
            </a:r>
          </a:p>
          <a:p>
            <a:endParaRPr lang="en-US" sz="2400" dirty="0">
              <a:solidFill>
                <a:srgbClr val="000000"/>
              </a:solidFill>
              <a:latin typeface="Comic Sans MS" panose="030F0702030302020204" pitchFamily="66" charset="0"/>
            </a:endParaRPr>
          </a:p>
          <a:p>
            <a:endParaRPr lang="en-US" sz="2400" b="0" i="0" dirty="0">
              <a:solidFill>
                <a:srgbClr val="000000"/>
              </a:solidFill>
              <a:effectLst/>
              <a:latin typeface="Comic Sans MS" panose="030F0702030302020204" pitchFamily="66" charset="0"/>
            </a:endParaRPr>
          </a:p>
          <a:p>
            <a:endParaRPr lang="en-US" sz="2400" dirty="0">
              <a:solidFill>
                <a:srgbClr val="000000"/>
              </a:solidFill>
              <a:latin typeface="Comic Sans MS" panose="030F0702030302020204" pitchFamily="66" charset="0"/>
            </a:endParaRPr>
          </a:p>
          <a:p>
            <a:endParaRPr lang="en-US" sz="2400" b="0" i="0" dirty="0">
              <a:solidFill>
                <a:srgbClr val="000000"/>
              </a:solidFill>
              <a:effectLst/>
              <a:latin typeface="Comic Sans MS" panose="030F0702030302020204" pitchFamily="66" charset="0"/>
            </a:endParaRPr>
          </a:p>
          <a:p>
            <a:endParaRPr lang="en-US" sz="2400" dirty="0">
              <a:solidFill>
                <a:srgbClr val="000000"/>
              </a:solidFill>
              <a:latin typeface="Comic Sans MS" panose="030F0702030302020204" pitchFamily="66" charset="0"/>
            </a:endParaRPr>
          </a:p>
          <a:p>
            <a:endParaRPr lang="en-US" sz="2400" b="0" i="0" dirty="0">
              <a:solidFill>
                <a:srgbClr val="000000"/>
              </a:solidFill>
              <a:effectLst/>
              <a:latin typeface="Comic Sans MS" panose="030F0702030302020204" pitchFamily="66" charset="0"/>
            </a:endParaRPr>
          </a:p>
          <a:p>
            <a:endParaRPr lang="en-US" sz="2400" dirty="0">
              <a:solidFill>
                <a:srgbClr val="000000"/>
              </a:solidFill>
              <a:latin typeface="Comic Sans MS" panose="030F0702030302020204" pitchFamily="66" charset="0"/>
            </a:endParaRPr>
          </a:p>
          <a:p>
            <a:r>
              <a:rPr lang="en-US" sz="2400" b="0" i="0" dirty="0">
                <a:solidFill>
                  <a:srgbClr val="000000"/>
                </a:solidFill>
                <a:effectLst/>
                <a:latin typeface="Comic Sans MS" panose="030F0702030302020204" pitchFamily="66" charset="0"/>
              </a:rPr>
              <a:t>      Deforestation                                                               Friendship</a:t>
            </a:r>
          </a:p>
          <a:p>
            <a:endParaRPr lang="en-US" sz="2400" dirty="0">
              <a:solidFill>
                <a:srgbClr val="000000"/>
              </a:solidFill>
              <a:latin typeface="Comic Sans MS" panose="030F0702030302020204" pitchFamily="66" charset="0"/>
            </a:endParaRPr>
          </a:p>
          <a:p>
            <a:endParaRPr lang="en-US" sz="2400" dirty="0">
              <a:solidFill>
                <a:srgbClr val="000000"/>
              </a:solidFill>
              <a:latin typeface="Comic Sans MS" panose="030F0702030302020204" pitchFamily="66" charset="0"/>
            </a:endParaRPr>
          </a:p>
          <a:p>
            <a:endParaRPr lang="en-US" sz="2400" dirty="0">
              <a:solidFill>
                <a:srgbClr val="000000"/>
              </a:solidFill>
              <a:latin typeface="Comic Sans MS" panose="030F0702030302020204" pitchFamily="66" charset="0"/>
            </a:endParaRPr>
          </a:p>
          <a:p>
            <a:endParaRPr lang="en-US" sz="2400" dirty="0">
              <a:solidFill>
                <a:srgbClr val="000000"/>
              </a:solidFill>
              <a:latin typeface="Comic Sans MS" panose="030F0702030302020204" pitchFamily="66" charset="0"/>
            </a:endParaRPr>
          </a:p>
          <a:p>
            <a:endParaRPr lang="en-US" sz="2400" dirty="0">
              <a:solidFill>
                <a:srgbClr val="000000"/>
              </a:solidFill>
              <a:latin typeface="Comic Sans MS" panose="030F0702030302020204" pitchFamily="66" charset="0"/>
            </a:endParaRPr>
          </a:p>
          <a:p>
            <a:endParaRPr lang="en-US" sz="2400" dirty="0">
              <a:solidFill>
                <a:srgbClr val="000000"/>
              </a:solidFill>
              <a:latin typeface="Comic Sans MS" panose="030F0702030302020204" pitchFamily="66" charset="0"/>
            </a:endParaRPr>
          </a:p>
          <a:p>
            <a:endParaRPr lang="en-US" sz="2400" dirty="0">
              <a:solidFill>
                <a:srgbClr val="000000"/>
              </a:solidFill>
              <a:latin typeface="Comic Sans MS" panose="030F0702030302020204" pitchFamily="66" charset="0"/>
            </a:endParaRPr>
          </a:p>
          <a:p>
            <a:endParaRPr lang="en-US" sz="2400" dirty="0">
              <a:solidFill>
                <a:srgbClr val="000000"/>
              </a:solidFill>
              <a:latin typeface="Comic Sans MS" panose="030F0702030302020204" pitchFamily="66" charset="0"/>
            </a:endParaRPr>
          </a:p>
          <a:p>
            <a:endParaRPr lang="en-GB" sz="2400" dirty="0">
              <a:latin typeface="Comic Sans MS" panose="030F0702030302020204" pitchFamily="66" charset="0"/>
            </a:endParaRPr>
          </a:p>
        </p:txBody>
      </p:sp>
      <p:pic>
        <p:nvPicPr>
          <p:cNvPr id="4" name="Picture 3">
            <a:extLst>
              <a:ext uri="{FF2B5EF4-FFF2-40B4-BE49-F238E27FC236}">
                <a16:creationId xmlns:a16="http://schemas.microsoft.com/office/drawing/2014/main" id="{C01A1BBD-8910-4072-A5CC-65B3D9039B94}"/>
              </a:ext>
            </a:extLst>
          </p:cNvPr>
          <p:cNvPicPr>
            <a:picLocks noChangeAspect="1"/>
          </p:cNvPicPr>
          <p:nvPr/>
        </p:nvPicPr>
        <p:blipFill>
          <a:blip r:embed="rId2"/>
          <a:stretch>
            <a:fillRect/>
          </a:stretch>
        </p:blipFill>
        <p:spPr>
          <a:xfrm>
            <a:off x="3815623" y="324894"/>
            <a:ext cx="4176188" cy="2726988"/>
          </a:xfrm>
          <a:prstGeom prst="rect">
            <a:avLst/>
          </a:prstGeom>
        </p:spPr>
      </p:pic>
      <p:pic>
        <p:nvPicPr>
          <p:cNvPr id="5" name="Picture 4">
            <a:extLst>
              <a:ext uri="{FF2B5EF4-FFF2-40B4-BE49-F238E27FC236}">
                <a16:creationId xmlns:a16="http://schemas.microsoft.com/office/drawing/2014/main" id="{8DAB9F3D-59DE-4858-B662-D3AD7625B73F}"/>
              </a:ext>
            </a:extLst>
          </p:cNvPr>
          <p:cNvPicPr>
            <a:picLocks noChangeAspect="1"/>
          </p:cNvPicPr>
          <p:nvPr/>
        </p:nvPicPr>
        <p:blipFill>
          <a:blip r:embed="rId3"/>
          <a:stretch>
            <a:fillRect/>
          </a:stretch>
        </p:blipFill>
        <p:spPr>
          <a:xfrm>
            <a:off x="325588" y="3700361"/>
            <a:ext cx="3967520" cy="2785360"/>
          </a:xfrm>
          <a:prstGeom prst="rect">
            <a:avLst/>
          </a:prstGeom>
        </p:spPr>
      </p:pic>
      <p:pic>
        <p:nvPicPr>
          <p:cNvPr id="6" name="Picture 5">
            <a:extLst>
              <a:ext uri="{FF2B5EF4-FFF2-40B4-BE49-F238E27FC236}">
                <a16:creationId xmlns:a16="http://schemas.microsoft.com/office/drawing/2014/main" id="{D7414313-FF7A-4F37-AE85-EE254FEE4BE6}"/>
              </a:ext>
            </a:extLst>
          </p:cNvPr>
          <p:cNvPicPr>
            <a:picLocks noChangeAspect="1"/>
          </p:cNvPicPr>
          <p:nvPr/>
        </p:nvPicPr>
        <p:blipFill>
          <a:blip r:embed="rId4"/>
          <a:stretch>
            <a:fillRect/>
          </a:stretch>
        </p:blipFill>
        <p:spPr>
          <a:xfrm>
            <a:off x="8019209" y="3700361"/>
            <a:ext cx="3272090" cy="2837879"/>
          </a:xfrm>
          <a:prstGeom prst="rect">
            <a:avLst/>
          </a:prstGeom>
        </p:spPr>
      </p:pic>
    </p:spTree>
    <p:extLst>
      <p:ext uri="{BB962C8B-B14F-4D97-AF65-F5344CB8AC3E}">
        <p14:creationId xmlns:p14="http://schemas.microsoft.com/office/powerpoint/2010/main" val="122952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8" end="8"/>
                                            </p:txEl>
                                          </p:spTgt>
                                        </p:tgtEl>
                                        <p:attrNameLst>
                                          <p:attrName>style.visibility</p:attrName>
                                        </p:attrNameLst>
                                      </p:cBhvr>
                                      <p:to>
                                        <p:strVal val="visible"/>
                                      </p:to>
                                    </p:set>
                                    <p:animEffect transition="in" filter="fade">
                                      <p:cBhvr>
                                        <p:cTn id="14" dur="1000"/>
                                        <p:tgtEl>
                                          <p:spTgt spid="3">
                                            <p:txEl>
                                              <p:pRg st="8" end="8"/>
                                            </p:txEl>
                                          </p:spTgt>
                                        </p:tgtEl>
                                      </p:cBhvr>
                                    </p:animEffect>
                                    <p:anim calcmode="lin" valueType="num">
                                      <p:cBhvr>
                                        <p:cTn id="15"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9CB9BF5-F654-4439-984F-02455F3945B7}"/>
              </a:ext>
            </a:extLst>
          </p:cNvPr>
          <p:cNvSpPr txBox="1"/>
          <p:nvPr/>
        </p:nvSpPr>
        <p:spPr>
          <a:xfrm>
            <a:off x="438342" y="256399"/>
            <a:ext cx="11500229" cy="5016758"/>
          </a:xfrm>
          <a:prstGeom prst="rect">
            <a:avLst/>
          </a:prstGeom>
          <a:noFill/>
        </p:spPr>
        <p:txBody>
          <a:bodyPr wrap="square">
            <a:spAutoFit/>
          </a:bodyPr>
          <a:lstStyle/>
          <a:p>
            <a:endParaRPr lang="en-GB" sz="2400" b="0" i="0" dirty="0">
              <a:solidFill>
                <a:srgbClr val="000000"/>
              </a:solidFill>
              <a:effectLst/>
              <a:latin typeface="Comic Sans MS" panose="030F0702030302020204" pitchFamily="66" charset="0"/>
            </a:endParaRPr>
          </a:p>
          <a:p>
            <a:pPr algn="ctr"/>
            <a:r>
              <a:rPr lang="en-GB" sz="3200" b="1" u="sng" dirty="0">
                <a:solidFill>
                  <a:srgbClr val="000000"/>
                </a:solidFill>
                <a:latin typeface="Comic Sans MS" panose="030F0702030302020204" pitchFamily="66" charset="0"/>
              </a:rPr>
              <a:t>Activity</a:t>
            </a:r>
            <a:endParaRPr lang="en-GB" sz="2400" b="0" i="0" dirty="0">
              <a:solidFill>
                <a:srgbClr val="000000"/>
              </a:solidFill>
              <a:effectLst/>
              <a:latin typeface="Comic Sans MS" panose="030F0702030302020204" pitchFamily="66" charset="0"/>
            </a:endParaRPr>
          </a:p>
          <a:p>
            <a:endParaRPr lang="en-GB" sz="2400" dirty="0">
              <a:solidFill>
                <a:srgbClr val="000000"/>
              </a:solidFill>
              <a:latin typeface="Comic Sans MS" panose="030F0702030302020204" pitchFamily="66" charset="0"/>
            </a:endParaRPr>
          </a:p>
          <a:p>
            <a:r>
              <a:rPr lang="en-US" sz="2400" dirty="0">
                <a:solidFill>
                  <a:srgbClr val="000000"/>
                </a:solidFill>
                <a:latin typeface="Comic Sans MS" panose="030F0702030302020204" pitchFamily="66" charset="0"/>
              </a:rPr>
              <a:t>You have already planned your artwork – use that plan as the base of your idea, but don’t be afraid to adjust your work based on the effect you have created. </a:t>
            </a:r>
          </a:p>
          <a:p>
            <a:endParaRPr lang="en-US" sz="2400" dirty="0">
              <a:solidFill>
                <a:srgbClr val="000000"/>
              </a:solidFill>
              <a:latin typeface="Comic Sans MS" panose="030F0702030302020204" pitchFamily="66" charset="0"/>
            </a:endParaRPr>
          </a:p>
          <a:p>
            <a:r>
              <a:rPr lang="en-US" sz="2400" dirty="0">
                <a:solidFill>
                  <a:srgbClr val="000000"/>
                </a:solidFill>
                <a:latin typeface="Comic Sans MS" panose="030F0702030302020204" pitchFamily="66" charset="0"/>
              </a:rPr>
              <a:t>Be like Bob! </a:t>
            </a:r>
          </a:p>
          <a:p>
            <a:endParaRPr lang="en-US" sz="2400" dirty="0">
              <a:solidFill>
                <a:srgbClr val="000000"/>
              </a:solidFill>
              <a:latin typeface="Comic Sans MS" panose="030F0702030302020204" pitchFamily="66" charset="0"/>
            </a:endParaRPr>
          </a:p>
          <a:p>
            <a:endParaRPr lang="en-US" sz="2400" dirty="0">
              <a:solidFill>
                <a:srgbClr val="000000"/>
              </a:solidFill>
              <a:latin typeface="Comic Sans MS" panose="030F0702030302020204" pitchFamily="66" charset="0"/>
            </a:endParaRPr>
          </a:p>
          <a:p>
            <a:endParaRPr lang="en-US" sz="2400" dirty="0">
              <a:solidFill>
                <a:srgbClr val="000000"/>
              </a:solidFill>
              <a:latin typeface="Comic Sans MS" panose="030F0702030302020204" pitchFamily="66" charset="0"/>
            </a:endParaRPr>
          </a:p>
          <a:p>
            <a:endParaRPr lang="en-US" sz="2400" dirty="0">
              <a:solidFill>
                <a:srgbClr val="000000"/>
              </a:solidFill>
              <a:latin typeface="Comic Sans MS" panose="030F0702030302020204" pitchFamily="66" charset="0"/>
            </a:endParaRPr>
          </a:p>
          <a:p>
            <a:endParaRPr lang="en-US" sz="2400" dirty="0">
              <a:solidFill>
                <a:srgbClr val="000000"/>
              </a:solidFill>
              <a:latin typeface="Comic Sans MS" panose="030F0702030302020204" pitchFamily="66" charset="0"/>
            </a:endParaRPr>
          </a:p>
          <a:p>
            <a:endParaRPr lang="en-GB" sz="2400" dirty="0">
              <a:latin typeface="Comic Sans MS" panose="030F0702030302020204" pitchFamily="66" charset="0"/>
            </a:endParaRPr>
          </a:p>
        </p:txBody>
      </p:sp>
      <p:pic>
        <p:nvPicPr>
          <p:cNvPr id="4" name="Picture 3">
            <a:extLst>
              <a:ext uri="{FF2B5EF4-FFF2-40B4-BE49-F238E27FC236}">
                <a16:creationId xmlns:a16="http://schemas.microsoft.com/office/drawing/2014/main" id="{03E6A71A-038D-4E26-90C0-8C162FA9BCBE}"/>
              </a:ext>
            </a:extLst>
          </p:cNvPr>
          <p:cNvPicPr>
            <a:picLocks noChangeAspect="1"/>
          </p:cNvPicPr>
          <p:nvPr/>
        </p:nvPicPr>
        <p:blipFill>
          <a:blip r:embed="rId2"/>
          <a:stretch>
            <a:fillRect/>
          </a:stretch>
        </p:blipFill>
        <p:spPr>
          <a:xfrm>
            <a:off x="3070183" y="2603510"/>
            <a:ext cx="5763828" cy="3540435"/>
          </a:xfrm>
          <a:prstGeom prst="rect">
            <a:avLst/>
          </a:prstGeom>
        </p:spPr>
      </p:pic>
    </p:spTree>
    <p:extLst>
      <p:ext uri="{BB962C8B-B14F-4D97-AF65-F5344CB8AC3E}">
        <p14:creationId xmlns:p14="http://schemas.microsoft.com/office/powerpoint/2010/main" val="133921132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4E153-D3A9-4661-AE22-EDEE5DFED87D}"/>
              </a:ext>
            </a:extLst>
          </p:cNvPr>
          <p:cNvSpPr>
            <a:spLocks noGrp="1"/>
          </p:cNvSpPr>
          <p:nvPr>
            <p:ph type="title"/>
          </p:nvPr>
        </p:nvSpPr>
        <p:spPr>
          <a:xfrm>
            <a:off x="4618037" y="267757"/>
            <a:ext cx="8534400" cy="1507067"/>
          </a:xfrm>
        </p:spPr>
        <p:txBody>
          <a:bodyPr>
            <a:normAutofit/>
          </a:bodyPr>
          <a:lstStyle/>
          <a:p>
            <a:r>
              <a:rPr lang="en-US" sz="5400" i="1" u="sng" cap="none" dirty="0">
                <a:solidFill>
                  <a:schemeClr val="bg1"/>
                </a:solidFill>
                <a:latin typeface="Comic Sans MS" panose="030F0702030302020204" pitchFamily="66" charset="0"/>
              </a:rPr>
              <a:t>Plenary</a:t>
            </a:r>
            <a:endParaRPr lang="en-GB" sz="5400" i="1" u="sng" cap="none" dirty="0">
              <a:solidFill>
                <a:schemeClr val="bg1"/>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90313809-2B0C-4D68-B62D-0E1056C7087A}"/>
              </a:ext>
            </a:extLst>
          </p:cNvPr>
          <p:cNvSpPr>
            <a:spLocks noGrp="1"/>
          </p:cNvSpPr>
          <p:nvPr>
            <p:ph idx="1"/>
          </p:nvPr>
        </p:nvSpPr>
        <p:spPr>
          <a:xfrm>
            <a:off x="655636" y="2095500"/>
            <a:ext cx="10564813" cy="3615267"/>
          </a:xfrm>
        </p:spPr>
        <p:txBody>
          <a:bodyPr>
            <a:normAutofit/>
          </a:bodyPr>
          <a:lstStyle/>
          <a:p>
            <a:endParaRPr lang="en-GB" sz="2600" dirty="0">
              <a:solidFill>
                <a:srgbClr val="000000"/>
              </a:solidFill>
              <a:latin typeface="Comic Sans MS" panose="030F0702030302020204" pitchFamily="66" charset="0"/>
            </a:endParaRPr>
          </a:p>
          <a:p>
            <a:endParaRPr lang="en-GB" sz="2400" dirty="0">
              <a:solidFill>
                <a:schemeClr val="bg1"/>
              </a:solidFill>
              <a:latin typeface="Comic Sans MS" panose="030F0702030302020204" pitchFamily="66" charset="0"/>
            </a:endParaRPr>
          </a:p>
        </p:txBody>
      </p:sp>
      <p:sp>
        <p:nvSpPr>
          <p:cNvPr id="7" name="TextBox 6">
            <a:extLst>
              <a:ext uri="{FF2B5EF4-FFF2-40B4-BE49-F238E27FC236}">
                <a16:creationId xmlns:a16="http://schemas.microsoft.com/office/drawing/2014/main" id="{B50F1A5B-8DF9-484E-A510-EE6D96E3C2B5}"/>
              </a:ext>
            </a:extLst>
          </p:cNvPr>
          <p:cNvSpPr txBox="1"/>
          <p:nvPr/>
        </p:nvSpPr>
        <p:spPr>
          <a:xfrm>
            <a:off x="655636" y="2311684"/>
            <a:ext cx="11169919" cy="1569660"/>
          </a:xfrm>
          <a:prstGeom prst="rect">
            <a:avLst/>
          </a:prstGeom>
          <a:noFill/>
        </p:spPr>
        <p:txBody>
          <a:bodyPr wrap="square">
            <a:spAutoFit/>
          </a:bodyPr>
          <a:lstStyle/>
          <a:p>
            <a:r>
              <a:rPr lang="en-GB" sz="2400" dirty="0">
                <a:solidFill>
                  <a:schemeClr val="bg1"/>
                </a:solidFill>
                <a:latin typeface="Comic Sans MS" panose="030F0702030302020204" pitchFamily="66" charset="0"/>
              </a:rPr>
              <a:t>Discuss your creation with a partner. </a:t>
            </a:r>
          </a:p>
          <a:p>
            <a:endParaRPr lang="en-GB" sz="2400" dirty="0">
              <a:solidFill>
                <a:schemeClr val="bg1"/>
              </a:solidFill>
              <a:latin typeface="Comic Sans MS" panose="030F0702030302020204" pitchFamily="66" charset="0"/>
            </a:endParaRPr>
          </a:p>
          <a:p>
            <a:r>
              <a:rPr lang="en-GB" sz="2400" dirty="0">
                <a:solidFill>
                  <a:schemeClr val="bg1"/>
                </a:solidFill>
                <a:latin typeface="Comic Sans MS" panose="030F0702030302020204" pitchFamily="66" charset="0"/>
              </a:rPr>
              <a:t>Explain what went well, what didn’t go so well and how you overcame any problems you encountered. </a:t>
            </a:r>
          </a:p>
        </p:txBody>
      </p:sp>
    </p:spTree>
    <p:extLst>
      <p:ext uri="{BB962C8B-B14F-4D97-AF65-F5344CB8AC3E}">
        <p14:creationId xmlns:p14="http://schemas.microsoft.com/office/powerpoint/2010/main" val="914051405"/>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6D21EE1-EEDB-4C9F-9876-8AADC5DD973F}">
  <ds:schemaRefs>
    <ds:schemaRef ds:uri="http://schemas.microsoft.com/sharepoint/v3/contenttype/forms"/>
  </ds:schemaRefs>
</ds:datastoreItem>
</file>

<file path=customXml/itemProps2.xml><?xml version="1.0" encoding="utf-8"?>
<ds:datastoreItem xmlns:ds="http://schemas.openxmlformats.org/officeDocument/2006/customXml" ds:itemID="{26B06FCB-80A8-4A23-8A44-435F2444FA4B}">
  <ds:schemaRef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933c73ff-1f47-478d-836a-52d41c4c8390"/>
    <ds:schemaRef ds:uri="b7193443-4924-4c98-83f1-322a08f13154"/>
    <ds:schemaRef ds:uri="http://www.w3.org/XML/1998/namespace"/>
  </ds:schemaRefs>
</ds:datastoreItem>
</file>

<file path=customXml/itemProps3.xml><?xml version="1.0" encoding="utf-8"?>
<ds:datastoreItem xmlns:ds="http://schemas.openxmlformats.org/officeDocument/2006/customXml" ds:itemID="{44B5AE00-864B-42B3-808F-200CBFE68A3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Slice</Template>
  <TotalTime>259</TotalTime>
  <Words>338</Words>
  <Application>Microsoft Office PowerPoint</Application>
  <PresentationFormat>Widescreen</PresentationFormat>
  <Paragraphs>62</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Century Gothic</vt:lpstr>
      <vt:lpstr>Comic Sans MS</vt:lpstr>
      <vt:lpstr>Segoe UI</vt:lpstr>
      <vt:lpstr>Wingdings 3</vt:lpstr>
      <vt:lpstr>Slice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Plenary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Fenner</dc:creator>
  <cp:lastModifiedBy>richard levens</cp:lastModifiedBy>
  <cp:revision>30</cp:revision>
  <dcterms:created xsi:type="dcterms:W3CDTF">2021-08-11T12:45:12Z</dcterms:created>
  <dcterms:modified xsi:type="dcterms:W3CDTF">2021-10-14T20:37:24Z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