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9" d="100"/>
          <a:sy n="69" d="100"/>
        </p:scale>
        <p:origin x="56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tx2">
                  <a:lumMod val="5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t>2/6/2022</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2/6/2022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2/6/2022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2/6/2022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2/6/2022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2/6/2022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smtClean="0"/>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2/6/2022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2/6/2022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a:gradFill flip="none" rotWithShape="1">
            <a:gsLst>
              <a:gs pos="0">
                <a:schemeClr val="tx2"/>
              </a:gs>
              <a:gs pos="100000">
                <a:schemeClr val="tx2">
                  <a:lumMod val="50000"/>
                </a:schemeClr>
              </a:gs>
            </a:gsLst>
            <a:lin ang="5400000" scaled="0"/>
            <a:tileRect/>
          </a:gradFill>
        </p:grpSpPr>
        <p:grpSp>
          <p:nvGrpSpPr>
            <p:cNvPr id="9" name="Group 8"/>
            <p:cNvGrpSpPr/>
            <p:nvPr/>
          </p:nvGrpSpPr>
          <p:grpSpPr>
            <a:xfrm>
              <a:off x="-14288" y="0"/>
              <a:ext cx="1220788" cy="6858001"/>
              <a:chOff x="-14288" y="0"/>
              <a:chExt cx="1220788" cy="6858001"/>
            </a:xfrm>
            <a:grp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p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2/6/2022</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87055" y="831273"/>
            <a:ext cx="8968509" cy="5597236"/>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2013527" y="1293091"/>
            <a:ext cx="7610764" cy="4093428"/>
          </a:xfrm>
          <a:prstGeom prst="rect">
            <a:avLst/>
          </a:prstGeom>
          <a:noFill/>
        </p:spPr>
        <p:txBody>
          <a:bodyPr wrap="square" rtlCol="0">
            <a:spAutoFit/>
          </a:bodyPr>
          <a:lstStyle/>
          <a:p>
            <a:pPr algn="ctr"/>
            <a:r>
              <a:rPr lang="en-GB" sz="4000" u="sng" dirty="0" smtClean="0">
                <a:solidFill>
                  <a:schemeClr val="bg1"/>
                </a:solidFill>
                <a:latin typeface="Comic Sans MS" panose="030F0702030302020204" pitchFamily="66" charset="0"/>
              </a:rPr>
              <a:t>Thursday 10 February 2022</a:t>
            </a:r>
          </a:p>
          <a:p>
            <a:pPr algn="ctr"/>
            <a:endParaRPr lang="en-GB" sz="4000" u="sng" dirty="0">
              <a:solidFill>
                <a:schemeClr val="bg1"/>
              </a:solidFill>
              <a:latin typeface="Comic Sans MS" panose="030F0702030302020204" pitchFamily="66" charset="0"/>
            </a:endParaRPr>
          </a:p>
          <a:p>
            <a:pPr fontAlgn="base"/>
            <a:r>
              <a:rPr lang="en-GB" sz="3600" dirty="0" smtClean="0">
                <a:solidFill>
                  <a:schemeClr val="bg1"/>
                </a:solidFill>
                <a:latin typeface="Comic Sans MS" panose="030F0702030302020204" pitchFamily="66" charset="0"/>
              </a:rPr>
              <a:t>LO: </a:t>
            </a:r>
            <a:r>
              <a:rPr lang="en-GB" sz="3600" dirty="0">
                <a:solidFill>
                  <a:schemeClr val="bg1"/>
                </a:solidFill>
                <a:latin typeface="Comic Sans MS" panose="030F0702030302020204" pitchFamily="66" charset="0"/>
              </a:rPr>
              <a:t>To Write with purpose</a:t>
            </a:r>
          </a:p>
          <a:p>
            <a:pPr fontAlgn="base"/>
            <a:r>
              <a:rPr lang="en-GB" sz="3600" dirty="0">
                <a:solidFill>
                  <a:schemeClr val="bg1"/>
                </a:solidFill>
                <a:latin typeface="Comic Sans MS" panose="030F0702030302020204" pitchFamily="66" charset="0"/>
              </a:rPr>
              <a:t>To use imaginative description</a:t>
            </a:r>
          </a:p>
          <a:p>
            <a:pPr fontAlgn="base"/>
            <a:r>
              <a:rPr lang="en-GB" sz="3600" dirty="0">
                <a:solidFill>
                  <a:schemeClr val="bg1"/>
                </a:solidFill>
                <a:latin typeface="Comic Sans MS" panose="030F0702030302020204" pitchFamily="66" charset="0"/>
              </a:rPr>
              <a:t> </a:t>
            </a:r>
          </a:p>
          <a:p>
            <a:r>
              <a:rPr lang="en-US" sz="3600" dirty="0">
                <a:solidFill>
                  <a:schemeClr val="bg1"/>
                </a:solidFill>
                <a:latin typeface="Comic Sans MS" panose="030F0702030302020204" pitchFamily="66" charset="0"/>
              </a:rPr>
              <a:t>C: </a:t>
            </a:r>
            <a:r>
              <a:rPr lang="en-US" sz="3600" dirty="0" err="1">
                <a:solidFill>
                  <a:schemeClr val="bg1"/>
                </a:solidFill>
                <a:latin typeface="Comic Sans MS" panose="030F0702030302020204" pitchFamily="66" charset="0"/>
              </a:rPr>
              <a:t>Jemmy</a:t>
            </a:r>
            <a:r>
              <a:rPr lang="en-US" sz="3600" dirty="0">
                <a:solidFill>
                  <a:schemeClr val="bg1"/>
                </a:solidFill>
                <a:latin typeface="Comic Sans MS" panose="030F0702030302020204" pitchFamily="66" charset="0"/>
              </a:rPr>
              <a:t> </a:t>
            </a:r>
            <a:r>
              <a:rPr lang="en-US" sz="3600" dirty="0" smtClean="0">
                <a:solidFill>
                  <a:schemeClr val="bg1"/>
                </a:solidFill>
                <a:latin typeface="Comic Sans MS" panose="030F0702030302020204" pitchFamily="66" charset="0"/>
              </a:rPr>
              <a:t>Button</a:t>
            </a:r>
          </a:p>
          <a:p>
            <a:r>
              <a:rPr lang="en-US" sz="3600" dirty="0" smtClean="0">
                <a:solidFill>
                  <a:schemeClr val="bg1"/>
                </a:solidFill>
                <a:latin typeface="Comic Sans MS" panose="030F0702030302020204" pitchFamily="66" charset="0"/>
              </a:rPr>
              <a:t>    Diary </a:t>
            </a:r>
            <a:r>
              <a:rPr lang="en-US" sz="3600" dirty="0">
                <a:solidFill>
                  <a:schemeClr val="bg1"/>
                </a:solidFill>
                <a:latin typeface="Comic Sans MS" panose="030F0702030302020204" pitchFamily="66" charset="0"/>
              </a:rPr>
              <a:t>entry</a:t>
            </a:r>
            <a:endParaRPr lang="en-GB" sz="3600"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7322082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48509" y="988291"/>
            <a:ext cx="9504218" cy="1077218"/>
          </a:xfrm>
          <a:prstGeom prst="rect">
            <a:avLst/>
          </a:prstGeom>
          <a:noFill/>
        </p:spPr>
        <p:txBody>
          <a:bodyPr wrap="square" rtlCol="0">
            <a:spAutoFit/>
          </a:bodyPr>
          <a:lstStyle/>
          <a:p>
            <a:r>
              <a:rPr lang="en-GB" sz="3200" dirty="0" smtClean="0">
                <a:latin typeface="Comic Sans MS" panose="030F0702030302020204" pitchFamily="66" charset="0"/>
              </a:rPr>
              <a:t>Let’s read to the end of the story to find out what happens</a:t>
            </a:r>
            <a:r>
              <a:rPr lang="en-GB" sz="3200" dirty="0" smtClean="0">
                <a:latin typeface="Comic Sans MS" panose="030F0702030302020204" pitchFamily="66" charset="0"/>
              </a:rPr>
              <a:t>! </a:t>
            </a:r>
            <a:endParaRPr lang="en-GB" sz="3200" dirty="0">
              <a:latin typeface="Comic Sans MS" panose="030F0702030302020204" pitchFamily="66" charset="0"/>
            </a:endParaRPr>
          </a:p>
        </p:txBody>
      </p:sp>
      <p:sp>
        <p:nvSpPr>
          <p:cNvPr id="3" name="TextBox 2"/>
          <p:cNvSpPr txBox="1"/>
          <p:nvPr/>
        </p:nvSpPr>
        <p:spPr>
          <a:xfrm>
            <a:off x="1560945" y="2872509"/>
            <a:ext cx="8543637" cy="2246769"/>
          </a:xfrm>
          <a:prstGeom prst="rect">
            <a:avLst/>
          </a:prstGeom>
          <a:noFill/>
        </p:spPr>
        <p:txBody>
          <a:bodyPr wrap="square" rtlCol="0">
            <a:spAutoFit/>
          </a:bodyPr>
          <a:lstStyle/>
          <a:p>
            <a:r>
              <a:rPr lang="en-GB" sz="2800" dirty="0" smtClean="0">
                <a:latin typeface="Comic Sans MS" panose="030F0702030302020204" pitchFamily="66" charset="0"/>
              </a:rPr>
              <a:t>Was Jemmy treated well? Did he enjoy his life? Did he ever truly feel like he could fit in? What was missing?</a:t>
            </a:r>
          </a:p>
          <a:p>
            <a:endParaRPr lang="en-GB" sz="2800" dirty="0">
              <a:latin typeface="Comic Sans MS" panose="030F0702030302020204" pitchFamily="66" charset="0"/>
            </a:endParaRPr>
          </a:p>
          <a:p>
            <a:r>
              <a:rPr lang="en-GB" sz="2800" dirty="0" smtClean="0">
                <a:latin typeface="Comic Sans MS" panose="030F0702030302020204" pitchFamily="66" charset="0"/>
              </a:rPr>
              <a:t>Was this what you expected?</a:t>
            </a:r>
            <a:endParaRPr lang="en-GB" sz="2800" dirty="0">
              <a:latin typeface="Comic Sans MS" panose="030F0702030302020204" pitchFamily="66" charset="0"/>
            </a:endParaRPr>
          </a:p>
        </p:txBody>
      </p:sp>
    </p:spTree>
    <p:extLst>
      <p:ext uri="{BB962C8B-B14F-4D97-AF65-F5344CB8AC3E}">
        <p14:creationId xmlns:p14="http://schemas.microsoft.com/office/powerpoint/2010/main" val="11740843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jemmy button book pictur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2592" y="2147020"/>
            <a:ext cx="4462607" cy="333768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ee the source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0873" y="2088139"/>
            <a:ext cx="4747202" cy="333012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570182" y="508000"/>
            <a:ext cx="9245600" cy="954107"/>
          </a:xfrm>
          <a:prstGeom prst="rect">
            <a:avLst/>
          </a:prstGeom>
          <a:noFill/>
        </p:spPr>
        <p:txBody>
          <a:bodyPr wrap="square" rtlCol="0">
            <a:spAutoFit/>
          </a:bodyPr>
          <a:lstStyle/>
          <a:p>
            <a:r>
              <a:rPr lang="en-GB" sz="2800" dirty="0" smtClean="0">
                <a:latin typeface="Comic Sans MS" panose="030F0702030302020204" pitchFamily="66" charset="0"/>
              </a:rPr>
              <a:t>Discuss similarities and differences between these two pictures from the beginning and end of the book.</a:t>
            </a:r>
            <a:endParaRPr lang="en-GB" sz="2800" dirty="0">
              <a:latin typeface="Comic Sans MS" panose="030F0702030302020204" pitchFamily="66" charset="0"/>
            </a:endParaRPr>
          </a:p>
        </p:txBody>
      </p:sp>
      <p:sp>
        <p:nvSpPr>
          <p:cNvPr id="3" name="TextBox 2"/>
          <p:cNvSpPr txBox="1"/>
          <p:nvPr/>
        </p:nvSpPr>
        <p:spPr>
          <a:xfrm>
            <a:off x="2244436" y="5717308"/>
            <a:ext cx="8571346" cy="523220"/>
          </a:xfrm>
          <a:prstGeom prst="rect">
            <a:avLst/>
          </a:prstGeom>
          <a:noFill/>
        </p:spPr>
        <p:txBody>
          <a:bodyPr wrap="square" rtlCol="0">
            <a:spAutoFit/>
          </a:bodyPr>
          <a:lstStyle/>
          <a:p>
            <a:r>
              <a:rPr lang="en-GB" sz="2800" dirty="0" smtClean="0">
                <a:latin typeface="Comic Sans MS" panose="030F0702030302020204" pitchFamily="66" charset="0"/>
              </a:rPr>
              <a:t>The voyage was long on the dark and choppy sea</a:t>
            </a:r>
            <a:endParaRPr lang="en-GB" sz="2800" dirty="0">
              <a:latin typeface="Comic Sans MS" panose="030F0702030302020204" pitchFamily="66" charset="0"/>
            </a:endParaRPr>
          </a:p>
        </p:txBody>
      </p:sp>
    </p:spTree>
    <p:extLst>
      <p:ext uri="{BB962C8B-B14F-4D97-AF65-F5344CB8AC3E}">
        <p14:creationId xmlns:p14="http://schemas.microsoft.com/office/powerpoint/2010/main" val="2128642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88520" y="1582164"/>
            <a:ext cx="4952136" cy="3427807"/>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3"/>
          <a:stretch>
            <a:fillRect/>
          </a:stretch>
        </p:blipFill>
        <p:spPr>
          <a:xfrm>
            <a:off x="701964" y="1604499"/>
            <a:ext cx="4736393" cy="3383138"/>
          </a:xfrm>
          <a:prstGeom prst="rect">
            <a:avLst/>
          </a:prstGeom>
        </p:spPr>
      </p:pic>
      <p:sp>
        <p:nvSpPr>
          <p:cNvPr id="3" name="Rectangle 2"/>
          <p:cNvSpPr/>
          <p:nvPr/>
        </p:nvSpPr>
        <p:spPr>
          <a:xfrm>
            <a:off x="785091" y="556598"/>
            <a:ext cx="10640291" cy="830997"/>
          </a:xfrm>
          <a:prstGeom prst="rect">
            <a:avLst/>
          </a:prstGeom>
        </p:spPr>
        <p:txBody>
          <a:bodyPr wrap="square">
            <a:spAutoFit/>
          </a:bodyPr>
          <a:lstStyle/>
          <a:p>
            <a:r>
              <a:rPr lang="en-GB" sz="2400" dirty="0">
                <a:latin typeface="Comic Sans MS" panose="030F0702030302020204" pitchFamily="66" charset="0"/>
              </a:rPr>
              <a:t>Discuss similarities and differences between these two pictures from the beginning and end of the book.</a:t>
            </a:r>
          </a:p>
        </p:txBody>
      </p:sp>
      <p:sp>
        <p:nvSpPr>
          <p:cNvPr id="4" name="TextBox 3"/>
          <p:cNvSpPr txBox="1"/>
          <p:nvPr/>
        </p:nvSpPr>
        <p:spPr>
          <a:xfrm>
            <a:off x="443358" y="5052397"/>
            <a:ext cx="5449442" cy="1477328"/>
          </a:xfrm>
          <a:prstGeom prst="rect">
            <a:avLst/>
          </a:prstGeom>
          <a:noFill/>
        </p:spPr>
        <p:txBody>
          <a:bodyPr wrap="square" rtlCol="0">
            <a:spAutoFit/>
          </a:bodyPr>
          <a:lstStyle/>
          <a:p>
            <a:r>
              <a:rPr lang="en-GB" dirty="0" smtClean="0"/>
              <a:t>Once, long ago, on a faraway island there was a boy.</a:t>
            </a:r>
          </a:p>
          <a:p>
            <a:r>
              <a:rPr lang="en-GB" dirty="0" smtClean="0"/>
              <a:t>Some nights he climbed to the tallest branch of the tallest tree to look at the stars. He listened to the lap of the waves and imagined what it would be like to live in the world on the other side of the ocean.</a:t>
            </a:r>
            <a:endParaRPr lang="en-GB" dirty="0"/>
          </a:p>
        </p:txBody>
      </p:sp>
      <p:sp>
        <p:nvSpPr>
          <p:cNvPr id="5" name="Rectangle 4"/>
          <p:cNvSpPr/>
          <p:nvPr/>
        </p:nvSpPr>
        <p:spPr>
          <a:xfrm>
            <a:off x="5892800" y="5052397"/>
            <a:ext cx="6096000" cy="1754326"/>
          </a:xfrm>
          <a:prstGeom prst="rect">
            <a:avLst/>
          </a:prstGeom>
        </p:spPr>
        <p:txBody>
          <a:bodyPr>
            <a:spAutoFit/>
          </a:bodyPr>
          <a:lstStyle/>
          <a:p>
            <a:r>
              <a:rPr lang="en-GB" dirty="0" smtClean="0"/>
              <a:t>Then Jemmy Button climbed to the tallest branch of the tallest tree and listened to the lap of the waves. He smelled the wind and heard the hush of the breeze through the branches. </a:t>
            </a:r>
          </a:p>
          <a:p>
            <a:endParaRPr lang="en-GB" dirty="0"/>
          </a:p>
          <a:p>
            <a:r>
              <a:rPr lang="en-GB" dirty="0" smtClean="0"/>
              <a:t>He gazed across the water, remembering the world on the other side of the ocean and softly whispered, ‘Goodnight.’</a:t>
            </a:r>
            <a:endParaRPr lang="en-GB" dirty="0"/>
          </a:p>
        </p:txBody>
      </p:sp>
    </p:spTree>
    <p:extLst>
      <p:ext uri="{BB962C8B-B14F-4D97-AF65-F5344CB8AC3E}">
        <p14:creationId xmlns:p14="http://schemas.microsoft.com/office/powerpoint/2010/main" val="8493360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70182" y="895927"/>
            <a:ext cx="9153236" cy="5347855"/>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2105892" y="1930400"/>
            <a:ext cx="8340436" cy="2677656"/>
          </a:xfrm>
          <a:prstGeom prst="rect">
            <a:avLst/>
          </a:prstGeom>
          <a:noFill/>
        </p:spPr>
        <p:txBody>
          <a:bodyPr wrap="square" rtlCol="0">
            <a:spAutoFit/>
          </a:bodyPr>
          <a:lstStyle/>
          <a:p>
            <a:r>
              <a:rPr lang="en-GB" sz="2800" dirty="0" smtClean="0">
                <a:solidFill>
                  <a:schemeClr val="bg1"/>
                </a:solidFill>
                <a:latin typeface="Comic Sans MS" panose="030F0702030302020204" pitchFamily="66" charset="0"/>
              </a:rPr>
              <a:t>Was this the ending you predicted? Did anything surprise you, or puzzle you? </a:t>
            </a:r>
          </a:p>
          <a:p>
            <a:endParaRPr lang="en-GB" sz="2800" dirty="0">
              <a:solidFill>
                <a:schemeClr val="bg1"/>
              </a:solidFill>
              <a:latin typeface="Comic Sans MS" panose="030F0702030302020204" pitchFamily="66" charset="0"/>
            </a:endParaRPr>
          </a:p>
          <a:p>
            <a:r>
              <a:rPr lang="en-GB" sz="2800" dirty="0" smtClean="0">
                <a:solidFill>
                  <a:schemeClr val="bg1"/>
                </a:solidFill>
                <a:latin typeface="Comic Sans MS" panose="030F0702030302020204" pitchFamily="66" charset="0"/>
              </a:rPr>
              <a:t>Take a moment to reflect on Jemmy Button’s experiences throughout and think about how his emotions may have changed and varied. </a:t>
            </a:r>
            <a:endParaRPr lang="en-GB" sz="2800"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25084910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99492" y="886691"/>
            <a:ext cx="9153236" cy="5347855"/>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2105892" y="1440873"/>
            <a:ext cx="8340436" cy="4093428"/>
          </a:xfrm>
          <a:prstGeom prst="rect">
            <a:avLst/>
          </a:prstGeom>
          <a:noFill/>
        </p:spPr>
        <p:txBody>
          <a:bodyPr wrap="square" rtlCol="0">
            <a:spAutoFit/>
          </a:bodyPr>
          <a:lstStyle/>
          <a:p>
            <a:pPr algn="ctr"/>
            <a:r>
              <a:rPr lang="en-GB" sz="4000" dirty="0" smtClean="0">
                <a:solidFill>
                  <a:schemeClr val="bg1"/>
                </a:solidFill>
                <a:latin typeface="Comic Sans MS" panose="030F0702030302020204" pitchFamily="66" charset="0"/>
              </a:rPr>
              <a:t>Activity</a:t>
            </a:r>
          </a:p>
          <a:p>
            <a:endParaRPr lang="en-GB" sz="2800" dirty="0">
              <a:solidFill>
                <a:schemeClr val="bg1"/>
              </a:solidFill>
              <a:latin typeface="Comic Sans MS" panose="030F0702030302020204" pitchFamily="66" charset="0"/>
            </a:endParaRPr>
          </a:p>
          <a:p>
            <a:r>
              <a:rPr lang="en-GB" sz="3200" dirty="0">
                <a:solidFill>
                  <a:schemeClr val="bg1"/>
                </a:solidFill>
                <a:latin typeface="Comic Sans MS" panose="030F0702030302020204" pitchFamily="66" charset="0"/>
              </a:rPr>
              <a:t>W</a:t>
            </a:r>
            <a:r>
              <a:rPr lang="en-GB" sz="3200" dirty="0" smtClean="0">
                <a:solidFill>
                  <a:schemeClr val="bg1"/>
                </a:solidFill>
                <a:latin typeface="Comic Sans MS" panose="030F0702030302020204" pitchFamily="66" charset="0"/>
              </a:rPr>
              <a:t>rite </a:t>
            </a:r>
            <a:r>
              <a:rPr lang="en-GB" sz="3200" dirty="0">
                <a:solidFill>
                  <a:schemeClr val="bg1"/>
                </a:solidFill>
                <a:latin typeface="Comic Sans MS" panose="030F0702030302020204" pitchFamily="66" charset="0"/>
              </a:rPr>
              <a:t>a diary entry </a:t>
            </a:r>
            <a:r>
              <a:rPr lang="en-GB" sz="3200" b="1" dirty="0">
                <a:solidFill>
                  <a:schemeClr val="bg1"/>
                </a:solidFill>
                <a:latin typeface="Comic Sans MS" panose="030F0702030302020204" pitchFamily="66" charset="0"/>
              </a:rPr>
              <a:t>as Jemmy Button</a:t>
            </a:r>
            <a:r>
              <a:rPr lang="en-GB" sz="3200" dirty="0">
                <a:solidFill>
                  <a:schemeClr val="bg1"/>
                </a:solidFill>
                <a:latin typeface="Comic Sans MS" panose="030F0702030302020204" pitchFamily="66" charset="0"/>
              </a:rPr>
              <a:t>, sharing his experiences from the beginning of the story through to the end</a:t>
            </a:r>
            <a:r>
              <a:rPr lang="en-GB" sz="3200" dirty="0" smtClean="0">
                <a:solidFill>
                  <a:schemeClr val="bg1"/>
                </a:solidFill>
                <a:latin typeface="Comic Sans MS" panose="030F0702030302020204" pitchFamily="66" charset="0"/>
              </a:rPr>
              <a:t>.</a:t>
            </a:r>
          </a:p>
          <a:p>
            <a:endParaRPr lang="en-GB" sz="3200" dirty="0">
              <a:solidFill>
                <a:schemeClr val="bg1"/>
              </a:solidFill>
              <a:latin typeface="Comic Sans MS" panose="030F0702030302020204" pitchFamily="66" charset="0"/>
            </a:endParaRPr>
          </a:p>
          <a:p>
            <a:r>
              <a:rPr lang="en-GB" sz="3200" dirty="0" smtClean="0">
                <a:solidFill>
                  <a:schemeClr val="bg1"/>
                </a:solidFill>
                <a:latin typeface="Comic Sans MS" panose="030F0702030302020204" pitchFamily="66" charset="0"/>
              </a:rPr>
              <a:t>Share </a:t>
            </a:r>
            <a:r>
              <a:rPr lang="en-GB" sz="3200" dirty="0">
                <a:solidFill>
                  <a:schemeClr val="bg1"/>
                </a:solidFill>
                <a:latin typeface="Comic Sans MS" panose="030F0702030302020204" pitchFamily="66" charset="0"/>
              </a:rPr>
              <a:t>his emotions, thoughts and feelings throughout. </a:t>
            </a:r>
          </a:p>
        </p:txBody>
      </p:sp>
    </p:spTree>
    <p:extLst>
      <p:ext uri="{BB962C8B-B14F-4D97-AF65-F5344CB8AC3E}">
        <p14:creationId xmlns:p14="http://schemas.microsoft.com/office/powerpoint/2010/main" val="39091350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237673" y="683491"/>
            <a:ext cx="9947563" cy="5818909"/>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p:cNvSpPr/>
          <p:nvPr/>
        </p:nvSpPr>
        <p:spPr>
          <a:xfrm>
            <a:off x="1431637" y="954038"/>
            <a:ext cx="9947563" cy="5139869"/>
          </a:xfrm>
          <a:prstGeom prst="rect">
            <a:avLst/>
          </a:prstGeom>
        </p:spPr>
        <p:txBody>
          <a:bodyPr wrap="square">
            <a:spAutoFit/>
          </a:bodyPr>
          <a:lstStyle/>
          <a:p>
            <a:pPr algn="ctr"/>
            <a:r>
              <a:rPr lang="en-GB" sz="4000" b="1" dirty="0" smtClean="0">
                <a:solidFill>
                  <a:srgbClr val="0070C0"/>
                </a:solidFill>
                <a:latin typeface="Comic Sans MS" panose="030F0702030302020204" pitchFamily="66" charset="0"/>
              </a:rPr>
              <a:t>Checklist</a:t>
            </a:r>
          </a:p>
          <a:p>
            <a:pPr algn="ctr"/>
            <a:endParaRPr lang="en-GB" sz="3200" dirty="0" smtClean="0">
              <a:solidFill>
                <a:srgbClr val="231F20"/>
              </a:solidFill>
              <a:latin typeface="Comic Sans MS" panose="030F0702030302020204" pitchFamily="66" charset="0"/>
            </a:endParaRPr>
          </a:p>
          <a:p>
            <a:pPr>
              <a:buFont typeface="Arial" panose="020B0604020202020204" pitchFamily="34" charset="0"/>
              <a:buChar char="•"/>
            </a:pPr>
            <a:r>
              <a:rPr lang="en-GB" sz="3200" dirty="0" smtClean="0">
                <a:solidFill>
                  <a:srgbClr val="0070C0"/>
                </a:solidFill>
                <a:latin typeface="Comic Sans MS" panose="030F0702030302020204" pitchFamily="66" charset="0"/>
              </a:rPr>
              <a:t>Start with-</a:t>
            </a:r>
            <a:r>
              <a:rPr lang="en-GB" sz="3200" dirty="0">
                <a:solidFill>
                  <a:srgbClr val="0070C0"/>
                </a:solidFill>
                <a:latin typeface="Comic Sans MS" panose="030F0702030302020204" pitchFamily="66" charset="0"/>
              </a:rPr>
              <a:t> </a:t>
            </a:r>
            <a:r>
              <a:rPr lang="en-GB" sz="3200" dirty="0" smtClean="0">
                <a:solidFill>
                  <a:srgbClr val="0070C0"/>
                </a:solidFill>
                <a:latin typeface="Comic Sans MS" panose="030F0702030302020204" pitchFamily="66" charset="0"/>
              </a:rPr>
              <a:t>     Dear Diary.</a:t>
            </a:r>
            <a:endParaRPr lang="en-GB" sz="3200" dirty="0">
              <a:solidFill>
                <a:srgbClr val="0070C0"/>
              </a:solidFill>
              <a:latin typeface="Comic Sans MS" panose="030F0702030302020204" pitchFamily="66" charset="0"/>
            </a:endParaRPr>
          </a:p>
          <a:p>
            <a:pPr>
              <a:buFont typeface="Arial" panose="020B0604020202020204" pitchFamily="34" charset="0"/>
              <a:buChar char="•"/>
            </a:pPr>
            <a:r>
              <a:rPr lang="en-GB" sz="3200" b="1" dirty="0">
                <a:solidFill>
                  <a:srgbClr val="0070C0"/>
                </a:solidFill>
                <a:latin typeface="Comic Sans MS" panose="030F0702030302020204" pitchFamily="66" charset="0"/>
              </a:rPr>
              <a:t>Describe</a:t>
            </a:r>
            <a:r>
              <a:rPr lang="en-GB" sz="3200" dirty="0">
                <a:solidFill>
                  <a:srgbClr val="0070C0"/>
                </a:solidFill>
                <a:latin typeface="Comic Sans MS" panose="030F0702030302020204" pitchFamily="66" charset="0"/>
              </a:rPr>
              <a:t> the places where the events happened.</a:t>
            </a:r>
          </a:p>
          <a:p>
            <a:pPr>
              <a:buFont typeface="Arial" panose="020B0604020202020204" pitchFamily="34" charset="0"/>
              <a:buChar char="•"/>
            </a:pPr>
            <a:r>
              <a:rPr lang="en-GB" sz="3200" dirty="0">
                <a:solidFill>
                  <a:srgbClr val="0070C0"/>
                </a:solidFill>
                <a:latin typeface="Comic Sans MS" panose="030F0702030302020204" pitchFamily="66" charset="0"/>
              </a:rPr>
              <a:t>Write in the </a:t>
            </a:r>
            <a:r>
              <a:rPr lang="en-GB" sz="3200" b="1" dirty="0">
                <a:solidFill>
                  <a:srgbClr val="0070C0"/>
                </a:solidFill>
                <a:latin typeface="Comic Sans MS" panose="030F0702030302020204" pitchFamily="66" charset="0"/>
              </a:rPr>
              <a:t>past tense.</a:t>
            </a:r>
            <a:endParaRPr lang="en-GB" sz="3200" dirty="0">
              <a:solidFill>
                <a:srgbClr val="0070C0"/>
              </a:solidFill>
              <a:latin typeface="Comic Sans MS" panose="030F0702030302020204" pitchFamily="66" charset="0"/>
            </a:endParaRPr>
          </a:p>
          <a:p>
            <a:pPr>
              <a:buFont typeface="Arial" panose="020B0604020202020204" pitchFamily="34" charset="0"/>
              <a:buChar char="•"/>
            </a:pPr>
            <a:r>
              <a:rPr lang="en-GB" sz="3200" dirty="0">
                <a:solidFill>
                  <a:srgbClr val="0070C0"/>
                </a:solidFill>
                <a:latin typeface="Comic Sans MS" panose="030F0702030302020204" pitchFamily="66" charset="0"/>
              </a:rPr>
              <a:t>Use </a:t>
            </a:r>
            <a:r>
              <a:rPr lang="en-GB" sz="3200" b="1" dirty="0">
                <a:solidFill>
                  <a:srgbClr val="0070C0"/>
                </a:solidFill>
                <a:latin typeface="Comic Sans MS" panose="030F0702030302020204" pitchFamily="66" charset="0"/>
              </a:rPr>
              <a:t>pronouns</a:t>
            </a:r>
            <a:r>
              <a:rPr lang="en-GB" sz="3200" dirty="0">
                <a:solidFill>
                  <a:srgbClr val="0070C0"/>
                </a:solidFill>
                <a:latin typeface="Comic Sans MS" panose="030F0702030302020204" pitchFamily="66" charset="0"/>
              </a:rPr>
              <a:t> like I, my and me to show that the events happened to you.</a:t>
            </a:r>
          </a:p>
          <a:p>
            <a:pPr>
              <a:buFont typeface="Arial" panose="020B0604020202020204" pitchFamily="34" charset="0"/>
              <a:buChar char="•"/>
            </a:pPr>
            <a:r>
              <a:rPr lang="en-GB" sz="3200" dirty="0">
                <a:solidFill>
                  <a:srgbClr val="0070C0"/>
                </a:solidFill>
                <a:latin typeface="Comic Sans MS" panose="030F0702030302020204" pitchFamily="66" charset="0"/>
              </a:rPr>
              <a:t>Talk about how you were </a:t>
            </a:r>
            <a:r>
              <a:rPr lang="en-GB" sz="3200" b="1" dirty="0">
                <a:solidFill>
                  <a:srgbClr val="0070C0"/>
                </a:solidFill>
                <a:latin typeface="Comic Sans MS" panose="030F0702030302020204" pitchFamily="66" charset="0"/>
              </a:rPr>
              <a:t>feeling</a:t>
            </a:r>
            <a:r>
              <a:rPr lang="en-GB" sz="3200" dirty="0">
                <a:solidFill>
                  <a:srgbClr val="0070C0"/>
                </a:solidFill>
                <a:latin typeface="Comic Sans MS" panose="030F0702030302020204" pitchFamily="66" charset="0"/>
              </a:rPr>
              <a:t> or what you were </a:t>
            </a:r>
            <a:r>
              <a:rPr lang="en-GB" sz="3200" b="1" dirty="0">
                <a:solidFill>
                  <a:srgbClr val="0070C0"/>
                </a:solidFill>
                <a:latin typeface="Comic Sans MS" panose="030F0702030302020204" pitchFamily="66" charset="0"/>
              </a:rPr>
              <a:t>thinking</a:t>
            </a:r>
            <a:r>
              <a:rPr lang="en-GB" sz="3200" dirty="0">
                <a:solidFill>
                  <a:srgbClr val="0070C0"/>
                </a:solidFill>
                <a:latin typeface="Comic Sans MS" panose="030F0702030302020204" pitchFamily="66" charset="0"/>
              </a:rPr>
              <a:t> when each event happened.</a:t>
            </a:r>
          </a:p>
          <a:p>
            <a:pPr>
              <a:buFont typeface="Arial" panose="020B0604020202020204" pitchFamily="34" charset="0"/>
              <a:buChar char="•"/>
            </a:pPr>
            <a:r>
              <a:rPr lang="en-GB" sz="3200" dirty="0">
                <a:solidFill>
                  <a:srgbClr val="0070C0"/>
                </a:solidFill>
                <a:latin typeface="Comic Sans MS" panose="030F0702030302020204" pitchFamily="66" charset="0"/>
              </a:rPr>
              <a:t>Use </a:t>
            </a:r>
            <a:r>
              <a:rPr lang="en-GB" sz="3200" b="1" dirty="0">
                <a:solidFill>
                  <a:srgbClr val="0070C0"/>
                </a:solidFill>
                <a:latin typeface="Comic Sans MS" panose="030F0702030302020204" pitchFamily="66" charset="0"/>
              </a:rPr>
              <a:t>interesting vocabulary.</a:t>
            </a:r>
            <a:endParaRPr lang="en-GB" sz="3200" b="0" i="0" dirty="0">
              <a:solidFill>
                <a:srgbClr val="0070C0"/>
              </a:solidFill>
              <a:effectLst/>
              <a:latin typeface="Comic Sans MS" panose="030F0702030302020204" pitchFamily="66" charset="0"/>
            </a:endParaRPr>
          </a:p>
        </p:txBody>
      </p:sp>
      <p:pic>
        <p:nvPicPr>
          <p:cNvPr id="3074" name="Picture 2" descr="Image result for Tick Draw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35545" y="824345"/>
            <a:ext cx="1722798" cy="17227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754567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252C36"/>
      </a:dk2>
      <a:lt2>
        <a:srgbClr val="7C96A3"/>
      </a:lt2>
      <a:accent1>
        <a:srgbClr val="4FD093"/>
      </a:accent1>
      <a:accent2>
        <a:srgbClr val="54BCDF"/>
      </a:accent2>
      <a:accent3>
        <a:srgbClr val="A262D0"/>
      </a:accent3>
      <a:accent4>
        <a:srgbClr val="D7537B"/>
      </a:accent4>
      <a:accent5>
        <a:srgbClr val="E78045"/>
      </a:accent5>
      <a:accent6>
        <a:srgbClr val="84C350"/>
      </a:accent6>
      <a:hlink>
        <a:srgbClr val="22FFFF"/>
      </a:hlink>
      <a:folHlink>
        <a:srgbClr val="9BF3FD"/>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40000"/>
              </a:schemeClr>
            </a:gs>
            <a:gs pos="100000">
              <a:schemeClr val="phClr">
                <a:shade val="92000"/>
                <a:hueMod val="104000"/>
                <a:satMod val="140000"/>
                <a:lumMod val="48000"/>
              </a:schemeClr>
            </a:gs>
          </a:gsLst>
          <a:lin ang="5040000" scaled="0"/>
        </a:gradFill>
        <a:blipFill>
          <a:blip xmlns:r="http://schemas.openxmlformats.org/officeDocument/2006/relationships" r:embed="rId1">
            <a:duotone>
              <a:schemeClr val="phClr">
                <a:shade val="48000"/>
                <a:hueMod val="106000"/>
                <a:satMod val="140000"/>
                <a:lumMod val="42000"/>
              </a:schemeClr>
              <a:schemeClr val="phClr">
                <a:tint val="98000"/>
                <a:hueMod val="92000"/>
                <a:satMod val="220000"/>
                <a:lumMod val="9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142578CA-DEC9-49C3-80AF-C113973CC9A9}"/>
    </a:ext>
  </a:extLst>
</a:theme>
</file>

<file path=docProps/app.xml><?xml version="1.0" encoding="utf-8"?>
<Properties xmlns="http://schemas.openxmlformats.org/officeDocument/2006/extended-properties" xmlns:vt="http://schemas.openxmlformats.org/officeDocument/2006/docPropsVTypes">
  <Template>TM04033919[[fn=Circuit]]</Template>
  <TotalTime>30</TotalTime>
  <Words>296</Words>
  <Application>Microsoft Office PowerPoint</Application>
  <PresentationFormat>Widescreen</PresentationFormat>
  <Paragraphs>35</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Comic Sans MS</vt:lpstr>
      <vt:lpstr>Trebuchet MS</vt:lpstr>
      <vt:lpstr>Tw Cen MT</vt:lpstr>
      <vt:lpstr>Circuit</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Tatum Celliers</dc:creator>
  <cp:lastModifiedBy>Tatum Celliers</cp:lastModifiedBy>
  <cp:revision>2</cp:revision>
  <dcterms:created xsi:type="dcterms:W3CDTF">2022-02-06T22:09:09Z</dcterms:created>
  <dcterms:modified xsi:type="dcterms:W3CDTF">2022-02-06T23:56:19Z</dcterms:modified>
</cp:coreProperties>
</file>