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fntdata" ContentType="application/x-fontdata"/>
  <Default Extension="xml" ContentType="application/xml"/>
  <Default Extension="jpg" ContentType="image/jpeg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presentation.main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embeddedFontLst>
    <p:embeddedFont>
      <p:font typeface="Roboto"/>
      <p:regular r:id="rId13"/>
      <p:bold r:id="rId14"/>
      <p:italic r:id="rId15"/>
      <p:boldItalic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Roboto-regular.fntdata"/><Relationship Id="rId8" Type="http://schemas.openxmlformats.org/officeDocument/2006/relationships/slide" Target="slides/slide3.xml"/><Relationship Id="rId18" Type="http://schemas.openxmlformats.org/officeDocument/2006/relationships/customXml" Target="../customXml/item2.xml"/><Relationship Id="rId3" Type="http://schemas.openxmlformats.org/officeDocument/2006/relationships/presProps" Target="presProps.xml"/><Relationship Id="rId12" Type="http://schemas.openxmlformats.org/officeDocument/2006/relationships/slide" Target="slides/slide7.xml"/><Relationship Id="rId7" Type="http://schemas.openxmlformats.org/officeDocument/2006/relationships/slide" Target="slides/slide2.xml"/><Relationship Id="rId17" Type="http://schemas.openxmlformats.org/officeDocument/2006/relationships/customXml" Target="../customXml/item1.xml"/><Relationship Id="rId2" Type="http://schemas.openxmlformats.org/officeDocument/2006/relationships/viewProps" Target="viewProps.xml"/><Relationship Id="rId16" Type="http://schemas.openxmlformats.org/officeDocument/2006/relationships/font" Target="fonts/Roboto-boldItalic.fntdata"/><Relationship Id="rId11" Type="http://schemas.openxmlformats.org/officeDocument/2006/relationships/slide" Target="slides/slide6.xml"/><Relationship Id="rId1" Type="http://schemas.openxmlformats.org/officeDocument/2006/relationships/theme" Target="theme/theme2.xml"/><Relationship Id="rId6" Type="http://schemas.openxmlformats.org/officeDocument/2006/relationships/slide" Target="slides/slide1.xml"/><Relationship Id="rId15" Type="http://schemas.openxmlformats.org/officeDocument/2006/relationships/font" Target="fonts/Roboto-italic.fntdata"/><Relationship Id="rId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Roboto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07452a413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107452a413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107452a413b_0_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107452a413b_0_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07452a413b_0_2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07452a413b_0_2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107452a413b_0_5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107452a413b_0_5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107452a413b_0_6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107452a413b_0_6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107452a413b_0_10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107452a413b_0_10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flipH="1">
            <a:off x="8246400" y="4245925"/>
            <a:ext cx="897600" cy="897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8246400" y="4245875"/>
            <a:ext cx="897600" cy="897600"/>
          </a:xfrm>
          <a:prstGeom prst="round1Rect">
            <a:avLst>
              <a:gd fmla="val 16667" name="adj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 flipH="1" rot="10800000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4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" name="Google Shape;21;p4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/>
          <p:nvPr/>
        </p:nvSpPr>
        <p:spPr>
          <a:xfrm flipH="1" rot="10800000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" name="Google Shape;26;p5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" name="Google Shape;27;p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" type="body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5"/>
          <p:cNvSpPr txBox="1"/>
          <p:nvPr>
            <p:ph idx="2" type="body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0" name="Google Shape;30;p5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/>
          <p:nvPr/>
        </p:nvSpPr>
        <p:spPr>
          <a:xfrm flipH="1" rot="10800000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" name="Google Shape;33;p6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/>
        </p:nvSpPr>
        <p:spPr>
          <a:xfrm flipH="1" rot="10800000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7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7"/>
          <p:cNvSpPr txBox="1"/>
          <p:nvPr>
            <p:ph type="title"/>
          </p:nvPr>
        </p:nvSpPr>
        <p:spPr>
          <a:xfrm>
            <a:off x="226078" y="357800"/>
            <a:ext cx="2808000" cy="953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0" name="Google Shape;40;p7"/>
          <p:cNvSpPr txBox="1"/>
          <p:nvPr>
            <p:ph idx="1" type="body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1" name="Google Shape;41;p7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/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44" name="Google Shape;44;p8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p9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" name="Google Shape;48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9" name="Google Shape;49;p9"/>
          <p:cNvSpPr txBox="1"/>
          <p:nvPr>
            <p:ph idx="1" type="subTitle"/>
          </p:nvPr>
        </p:nvSpPr>
        <p:spPr>
          <a:xfrm>
            <a:off x="265500" y="2779467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0" name="Google Shape;50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/>
          <p:nvPr/>
        </p:nvSpPr>
        <p:spPr>
          <a:xfrm flipH="1" rot="10800000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10"/>
          <p:cNvSpPr/>
          <p:nvPr/>
        </p:nvSpPr>
        <p:spPr>
          <a:xfrm flipH="1" rot="10800000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0"/>
          <p:cNvSpPr txBox="1"/>
          <p:nvPr>
            <p:ph idx="1" type="body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</a:lstStyle>
          <a:p/>
        </p:txBody>
      </p:sp>
      <p:sp>
        <p:nvSpPr>
          <p:cNvPr id="56" name="Google Shape;56;p10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4"/>
        </a:solid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/>
          <p:nvPr>
            <p:ph hasCustomPrompt="1" type="title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9" name="Google Shape;59;p11"/>
          <p:cNvSpPr txBox="1"/>
          <p:nvPr>
            <p:ph idx="1" type="body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0" name="Google Shape;60;p11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solidFill>
          <a:schemeClr val="accent4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aterial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3"/>
          <p:cNvSpPr txBox="1"/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IMPACT DID THE GREEKS HAVE?</a:t>
            </a:r>
            <a:endParaRPr/>
          </a:p>
        </p:txBody>
      </p:sp>
      <p:sp>
        <p:nvSpPr>
          <p:cNvPr id="68" name="Google Shape;68;p13"/>
          <p:cNvSpPr txBox="1"/>
          <p:nvPr>
            <p:ph idx="1" type="subTitle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625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 THIS INFORMATIVE PRESENTATION, YOU WILL FIND OUT WHAT IMPACT THE ANCIENT GREEKS HAD ON THE WORLD.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/>
          <p:nvPr>
            <p:ph idx="2" type="body"/>
          </p:nvPr>
        </p:nvSpPr>
        <p:spPr>
          <a:xfrm>
            <a:off x="5324400" y="201125"/>
            <a:ext cx="4265100" cy="412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spAutoFit/>
          </a:bodyPr>
          <a:lstStyle/>
          <a:p>
            <a:pPr indent="0" lvl="0" marL="0" marR="8229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SPORT</a:t>
            </a:r>
            <a:endParaRPr/>
          </a:p>
          <a:p>
            <a:pPr indent="0" lvl="0" marL="0" marR="82296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The Greeks invented the Olympicswhich still exists today. Without the Greeks, certain sports, such as running, wouldn’t have existed. In Greek times, if you won a  event, you </a:t>
            </a:r>
            <a:r>
              <a:rPr lang="en"/>
              <a:t>were</a:t>
            </a:r>
            <a:r>
              <a:rPr lang="en"/>
              <a:t> given only a laurel crown. The Olympics were named after Mount Olympus, the home of the Greek gods. Only men were allowed to take part.</a:t>
            </a:r>
            <a:endParaRPr/>
          </a:p>
        </p:txBody>
      </p:sp>
      <p:pic>
        <p:nvPicPr>
          <p:cNvPr id="74" name="Google Shape;7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4362362" y="201137"/>
            <a:ext cx="9241376" cy="4741225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4"/>
          <p:cNvSpPr txBox="1"/>
          <p:nvPr>
            <p:ph type="title"/>
          </p:nvPr>
        </p:nvSpPr>
        <p:spPr>
          <a:xfrm>
            <a:off x="-1163700" y="-1494200"/>
            <a:ext cx="5735700" cy="252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   </a:t>
            </a:r>
            <a:r>
              <a:rPr lang="en"/>
              <a:t> 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/>
          <p:nvPr>
            <p:ph type="title"/>
          </p:nvPr>
        </p:nvSpPr>
        <p:spPr>
          <a:xfrm>
            <a:off x="866475" y="158050"/>
            <a:ext cx="3400500" cy="2571600"/>
          </a:xfrm>
          <a:prstGeom prst="rect">
            <a:avLst/>
          </a:prstGeom>
          <a:solidFill>
            <a:srgbClr val="FF0000"/>
          </a:solidFill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Medicine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5"/>
          <p:cNvSpPr txBox="1"/>
          <p:nvPr>
            <p:ph idx="1" type="subTitle"/>
          </p:nvPr>
        </p:nvSpPr>
        <p:spPr>
          <a:xfrm>
            <a:off x="265500" y="2779467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5"/>
          <p:cNvSpPr txBox="1"/>
          <p:nvPr>
            <p:ph idx="2" type="body"/>
          </p:nvPr>
        </p:nvSpPr>
        <p:spPr>
          <a:xfrm>
            <a:off x="4572000" y="295675"/>
            <a:ext cx="4273800" cy="3742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775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highlight>
                  <a:schemeClr val="dk1"/>
                </a:highlight>
              </a:rPr>
              <a:t>Greek doctors had to swear a oath called the Hippocratic Oath, named after Hippocrates, a Greek doctor. He was known as the Father of Modern Medicine. The Greek god of medicine is Asclepius. </a:t>
            </a:r>
            <a:endParaRPr sz="2900">
              <a:highlight>
                <a:schemeClr val="dk1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900">
              <a:highlight>
                <a:schemeClr val="lt1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900">
              <a:highlight>
                <a:schemeClr val="lt1"/>
              </a:highligh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6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244"/>
              <a:t>DEMOCRACY</a:t>
            </a:r>
            <a:endParaRPr sz="3244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</p:txBody>
      </p:sp>
      <p:sp>
        <p:nvSpPr>
          <p:cNvPr id="88" name="Google Shape;88;p16"/>
          <p:cNvSpPr txBox="1"/>
          <p:nvPr>
            <p:ph idx="1" type="subTitle"/>
          </p:nvPr>
        </p:nvSpPr>
        <p:spPr>
          <a:xfrm>
            <a:off x="1297500" y="2292400"/>
            <a:ext cx="3099000" cy="175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Democracy means the citizens of a country are </a:t>
            </a:r>
            <a:endParaRPr sz="19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allowed to vote for who shall rule the country.</a:t>
            </a:r>
            <a:endParaRPr sz="1900"/>
          </a:p>
        </p:txBody>
      </p:sp>
      <p:sp>
        <p:nvSpPr>
          <p:cNvPr id="89" name="Google Shape;89;p16"/>
          <p:cNvSpPr txBox="1"/>
          <p:nvPr>
            <p:ph idx="2" type="body"/>
          </p:nvPr>
        </p:nvSpPr>
        <p:spPr>
          <a:xfrm>
            <a:off x="4571988" y="1831375"/>
            <a:ext cx="4338900" cy="344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800"/>
              <a:t>Only Greek men over the age of 20 were allowed to vote. Women, children and slaves were not allowed to vote. In Athens, voting took place in the Parthenon, a sacred temple to all the gods.</a:t>
            </a:r>
            <a:endParaRPr sz="1800"/>
          </a:p>
        </p:txBody>
      </p:sp>
      <p:pic>
        <p:nvPicPr>
          <p:cNvPr id="90" name="Google Shape;9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4333800" y="0"/>
            <a:ext cx="3740784" cy="2571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7"/>
          <p:cNvSpPr txBox="1"/>
          <p:nvPr>
            <p:ph type="title"/>
          </p:nvPr>
        </p:nvSpPr>
        <p:spPr>
          <a:xfrm>
            <a:off x="441000" y="375925"/>
            <a:ext cx="2988000" cy="754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SCHOOL</a:t>
            </a:r>
            <a:endParaRPr/>
          </a:p>
        </p:txBody>
      </p:sp>
      <p:sp>
        <p:nvSpPr>
          <p:cNvPr id="96" name="Google Shape;96;p17"/>
          <p:cNvSpPr txBox="1"/>
          <p:nvPr>
            <p:ph idx="1" type="subTitle"/>
          </p:nvPr>
        </p:nvSpPr>
        <p:spPr>
          <a:xfrm>
            <a:off x="304475" y="1336650"/>
            <a:ext cx="4020900" cy="335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Plato, a Greek</a:t>
            </a:r>
            <a:endParaRPr sz="3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scientist founded </a:t>
            </a:r>
            <a:endParaRPr sz="3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the first university</a:t>
            </a:r>
            <a:endParaRPr sz="3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 </a:t>
            </a:r>
            <a:endParaRPr sz="3600"/>
          </a:p>
        </p:txBody>
      </p:sp>
      <p:sp>
        <p:nvSpPr>
          <p:cNvPr id="97" name="Google Shape;97;p17"/>
          <p:cNvSpPr txBox="1"/>
          <p:nvPr>
            <p:ph idx="2" type="body"/>
          </p:nvPr>
        </p:nvSpPr>
        <p:spPr>
          <a:xfrm>
            <a:off x="4786250" y="538200"/>
            <a:ext cx="4308900" cy="43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775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/>
              <a:t>In a school, students used wood tablets covered in wax and a carving tool called a stylus to write.They were taught sports, poetry, music, writing, maths and reading.</a:t>
            </a:r>
            <a:endParaRPr sz="32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2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200"/>
          </a:p>
        </p:txBody>
      </p:sp>
      <p:pic>
        <p:nvPicPr>
          <p:cNvPr id="98" name="Google Shape;9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1000" y="3110250"/>
            <a:ext cx="4308851" cy="203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8"/>
          <p:cNvSpPr txBox="1"/>
          <p:nvPr>
            <p:ph type="title"/>
          </p:nvPr>
        </p:nvSpPr>
        <p:spPr>
          <a:xfrm>
            <a:off x="343450" y="467600"/>
            <a:ext cx="3981900" cy="4566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200"/>
              <a:t>WARFARE</a:t>
            </a:r>
            <a:endParaRPr sz="52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422"/>
              <a:t> Greeks went to war in phalanxs, </a:t>
            </a:r>
            <a:endParaRPr sz="4422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422"/>
              <a:t>which</a:t>
            </a:r>
            <a:r>
              <a:rPr lang="en" sz="4422"/>
              <a:t> the romans called the testudo, </a:t>
            </a:r>
            <a:endParaRPr sz="4422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422"/>
              <a:t>Latin for turtle.</a:t>
            </a:r>
            <a:endParaRPr sz="4422"/>
          </a:p>
        </p:txBody>
      </p:sp>
      <p:pic>
        <p:nvPicPr>
          <p:cNvPr id="104" name="Google Shape;10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12425" y="-233775"/>
            <a:ext cx="3779550" cy="5455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IMPACT</a:t>
            </a:r>
            <a:endParaRPr/>
          </a:p>
        </p:txBody>
      </p:sp>
      <p:sp>
        <p:nvSpPr>
          <p:cNvPr id="110" name="Google Shape;110;p19"/>
          <p:cNvSpPr txBox="1"/>
          <p:nvPr>
            <p:ph idx="1" type="subTitle"/>
          </p:nvPr>
        </p:nvSpPr>
        <p:spPr>
          <a:xfrm>
            <a:off x="265500" y="2779467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1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2800"/>
              <a:t>Without the Greeks, we would have schools, universities, our alphabet, democracy, modern medicine and many things.</a:t>
            </a:r>
            <a:endParaRPr sz="2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1A237E"/>
      </a:accent5>
      <a:accent6>
        <a:srgbClr val="F4B400"/>
      </a:accent6>
      <a:hlink>
        <a:srgbClr val="1A237E"/>
      </a:hlink>
      <a:folHlink>
        <a:srgbClr val="1A237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27B92EBDD75C4AA383A9A7C987D4E3" ma:contentTypeVersion="10" ma:contentTypeDescription="Create a new document." ma:contentTypeScope="" ma:versionID="a162778c6ea20dcc0feab0dbe23c0f53">
  <xsd:schema xmlns:xsd="http://www.w3.org/2001/XMLSchema" xmlns:xs="http://www.w3.org/2001/XMLSchema" xmlns:p="http://schemas.microsoft.com/office/2006/metadata/properties" xmlns:ns2="c28dded0-a1c5-4911-bd7d-bbb04b5c2e92" targetNamespace="http://schemas.microsoft.com/office/2006/metadata/properties" ma:root="true" ma:fieldsID="8d023c11a30d74b4af3a476efcb1b68f" ns2:_="">
    <xsd:import namespace="c28dded0-a1c5-4911-bd7d-bbb04b5c2e92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8dded0-a1c5-4911-bd7d-bbb04b5c2e92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c28dded0-a1c5-4911-bd7d-bbb04b5c2e92" xsi:nil="true"/>
  </documentManagement>
</p:properties>
</file>

<file path=customXml/itemProps1.xml><?xml version="1.0" encoding="utf-8"?>
<ds:datastoreItem xmlns:ds="http://schemas.openxmlformats.org/officeDocument/2006/customXml" ds:itemID="{CCFA8166-26EA-4964-A77C-753CF8699ED7}"/>
</file>

<file path=customXml/itemProps2.xml><?xml version="1.0" encoding="utf-8"?>
<ds:datastoreItem xmlns:ds="http://schemas.openxmlformats.org/officeDocument/2006/customXml" ds:itemID="{15DFD12C-B06D-43EC-B882-5322A327A358}"/>
</file>

<file path=customXml/itemProps3.xml><?xml version="1.0" encoding="utf-8"?>
<ds:datastoreItem xmlns:ds="http://schemas.openxmlformats.org/officeDocument/2006/customXml" ds:itemID="{B6AD674F-3337-49D6-9FD4-5627B4D5ADA8}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0x010100AA27B92EBDD75C4AA383A9A7C987D4E3</vt:lpwstr>
  </property>
</Properties>
</file>