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1" r:id="rId4"/>
  </p:sldMasterIdLst>
  <p:sldIdLst>
    <p:sldId id="256" r:id="rId5"/>
    <p:sldId id="258" r:id="rId6"/>
    <p:sldId id="266" r:id="rId7"/>
    <p:sldId id="279" r:id="rId8"/>
    <p:sldId id="280" r:id="rId9"/>
    <p:sldId id="281" r:id="rId10"/>
    <p:sldId id="282" r:id="rId11"/>
    <p:sldId id="28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3C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20" autoAdjust="0"/>
    <p:restoredTop sz="94660"/>
  </p:normalViewPr>
  <p:slideViewPr>
    <p:cSldViewPr snapToGrid="0">
      <p:cViewPr varScale="1">
        <p:scale>
          <a:sx n="85" d="100"/>
          <a:sy n="85" d="100"/>
        </p:scale>
        <p:origin x="2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342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594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00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300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229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46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91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329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8324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516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001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CFE4B8C-CBCA-4ACA-BFD3-0E5FC0DE4D78}" type="datetimeFigureOut">
              <a:rPr lang="en-GB" smtClean="0"/>
              <a:t>06/01/2022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63ED22B-457C-4F95-B39C-76ED2BDCD3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109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DDF16-3246-4705-9894-CB89093DB0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9730" y="-776177"/>
            <a:ext cx="10843544" cy="3352800"/>
          </a:xfrm>
        </p:spPr>
        <p:txBody>
          <a:bodyPr/>
          <a:lstStyle/>
          <a:p>
            <a:r>
              <a:rPr lang="en-GB" u="sng" dirty="0" smtClean="0"/>
              <a:t>Monday 10</a:t>
            </a:r>
            <a:r>
              <a:rPr lang="en-GB" u="sng" baseline="30000" dirty="0" smtClean="0"/>
              <a:t>th</a:t>
            </a:r>
            <a:r>
              <a:rPr lang="en-GB" u="sng" dirty="0" smtClean="0"/>
              <a:t> January 2022</a:t>
            </a:r>
            <a:endParaRPr lang="en-GB" u="sng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3D86-4316-41D0-83EC-028BD27A4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9729" y="2902865"/>
            <a:ext cx="6746197" cy="3673126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sz="6900" u="sng" dirty="0"/>
              <a:t>L.O: To infer the reasons behind a character’s actions.</a:t>
            </a:r>
            <a:endParaRPr lang="en-GB" sz="6900" u="sng" dirty="0">
              <a:cs typeface="Calibri Light"/>
            </a:endParaRPr>
          </a:p>
          <a:p>
            <a:r>
              <a:rPr lang="en-GB" sz="6900" u="sng" dirty="0"/>
              <a:t>C: The Iron Man</a:t>
            </a:r>
            <a:endParaRPr lang="en-GB" sz="4400" u="sng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05E692-2F40-4145-825C-0ADDCDBC9C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4952" y="1591371"/>
            <a:ext cx="3858163" cy="48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8820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56DF041-4528-418D-8A2C-8B509C7E5238}"/>
              </a:ext>
            </a:extLst>
          </p:cNvPr>
          <p:cNvSpPr/>
          <p:nvPr/>
        </p:nvSpPr>
        <p:spPr>
          <a:xfrm>
            <a:off x="489098" y="271944"/>
            <a:ext cx="2860158" cy="95410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469" y="13477"/>
            <a:ext cx="10772775" cy="1658198"/>
          </a:xfrm>
        </p:spPr>
        <p:txBody>
          <a:bodyPr/>
          <a:lstStyle/>
          <a:p>
            <a:r>
              <a:rPr lang="en-GB" dirty="0"/>
              <a:t>Our first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22917-3A0E-4067-B324-75349527B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9857" y="5396946"/>
            <a:ext cx="9517333" cy="1447577"/>
          </a:xfrm>
        </p:spPr>
        <p:txBody>
          <a:bodyPr>
            <a:normAutofit/>
          </a:bodyPr>
          <a:lstStyle/>
          <a:p>
            <a:pPr algn="ctr" rtl="0" fontAlgn="base"/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Let’s try to order these synonyms for </a:t>
            </a:r>
            <a:r>
              <a:rPr lang="en-GB" sz="4800" b="0" i="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sad</a:t>
            </a:r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from strongest to weakest!</a:t>
            </a:r>
            <a:endParaRPr lang="en-GB" sz="66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66F9DF-A7DA-40E9-8076-1E469311C66C}"/>
              </a:ext>
            </a:extLst>
          </p:cNvPr>
          <p:cNvSpPr txBox="1"/>
          <p:nvPr/>
        </p:nvSpPr>
        <p:spPr>
          <a:xfrm>
            <a:off x="579253" y="271944"/>
            <a:ext cx="277000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Class Read: p.1-5</a:t>
            </a:r>
            <a:endParaRPr lang="en-GB" sz="4400" dirty="0">
              <a:solidFill>
                <a:schemeClr val="bg1"/>
              </a:solidFill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16220E51-39F8-46C7-8152-A3066A5A6BC2}"/>
              </a:ext>
            </a:extLst>
          </p:cNvPr>
          <p:cNvSpPr txBox="1">
            <a:spLocks/>
          </p:cNvSpPr>
          <p:nvPr/>
        </p:nvSpPr>
        <p:spPr>
          <a:xfrm>
            <a:off x="1299857" y="1978149"/>
            <a:ext cx="2487055" cy="38644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85000"/>
              </a:lnSpc>
              <a:spcBef>
                <a:spcPts val="13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7472" indent="-3429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48640" indent="-54864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20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22960" indent="-82296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97280" indent="-109728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4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6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800000" indent="-228600" algn="l" defTabSz="914400" rtl="0" eaLnBrk="1" latinLnBrk="0" hangingPunct="1">
              <a:lnSpc>
                <a:spcPct val="85000"/>
              </a:lnSpc>
              <a:spcBef>
                <a:spcPts val="600"/>
              </a:spcBef>
              <a:buFont typeface="Arial" pitchFamily="34" charset="0"/>
              <a:buChar char=" 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r>
              <a:rPr lang="en-GB" sz="4000" dirty="0">
                <a:solidFill>
                  <a:schemeClr val="accent5"/>
                </a:solidFill>
                <a:latin typeface="Calibri" panose="020F0502020204030204" pitchFamily="34" charset="0"/>
              </a:rPr>
              <a:t>Glum</a:t>
            </a:r>
          </a:p>
          <a:p>
            <a:pPr algn="ctr" fontAlgn="base"/>
            <a:r>
              <a:rPr lang="en-GB" sz="4000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</a:rPr>
              <a:t>Shattered</a:t>
            </a:r>
          </a:p>
          <a:p>
            <a:pPr algn="ctr" fontAlgn="base"/>
            <a:r>
              <a:rPr lang="en-GB" sz="4000" dirty="0">
                <a:solidFill>
                  <a:schemeClr val="accent3"/>
                </a:solidFill>
                <a:latin typeface="Calibri" panose="020F0502020204030204" pitchFamily="34" charset="0"/>
              </a:rPr>
              <a:t>Joyless</a:t>
            </a:r>
          </a:p>
          <a:p>
            <a:pPr algn="ctr" fontAlgn="base"/>
            <a:r>
              <a:rPr lang="en-GB" sz="4000" dirty="0">
                <a:solidFill>
                  <a:srgbClr val="FF0000"/>
                </a:solidFill>
                <a:latin typeface="Calibri" panose="020F0502020204030204" pitchFamily="34" charset="0"/>
              </a:rPr>
              <a:t>Devasted</a:t>
            </a:r>
          </a:p>
        </p:txBody>
      </p:sp>
      <p:sp>
        <p:nvSpPr>
          <p:cNvPr id="12" name="Flowchart: Process 11">
            <a:extLst>
              <a:ext uri="{FF2B5EF4-FFF2-40B4-BE49-F238E27FC236}">
                <a16:creationId xmlns:a16="http://schemas.microsoft.com/office/drawing/2014/main" id="{A9AC8FFF-AC17-4754-94C5-FF3642317BF5}"/>
              </a:ext>
            </a:extLst>
          </p:cNvPr>
          <p:cNvSpPr/>
          <p:nvPr/>
        </p:nvSpPr>
        <p:spPr>
          <a:xfrm>
            <a:off x="6818243" y="1427348"/>
            <a:ext cx="3389243" cy="914400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Process 14">
            <a:extLst>
              <a:ext uri="{FF2B5EF4-FFF2-40B4-BE49-F238E27FC236}">
                <a16:creationId xmlns:a16="http://schemas.microsoft.com/office/drawing/2014/main" id="{EE3DB3DB-EAE6-4BCB-ABA8-724F523DA011}"/>
              </a:ext>
            </a:extLst>
          </p:cNvPr>
          <p:cNvSpPr/>
          <p:nvPr/>
        </p:nvSpPr>
        <p:spPr>
          <a:xfrm>
            <a:off x="6818243" y="2319923"/>
            <a:ext cx="3389243" cy="914400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lowchart: Process 15">
            <a:extLst>
              <a:ext uri="{FF2B5EF4-FFF2-40B4-BE49-F238E27FC236}">
                <a16:creationId xmlns:a16="http://schemas.microsoft.com/office/drawing/2014/main" id="{761DB750-4198-4C3E-ABAD-F23A46FDEC7B}"/>
              </a:ext>
            </a:extLst>
          </p:cNvPr>
          <p:cNvSpPr/>
          <p:nvPr/>
        </p:nvSpPr>
        <p:spPr>
          <a:xfrm>
            <a:off x="6818242" y="3235292"/>
            <a:ext cx="3389243" cy="914400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Flowchart: Process 16">
            <a:extLst>
              <a:ext uri="{FF2B5EF4-FFF2-40B4-BE49-F238E27FC236}">
                <a16:creationId xmlns:a16="http://schemas.microsoft.com/office/drawing/2014/main" id="{CE577F8D-10B6-433D-A57E-41E95B6A140D}"/>
              </a:ext>
            </a:extLst>
          </p:cNvPr>
          <p:cNvSpPr/>
          <p:nvPr/>
        </p:nvSpPr>
        <p:spPr>
          <a:xfrm>
            <a:off x="6818242" y="4128836"/>
            <a:ext cx="3389243" cy="914400"/>
          </a:xfrm>
          <a:prstGeom prst="flowChartProcess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Worry sad emoji emoticon - Transparent PNG &amp; SVG vector file">
            <a:extLst>
              <a:ext uri="{FF2B5EF4-FFF2-40B4-BE49-F238E27FC236}">
                <a16:creationId xmlns:a16="http://schemas.microsoft.com/office/drawing/2014/main" id="{34FC2B93-FB48-4B34-93C8-1F45CF28D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899" y="1965749"/>
            <a:ext cx="2517913" cy="251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927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658198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Today we are going to be using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chemeClr val="accent4">
                    <a:lumMod val="75000"/>
                  </a:schemeClr>
                </a:solidFill>
              </a:rPr>
              <a:t>Inference Iggy!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C3F8CE-F0B8-494F-AEEB-0E4A226EC253}"/>
              </a:ext>
            </a:extLst>
          </p:cNvPr>
          <p:cNvSpPr txBox="1"/>
          <p:nvPr/>
        </p:nvSpPr>
        <p:spPr>
          <a:xfrm>
            <a:off x="4691442" y="2485144"/>
            <a:ext cx="701802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We are going to read between the lines and use our inference skills!</a:t>
            </a:r>
            <a:endParaRPr lang="en-GB" sz="9600" b="1" u="sng" dirty="0">
              <a:solidFill>
                <a:srgbClr val="00B0F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0891B5-A413-4427-B5CF-FA8A8D1EB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24" y="1389032"/>
            <a:ext cx="4353522" cy="502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598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3468" y="0"/>
            <a:ext cx="10148531" cy="1658198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Let’s work through some questions together!</a:t>
            </a:r>
            <a:endParaRPr lang="en-GB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0891B5-A413-4427-B5CF-FA8A8D1EB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146" y="208721"/>
            <a:ext cx="1899323" cy="219410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E19BD9E-F505-43F3-8D38-0282B163B8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833596"/>
              </p:ext>
            </p:extLst>
          </p:nvPr>
        </p:nvGraphicFramePr>
        <p:xfrm>
          <a:off x="2146852" y="1658198"/>
          <a:ext cx="8527774" cy="50010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27774">
                  <a:extLst>
                    <a:ext uri="{9D8B030D-6E8A-4147-A177-3AD203B41FA5}">
                      <a16:colId xmlns:a16="http://schemas.microsoft.com/office/drawing/2014/main" val="4278488012"/>
                    </a:ext>
                  </a:extLst>
                </a:gridCol>
              </a:tblGrid>
              <a:tr h="50010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solidFill>
                            <a:srgbClr val="FF0000"/>
                          </a:solidFill>
                          <a:effectLst/>
                        </a:rPr>
                        <a:t>Paddlers: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effectLst/>
                        </a:rPr>
                        <a:t>Answer the questions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solidFill>
                            <a:schemeClr val="accent5"/>
                          </a:solidFill>
                          <a:effectLst/>
                        </a:rPr>
                        <a:t>Snorkellers: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effectLst/>
                        </a:rPr>
                        <a:t>Answer the questions by using evidence from the text.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solidFill>
                            <a:srgbClr val="00B050"/>
                          </a:solidFill>
                          <a:effectLst/>
                        </a:rPr>
                        <a:t>Divers: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effectLst/>
                        </a:rPr>
                        <a:t>Answer the questions giving the appropriate number of responses by using evidence from the text.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5183344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13616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658198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Today we are going to be using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chemeClr val="accent4">
                    <a:lumMod val="75000"/>
                  </a:schemeClr>
                </a:solidFill>
              </a:rPr>
              <a:t>Inference Iggy!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C3F8CE-F0B8-494F-AEEB-0E4A226EC253}"/>
              </a:ext>
            </a:extLst>
          </p:cNvPr>
          <p:cNvSpPr txBox="1"/>
          <p:nvPr/>
        </p:nvSpPr>
        <p:spPr>
          <a:xfrm>
            <a:off x="2834688" y="1859340"/>
            <a:ext cx="857543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Why do you think the Iron Man’s eyes </a:t>
            </a:r>
            <a:r>
              <a:rPr lang="en-GB" sz="4800" b="0" i="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glowed red</a:t>
            </a:r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? </a:t>
            </a:r>
            <a:endParaRPr lang="en-GB" sz="9600" b="1" u="sng" dirty="0">
              <a:solidFill>
                <a:srgbClr val="00B0F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0891B5-A413-4427-B5CF-FA8A8D1EB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146" y="1470991"/>
            <a:ext cx="2148832" cy="248233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5FE760-87C5-49EF-9357-AF1DB724F6C7}"/>
              </a:ext>
            </a:extLst>
          </p:cNvPr>
          <p:cNvSpPr txBox="1"/>
          <p:nvPr/>
        </p:nvSpPr>
        <p:spPr>
          <a:xfrm>
            <a:off x="373097" y="4492400"/>
            <a:ext cx="889017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 believed the Iron Man’s eyes </a:t>
            </a:r>
            <a:r>
              <a:rPr lang="en-GB" sz="4800" b="0" i="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glowed red </a:t>
            </a:r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because….</a:t>
            </a:r>
            <a:endParaRPr lang="en-GB" sz="9600" b="1" u="sng" dirty="0">
              <a:solidFill>
                <a:srgbClr val="00B0F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464439-6823-403A-B462-EFE4E1006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3823" y="3826566"/>
            <a:ext cx="2165335" cy="273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950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658198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Today we are going to be using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chemeClr val="accent4">
                    <a:lumMod val="75000"/>
                  </a:schemeClr>
                </a:solidFill>
              </a:rPr>
              <a:t>Inference Iggy!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C3F8CE-F0B8-494F-AEEB-0E4A226EC253}"/>
              </a:ext>
            </a:extLst>
          </p:cNvPr>
          <p:cNvSpPr txBox="1"/>
          <p:nvPr/>
        </p:nvSpPr>
        <p:spPr>
          <a:xfrm>
            <a:off x="2834688" y="1859340"/>
            <a:ext cx="857543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0" i="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Why</a:t>
            </a:r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do you think the Iron Man went off the cliff? </a:t>
            </a:r>
            <a:endParaRPr lang="en-GB" sz="9600" b="1" u="sng" dirty="0">
              <a:solidFill>
                <a:srgbClr val="00B0F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0891B5-A413-4427-B5CF-FA8A8D1EB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146" y="1470991"/>
            <a:ext cx="2148832" cy="248233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5FE760-87C5-49EF-9357-AF1DB724F6C7}"/>
              </a:ext>
            </a:extLst>
          </p:cNvPr>
          <p:cNvSpPr txBox="1"/>
          <p:nvPr/>
        </p:nvSpPr>
        <p:spPr>
          <a:xfrm>
            <a:off x="144146" y="4232847"/>
            <a:ext cx="1199780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Did he choose to go? </a:t>
            </a:r>
          </a:p>
          <a:p>
            <a:r>
              <a:rPr lang="en-GB" sz="4800" dirty="0">
                <a:solidFill>
                  <a:srgbClr val="000000"/>
                </a:solidFill>
                <a:latin typeface="Calibri" panose="020F0502020204030204" pitchFamily="34" charset="0"/>
              </a:rPr>
              <a:t>                      Did he fall? </a:t>
            </a:r>
          </a:p>
          <a:p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                           Was he trying to get to the sea?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BFA9A8-595D-46FE-B3B0-A405ED93FB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4188" y="2866815"/>
            <a:ext cx="2165335" cy="273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255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658198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Today we are going to be using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chemeClr val="accent4">
                    <a:lumMod val="75000"/>
                  </a:schemeClr>
                </a:solidFill>
              </a:rPr>
              <a:t>Inference Iggy!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C3F8CE-F0B8-494F-AEEB-0E4A226EC253}"/>
              </a:ext>
            </a:extLst>
          </p:cNvPr>
          <p:cNvSpPr txBox="1"/>
          <p:nvPr/>
        </p:nvSpPr>
        <p:spPr>
          <a:xfrm>
            <a:off x="2834688" y="1859340"/>
            <a:ext cx="857543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0" i="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Why</a:t>
            </a:r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do you think the Iron Man went off the cliff? </a:t>
            </a:r>
            <a:endParaRPr lang="en-GB" sz="9600" b="1" u="sng" dirty="0">
              <a:solidFill>
                <a:srgbClr val="00B0F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0891B5-A413-4427-B5CF-FA8A8D1EB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146" y="1470991"/>
            <a:ext cx="2148832" cy="248233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5FE760-87C5-49EF-9357-AF1DB724F6C7}"/>
              </a:ext>
            </a:extLst>
          </p:cNvPr>
          <p:cNvSpPr txBox="1"/>
          <p:nvPr/>
        </p:nvSpPr>
        <p:spPr>
          <a:xfrm>
            <a:off x="0" y="3874451"/>
            <a:ext cx="885576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Calibri" panose="020F0502020204030204" pitchFamily="34" charset="0"/>
              </a:rPr>
              <a:t>I think the Iron Man ……. off the cliff because…</a:t>
            </a:r>
            <a:endParaRPr lang="en-GB" sz="48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4F1AD5-35FE-4B33-96ED-4C3E20419E95}"/>
              </a:ext>
            </a:extLst>
          </p:cNvPr>
          <p:cNvSpPr txBox="1"/>
          <p:nvPr/>
        </p:nvSpPr>
        <p:spPr>
          <a:xfrm>
            <a:off x="1" y="5306601"/>
            <a:ext cx="932290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  <a:latin typeface="Calibri" panose="020F0502020204030204" pitchFamily="34" charset="0"/>
              </a:rPr>
              <a:t>Divers: Which reason do you think is the most likely? </a:t>
            </a:r>
            <a:endParaRPr lang="en-GB" sz="4800" b="0" i="0" dirty="0">
              <a:solidFill>
                <a:srgbClr val="FF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D39E14-C60A-49DF-A5E1-74D86693BA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702" y="3747053"/>
            <a:ext cx="2165335" cy="273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453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035E-C056-4F61-B5C2-D95B9B717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658198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Today we are going to be using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chemeClr val="accent4">
                    <a:lumMod val="75000"/>
                  </a:schemeClr>
                </a:solidFill>
              </a:rPr>
              <a:t>Inference Iggy!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C3F8CE-F0B8-494F-AEEB-0E4A226EC253}"/>
              </a:ext>
            </a:extLst>
          </p:cNvPr>
          <p:cNvSpPr txBox="1"/>
          <p:nvPr/>
        </p:nvSpPr>
        <p:spPr>
          <a:xfrm>
            <a:off x="2834688" y="1859340"/>
            <a:ext cx="85754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0" i="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Why</a:t>
            </a:r>
            <a:r>
              <a:rPr lang="en-GB" sz="4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did the </a:t>
            </a:r>
            <a:r>
              <a:rPr lang="en-GB" sz="4800" dirty="0">
                <a:solidFill>
                  <a:srgbClr val="000000"/>
                </a:solidFill>
                <a:latin typeface="Calibri" panose="020F0502020204030204" pitchFamily="34" charset="0"/>
              </a:rPr>
              <a:t>Iron Man smash? </a:t>
            </a:r>
            <a:endParaRPr lang="en-GB" sz="9600" b="1" u="sng" dirty="0">
              <a:solidFill>
                <a:srgbClr val="00B0F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0891B5-A413-4427-B5CF-FA8A8D1EB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146" y="1470991"/>
            <a:ext cx="2148832" cy="248233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5FE760-87C5-49EF-9357-AF1DB724F6C7}"/>
              </a:ext>
            </a:extLst>
          </p:cNvPr>
          <p:cNvSpPr txBox="1"/>
          <p:nvPr/>
        </p:nvSpPr>
        <p:spPr>
          <a:xfrm>
            <a:off x="144146" y="4342898"/>
            <a:ext cx="1199780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Calibri" panose="020F0502020204030204" pitchFamily="34" charset="0"/>
              </a:rPr>
              <a:t>The Iron Man smashed because… </a:t>
            </a:r>
            <a:endParaRPr lang="en-GB" sz="48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D212A3-63FE-4C27-AAAA-5DAD147504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3823" y="3826566"/>
            <a:ext cx="2165335" cy="273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098782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7EBC928-1FA2-40C1-8654-E1B3AA24CB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B5CCF2-C2A2-4FCE-A2F5-7E5A0830F97F}">
  <ds:schemaRefs>
    <ds:schemaRef ds:uri="http://schemas.microsoft.com/office/2006/metadata/properties"/>
    <ds:schemaRef ds:uri="http://purl.org/dc/elements/1.1/"/>
    <ds:schemaRef ds:uri="b7193443-4924-4c98-83f1-322a08f13154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933c73ff-1f47-478d-836a-52d41c4c839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415F4CB-7E34-45A8-A350-DFF899E6C704}">
  <ds:schemaRefs>
    <ds:schemaRef ds:uri="933c73ff-1f47-478d-836a-52d41c4c8390"/>
    <ds:schemaRef ds:uri="b7193443-4924-4c98-83f1-322a08f131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8750</TotalTime>
  <Words>223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Segoe UI</vt:lpstr>
      <vt:lpstr>Times New Roman</vt:lpstr>
      <vt:lpstr>Metropolitan</vt:lpstr>
      <vt:lpstr>Monday 10th January 2022</vt:lpstr>
      <vt:lpstr>Our first challenge!</vt:lpstr>
      <vt:lpstr>Today we are going to be using Inference Iggy!</vt:lpstr>
      <vt:lpstr>Let’s work through some questions together!</vt:lpstr>
      <vt:lpstr>Today we are going to be using Inference Iggy!</vt:lpstr>
      <vt:lpstr>Today we are going to be using Inference Iggy!</vt:lpstr>
      <vt:lpstr>Today we are going to be using Inference Iggy!</vt:lpstr>
      <vt:lpstr>Today we are going to be using Inference Iggy!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5th November 2020</dc:title>
  <dc:creator>alice watton</dc:creator>
  <cp:lastModifiedBy>Alice Watton</cp:lastModifiedBy>
  <cp:revision>40</cp:revision>
  <dcterms:created xsi:type="dcterms:W3CDTF">2020-10-29T12:54:05Z</dcterms:created>
  <dcterms:modified xsi:type="dcterms:W3CDTF">2022-01-06T20:54:54Z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