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90" r:id="rId8"/>
    <p:sldId id="262" r:id="rId9"/>
    <p:sldId id="263" r:id="rId10"/>
    <p:sldId id="264" r:id="rId11"/>
    <p:sldId id="265" r:id="rId12"/>
    <p:sldId id="266" r:id="rId13"/>
    <p:sldId id="280" r:id="rId14"/>
    <p:sldId id="281" r:id="rId15"/>
    <p:sldId id="267" r:id="rId16"/>
    <p:sldId id="288" r:id="rId17"/>
    <p:sldId id="286" r:id="rId18"/>
    <p:sldId id="287" r:id="rId19"/>
    <p:sldId id="289" r:id="rId20"/>
    <p:sldId id="268" r:id="rId21"/>
    <p:sldId id="28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5D9A3FB4-28A9-4BCF-B3DC-AB04A4E36BA4}" type="slidenum">
              <a:rPr lang="en-GB" smtClean="0"/>
              <a:t>‹#›</a:t>
            </a:fld>
            <a:endParaRPr lang="en-GB"/>
          </a:p>
        </p:txBody>
      </p:sp>
    </p:spTree>
    <p:extLst>
      <p:ext uri="{BB962C8B-B14F-4D97-AF65-F5344CB8AC3E}">
        <p14:creationId xmlns:p14="http://schemas.microsoft.com/office/powerpoint/2010/main" val="1437385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734797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4191559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1BAE81-C152-49A9-9FF2-BDF007401397}"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1217658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1BAE81-C152-49A9-9FF2-BDF007401397}" type="datetimeFigureOut">
              <a:rPr lang="en-GB" smtClean="0"/>
              <a:t>24/06/2021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2546532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1BAE81-C152-49A9-9FF2-BDF007401397}" type="datetimeFigureOut">
              <a:rPr lang="en-GB" smtClean="0"/>
              <a:t>24/06/2021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1966303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1BAE81-C152-49A9-9FF2-BDF007401397}" type="datetimeFigureOut">
              <a:rPr lang="en-GB" smtClean="0"/>
              <a:t>24/06/2021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1259980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21BAE81-C152-49A9-9FF2-BDF007401397}"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3394063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21BAE81-C152-49A9-9FF2-BDF007401397}"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813108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21BAE81-C152-49A9-9FF2-BDF007401397}"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241161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2385387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41822217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34998690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21BAE81-C152-49A9-9FF2-BDF007401397}" type="datetimeFigureOut">
              <a:rPr lang="en-GB" smtClean="0"/>
              <a:t>24/06/2021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4047056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21BAE81-C152-49A9-9FF2-BDF007401397}" type="datetimeFigureOut">
              <a:rPr lang="en-GB" smtClean="0"/>
              <a:t>24/06/2021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23471051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7775843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1BAE81-C152-49A9-9FF2-BDF007401397}"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9A3FB4-28A9-4BCF-B3DC-AB04A4E36BA4}" type="slidenum">
              <a:rPr lang="en-GB" smtClean="0"/>
              <a:t>‹#›</a:t>
            </a:fld>
            <a:endParaRPr lang="en-GB"/>
          </a:p>
        </p:txBody>
      </p:sp>
    </p:spTree>
    <p:extLst>
      <p:ext uri="{BB962C8B-B14F-4D97-AF65-F5344CB8AC3E}">
        <p14:creationId xmlns:p14="http://schemas.microsoft.com/office/powerpoint/2010/main" val="2110927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121BAE81-C152-49A9-9FF2-BDF007401397}" type="datetimeFigureOut">
              <a:rPr lang="en-GB" smtClean="0"/>
              <a:t>24/06/2021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D9A3FB4-28A9-4BCF-B3DC-AB04A4E36BA4}" type="slidenum">
              <a:rPr lang="en-GB" smtClean="0"/>
              <a:t>‹#›</a:t>
            </a:fld>
            <a:endParaRPr lang="en-GB"/>
          </a:p>
        </p:txBody>
      </p:sp>
    </p:spTree>
    <p:extLst>
      <p:ext uri="{BB962C8B-B14F-4D97-AF65-F5344CB8AC3E}">
        <p14:creationId xmlns:p14="http://schemas.microsoft.com/office/powerpoint/2010/main" val="318287968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bbc.co.uk/bitesize/topics/zkgg87h/articles/zsgwwx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bitesize/clips/zxgvr82" TargetMode="Externa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hyperlink" Target="https://www.bbc.co.uk/bitesize/clips/zt3fb9q"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2807E-95EF-40BE-B5A4-D4E4A3F83E1E}"/>
              </a:ext>
            </a:extLst>
          </p:cNvPr>
          <p:cNvSpPr>
            <a:spLocks noGrp="1"/>
          </p:cNvSpPr>
          <p:nvPr>
            <p:ph type="ctrTitle"/>
          </p:nvPr>
        </p:nvSpPr>
        <p:spPr/>
        <p:txBody>
          <a:bodyPr/>
          <a:lstStyle/>
          <a:p>
            <a:r>
              <a:rPr lang="en-US" dirty="0">
                <a:latin typeface="Comic Sans MS" panose="030F0702030302020204" pitchFamily="66" charset="0"/>
              </a:rPr>
              <a:t>Monday 28</a:t>
            </a:r>
            <a:r>
              <a:rPr lang="en-US" baseline="30000" dirty="0">
                <a:latin typeface="Comic Sans MS" panose="030F0702030302020204" pitchFamily="66" charset="0"/>
              </a:rPr>
              <a:t>th</a:t>
            </a:r>
            <a:r>
              <a:rPr lang="en-US" dirty="0">
                <a:latin typeface="Comic Sans MS" panose="030F0702030302020204" pitchFamily="66" charset="0"/>
              </a:rPr>
              <a:t> June 2021</a:t>
            </a:r>
            <a:endParaRPr lang="en-GB" dirty="0">
              <a:latin typeface="Comic Sans MS" panose="030F0702030302020204" pitchFamily="66" charset="0"/>
            </a:endParaRPr>
          </a:p>
        </p:txBody>
      </p:sp>
      <p:sp>
        <p:nvSpPr>
          <p:cNvPr id="3" name="Subtitle 2">
            <a:extLst>
              <a:ext uri="{FF2B5EF4-FFF2-40B4-BE49-F238E27FC236}">
                <a16:creationId xmlns:a16="http://schemas.microsoft.com/office/drawing/2014/main" id="{8F6C6A67-A156-4F90-BE61-3DF269E47BD8}"/>
              </a:ext>
            </a:extLst>
          </p:cNvPr>
          <p:cNvSpPr>
            <a:spLocks noGrp="1"/>
          </p:cNvSpPr>
          <p:nvPr>
            <p:ph type="subTitle" idx="1"/>
          </p:nvPr>
        </p:nvSpPr>
        <p:spPr>
          <a:xfrm>
            <a:off x="1154955" y="4777379"/>
            <a:ext cx="8825658" cy="1370501"/>
          </a:xfrm>
        </p:spPr>
        <p:txBody>
          <a:bodyPr>
            <a:normAutofit/>
          </a:bodyPr>
          <a:lstStyle/>
          <a:p>
            <a:r>
              <a:rPr lang="en-US" sz="2800" cap="none" dirty="0">
                <a:latin typeface="Comic Sans MS" panose="030F0702030302020204" pitchFamily="66" charset="0"/>
              </a:rPr>
              <a:t>LO: to investigate materials</a:t>
            </a:r>
          </a:p>
          <a:p>
            <a:r>
              <a:rPr lang="en-US" sz="2800" cap="none" dirty="0">
                <a:latin typeface="Comic Sans MS" panose="030F0702030302020204" pitchFamily="66" charset="0"/>
              </a:rPr>
              <a:t>C: States of Matter</a:t>
            </a:r>
            <a:endParaRPr lang="en-GB" sz="2800" cap="none" dirty="0">
              <a:latin typeface="Comic Sans MS" panose="030F0702030302020204" pitchFamily="66" charset="0"/>
            </a:endParaRPr>
          </a:p>
        </p:txBody>
      </p:sp>
    </p:spTree>
    <p:extLst>
      <p:ext uri="{BB962C8B-B14F-4D97-AF65-F5344CB8AC3E}">
        <p14:creationId xmlns:p14="http://schemas.microsoft.com/office/powerpoint/2010/main" val="608497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0CC55-33DE-4ADA-ABA6-820F2A56A2A7}"/>
              </a:ext>
            </a:extLst>
          </p:cNvPr>
          <p:cNvSpPr>
            <a:spLocks noGrp="1"/>
          </p:cNvSpPr>
          <p:nvPr>
            <p:ph type="title"/>
          </p:nvPr>
        </p:nvSpPr>
        <p:spPr/>
        <p:txBody>
          <a:bodyPr/>
          <a:lstStyle/>
          <a:p>
            <a:r>
              <a:rPr lang="en-US" sz="4400" dirty="0">
                <a:latin typeface="Comic Sans MS" panose="030F0702030302020204" pitchFamily="66" charset="0"/>
              </a:rPr>
              <a:t>Solid, Liquid or Gas? Why?</a:t>
            </a:r>
            <a:endParaRPr lang="en-GB" sz="4400" dirty="0">
              <a:latin typeface="Comic Sans MS" panose="030F0702030302020204" pitchFamily="66" charset="0"/>
            </a:endParaRPr>
          </a:p>
        </p:txBody>
      </p:sp>
      <p:pic>
        <p:nvPicPr>
          <p:cNvPr id="1026" name="Picture 2" descr="The particle model - Activity Book p 79">
            <a:extLst>
              <a:ext uri="{FF2B5EF4-FFF2-40B4-BE49-F238E27FC236}">
                <a16:creationId xmlns:a16="http://schemas.microsoft.com/office/drawing/2014/main" id="{0313DD9C-1390-401A-8CAC-086F7AAC1F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508" b="6003"/>
          <a:stretch/>
        </p:blipFill>
        <p:spPr bwMode="auto">
          <a:xfrm>
            <a:off x="1047314" y="2780859"/>
            <a:ext cx="10097372" cy="341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106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AE82E-0A88-45BE-B1FB-8993F763829E}"/>
              </a:ext>
            </a:extLst>
          </p:cNvPr>
          <p:cNvSpPr>
            <a:spLocks noGrp="1"/>
          </p:cNvSpPr>
          <p:nvPr>
            <p:ph type="title"/>
          </p:nvPr>
        </p:nvSpPr>
        <p:spPr/>
        <p:txBody>
          <a:bodyPr/>
          <a:lstStyle/>
          <a:p>
            <a:r>
              <a:rPr lang="en-US" sz="4000" dirty="0">
                <a:latin typeface="Comic Sans MS" panose="030F0702030302020204" pitchFamily="66" charset="0"/>
              </a:rPr>
              <a:t>Each circle represents a molecule. </a:t>
            </a:r>
            <a:endParaRPr lang="en-GB" sz="40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7D0A7121-E23F-4B5C-8129-2E9437D7F6FA}"/>
              </a:ext>
            </a:extLst>
          </p:cNvPr>
          <p:cNvSpPr>
            <a:spLocks noGrp="1"/>
          </p:cNvSpPr>
          <p:nvPr>
            <p:ph idx="1"/>
          </p:nvPr>
        </p:nvSpPr>
        <p:spPr>
          <a:xfrm>
            <a:off x="616688" y="2603500"/>
            <a:ext cx="11047228" cy="3416300"/>
          </a:xfrm>
        </p:spPr>
        <p:txBody>
          <a:bodyPr>
            <a:normAutofit/>
          </a:bodyPr>
          <a:lstStyle/>
          <a:p>
            <a:r>
              <a:rPr lang="en-GB" sz="2100" dirty="0">
                <a:latin typeface="Comic Sans MS" panose="030F0702030302020204" pitchFamily="66" charset="0"/>
              </a:rPr>
              <a:t>Solids have a rigid structure of particles vibrating at fixed points. </a:t>
            </a:r>
          </a:p>
          <a:p>
            <a:r>
              <a:rPr lang="en-GB" sz="2100" dirty="0">
                <a:latin typeface="Comic Sans MS" panose="030F0702030302020204" pitchFamily="66" charset="0"/>
              </a:rPr>
              <a:t>Liquid has no fixed shape and particles moving around. </a:t>
            </a:r>
          </a:p>
          <a:p>
            <a:r>
              <a:rPr lang="en-GB" sz="2100" dirty="0">
                <a:latin typeface="Comic Sans MS" panose="030F0702030302020204" pitchFamily="66" charset="0"/>
              </a:rPr>
              <a:t>Gas particles move randomly and rapidly to fill spaces.</a:t>
            </a:r>
          </a:p>
        </p:txBody>
      </p:sp>
      <p:pic>
        <p:nvPicPr>
          <p:cNvPr id="2050" name="Picture 2" descr="The particle model - Activity Book p 79">
            <a:extLst>
              <a:ext uri="{FF2B5EF4-FFF2-40B4-BE49-F238E27FC236}">
                <a16:creationId xmlns:a16="http://schemas.microsoft.com/office/drawing/2014/main" id="{D4AD3931-64CA-4250-9448-F4D0F30FE2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2513" y="4085120"/>
            <a:ext cx="6626974" cy="2718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264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ED0E9-EA50-4EB7-9666-B0C24320BA8F}"/>
              </a:ext>
            </a:extLst>
          </p:cNvPr>
          <p:cNvSpPr>
            <a:spLocks noGrp="1"/>
          </p:cNvSpPr>
          <p:nvPr>
            <p:ph type="title"/>
          </p:nvPr>
        </p:nvSpPr>
        <p:spPr/>
        <p:txBody>
          <a:bodyPr/>
          <a:lstStyle/>
          <a:p>
            <a:pPr algn="ctr"/>
            <a:r>
              <a:rPr lang="en-US" u="sng" dirty="0">
                <a:latin typeface="Comic Sans MS" panose="030F0702030302020204" pitchFamily="66" charset="0"/>
                <a:hlinkClick r:id="rId2"/>
              </a:rPr>
              <a:t>https://www.bbc.co.uk/bitesize/topics/zkgg87h/articles/zsgwwxs</a:t>
            </a:r>
            <a:r>
              <a:rPr lang="en-US" dirty="0">
                <a:latin typeface="Comic Sans MS" panose="030F0702030302020204" pitchFamily="66" charset="0"/>
              </a:rPr>
              <a:t>  </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8A87324C-578D-41F8-B6F9-E136E4B60C43}"/>
              </a:ext>
            </a:extLst>
          </p:cNvPr>
          <p:cNvPicPr>
            <a:picLocks noChangeAspect="1"/>
          </p:cNvPicPr>
          <p:nvPr/>
        </p:nvPicPr>
        <p:blipFill rotWithShape="1">
          <a:blip r:embed="rId3"/>
          <a:srcRect l="13619" t="17543" r="15921" b="9123"/>
          <a:stretch/>
        </p:blipFill>
        <p:spPr>
          <a:xfrm>
            <a:off x="2244429" y="2348318"/>
            <a:ext cx="7703141" cy="4509682"/>
          </a:xfrm>
          <a:prstGeom prst="rect">
            <a:avLst/>
          </a:prstGeom>
        </p:spPr>
      </p:pic>
    </p:spTree>
    <p:extLst>
      <p:ext uri="{BB962C8B-B14F-4D97-AF65-F5344CB8AC3E}">
        <p14:creationId xmlns:p14="http://schemas.microsoft.com/office/powerpoint/2010/main" val="564677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60DCA-B307-40DD-83F7-141B5FE6745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80E6CA20-B56F-4766-8841-6B53D98BE818}"/>
              </a:ext>
            </a:extLst>
          </p:cNvPr>
          <p:cNvSpPr>
            <a:spLocks noGrp="1"/>
          </p:cNvSpPr>
          <p:nvPr>
            <p:ph idx="1"/>
          </p:nvPr>
        </p:nvSpPr>
        <p:spPr/>
        <p:txBody>
          <a:bodyPr>
            <a:normAutofit/>
          </a:bodyPr>
          <a:lstStyle/>
          <a:p>
            <a:r>
              <a:rPr lang="en-US" sz="2100" dirty="0">
                <a:latin typeface="Comic Sans MS" panose="030F0702030302020204" pitchFamily="66" charset="0"/>
              </a:rPr>
              <a:t>Gases surround us, but how many gases can you name?</a:t>
            </a:r>
          </a:p>
          <a:p>
            <a:r>
              <a:rPr lang="en-US" sz="2100" dirty="0">
                <a:latin typeface="Comic Sans MS" panose="030F0702030302020204" pitchFamily="66" charset="0"/>
              </a:rPr>
              <a:t>Which ones make up the air around us?</a:t>
            </a:r>
          </a:p>
          <a:p>
            <a:r>
              <a:rPr lang="en-US" sz="2100" dirty="0">
                <a:latin typeface="Comic Sans MS" panose="030F0702030302020204" pitchFamily="66" charset="0"/>
              </a:rPr>
              <a:t>Which gases are important for human or plant life?</a:t>
            </a:r>
            <a:endParaRPr lang="en-GB" sz="2100" dirty="0">
              <a:latin typeface="Comic Sans MS" panose="030F0702030302020204" pitchFamily="66" charset="0"/>
            </a:endParaRPr>
          </a:p>
        </p:txBody>
      </p:sp>
      <p:pic>
        <p:nvPicPr>
          <p:cNvPr id="4" name="Picture 2" descr="The particle model - Activity Book p 79">
            <a:extLst>
              <a:ext uri="{FF2B5EF4-FFF2-40B4-BE49-F238E27FC236}">
                <a16:creationId xmlns:a16="http://schemas.microsoft.com/office/drawing/2014/main" id="{B5B77289-8537-41C7-A903-CD77E705B9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5830" t="4221" r="2105" b="4635"/>
          <a:stretch/>
        </p:blipFill>
        <p:spPr bwMode="auto">
          <a:xfrm>
            <a:off x="4403456" y="4178594"/>
            <a:ext cx="2124935" cy="247738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hinking Brain Cliparts - Cliparts Zone">
            <a:extLst>
              <a:ext uri="{FF2B5EF4-FFF2-40B4-BE49-F238E27FC236}">
                <a16:creationId xmlns:a16="http://schemas.microsoft.com/office/drawing/2014/main" id="{9CB4FF78-DA22-4541-BF3A-E3E28921A4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0959" y="3859618"/>
            <a:ext cx="3121042" cy="2998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8086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59775-784C-48A1-AAFE-B58EF34C8CBF}"/>
              </a:ext>
            </a:extLst>
          </p:cNvPr>
          <p:cNvSpPr>
            <a:spLocks noGrp="1"/>
          </p:cNvSpPr>
          <p:nvPr>
            <p:ph type="title" idx="4294967295"/>
          </p:nvPr>
        </p:nvSpPr>
        <p:spPr>
          <a:xfrm>
            <a:off x="9548036" y="3429000"/>
            <a:ext cx="2169043" cy="817562"/>
          </a:xfrm>
        </p:spPr>
        <p:txBody>
          <a:bodyPr/>
          <a:lstStyle/>
          <a:p>
            <a:pPr algn="ctr"/>
            <a:r>
              <a:rPr lang="en-US" sz="4000" dirty="0">
                <a:solidFill>
                  <a:schemeClr val="tx1">
                    <a:lumMod val="50000"/>
                    <a:lumOff val="50000"/>
                  </a:schemeClr>
                </a:solidFill>
                <a:latin typeface="Comic Sans MS" panose="030F0702030302020204" pitchFamily="66" charset="0"/>
              </a:rPr>
              <a:t>How many of these gases have you heard of?</a:t>
            </a:r>
            <a:endParaRPr lang="en-GB" sz="4000" dirty="0">
              <a:solidFill>
                <a:schemeClr val="tx1">
                  <a:lumMod val="50000"/>
                  <a:lumOff val="50000"/>
                </a:schemeClr>
              </a:solidFill>
              <a:latin typeface="Comic Sans MS" panose="030F0702030302020204" pitchFamily="66" charset="0"/>
            </a:endParaRPr>
          </a:p>
        </p:txBody>
      </p:sp>
      <p:pic>
        <p:nvPicPr>
          <p:cNvPr id="4" name="Picture 3">
            <a:extLst>
              <a:ext uri="{FF2B5EF4-FFF2-40B4-BE49-F238E27FC236}">
                <a16:creationId xmlns:a16="http://schemas.microsoft.com/office/drawing/2014/main" id="{EB201029-33D7-41F7-9815-98B561D732E4}"/>
              </a:ext>
            </a:extLst>
          </p:cNvPr>
          <p:cNvPicPr>
            <a:picLocks noChangeAspect="1"/>
          </p:cNvPicPr>
          <p:nvPr/>
        </p:nvPicPr>
        <p:blipFill rotWithShape="1">
          <a:blip r:embed="rId2"/>
          <a:srcRect l="36394" t="26015" r="37833" b="40209"/>
          <a:stretch/>
        </p:blipFill>
        <p:spPr>
          <a:xfrm>
            <a:off x="53163" y="0"/>
            <a:ext cx="9303488" cy="6858000"/>
          </a:xfrm>
          <a:prstGeom prst="rect">
            <a:avLst/>
          </a:prstGeom>
        </p:spPr>
      </p:pic>
    </p:spTree>
    <p:extLst>
      <p:ext uri="{BB962C8B-B14F-4D97-AF65-F5344CB8AC3E}">
        <p14:creationId xmlns:p14="http://schemas.microsoft.com/office/powerpoint/2010/main" val="1077949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D0EEA8-7C63-4C32-AA00-6474C02EB648}"/>
              </a:ext>
            </a:extLst>
          </p:cNvPr>
          <p:cNvPicPr>
            <a:picLocks noChangeAspect="1"/>
          </p:cNvPicPr>
          <p:nvPr/>
        </p:nvPicPr>
        <p:blipFill rotWithShape="1">
          <a:blip r:embed="rId2"/>
          <a:srcRect l="36504" t="60173" r="37741" b="14987"/>
          <a:stretch/>
        </p:blipFill>
        <p:spPr>
          <a:xfrm>
            <a:off x="21264" y="776177"/>
            <a:ext cx="9526772" cy="5937997"/>
          </a:xfrm>
          <a:prstGeom prst="rect">
            <a:avLst/>
          </a:prstGeom>
        </p:spPr>
      </p:pic>
      <p:sp>
        <p:nvSpPr>
          <p:cNvPr id="6" name="Title 1">
            <a:extLst>
              <a:ext uri="{FF2B5EF4-FFF2-40B4-BE49-F238E27FC236}">
                <a16:creationId xmlns:a16="http://schemas.microsoft.com/office/drawing/2014/main" id="{D47D04B9-658A-457F-BB6C-89056456AE5E}"/>
              </a:ext>
            </a:extLst>
          </p:cNvPr>
          <p:cNvSpPr txBox="1">
            <a:spLocks/>
          </p:cNvSpPr>
          <p:nvPr/>
        </p:nvSpPr>
        <p:spPr bwMode="gray">
          <a:xfrm>
            <a:off x="9548036" y="3429000"/>
            <a:ext cx="2169043" cy="81756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000">
                <a:solidFill>
                  <a:schemeClr val="tx1">
                    <a:lumMod val="50000"/>
                    <a:lumOff val="50000"/>
                  </a:schemeClr>
                </a:solidFill>
                <a:latin typeface="Comic Sans MS" panose="030F0702030302020204" pitchFamily="66" charset="0"/>
              </a:rPr>
              <a:t>How many of these gases have you heard of?</a:t>
            </a:r>
            <a:endParaRPr lang="en-GB" sz="4000" dirty="0">
              <a:solidFill>
                <a:schemeClr val="tx1">
                  <a:lumMod val="50000"/>
                  <a:lumOff val="50000"/>
                </a:schemeClr>
              </a:solidFill>
              <a:latin typeface="Comic Sans MS" panose="030F0702030302020204" pitchFamily="66" charset="0"/>
            </a:endParaRPr>
          </a:p>
        </p:txBody>
      </p:sp>
    </p:spTree>
    <p:extLst>
      <p:ext uri="{BB962C8B-B14F-4D97-AF65-F5344CB8AC3E}">
        <p14:creationId xmlns:p14="http://schemas.microsoft.com/office/powerpoint/2010/main" val="113489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4BAEE-A30A-405C-B724-34C94A04B043}"/>
              </a:ext>
            </a:extLst>
          </p:cNvPr>
          <p:cNvSpPr>
            <a:spLocks noGrp="1"/>
          </p:cNvSpPr>
          <p:nvPr>
            <p:ph type="title"/>
          </p:nvPr>
        </p:nvSpPr>
        <p:spPr/>
        <p:txBody>
          <a:bodyPr/>
          <a:lstStyle/>
          <a:p>
            <a:pPr algn="ctr"/>
            <a:r>
              <a:rPr lang="en-US" u="sng" dirty="0">
                <a:latin typeface="Comic Sans MS" panose="030F0702030302020204" pitchFamily="66" charset="0"/>
                <a:hlinkClick r:id="rId2"/>
              </a:rPr>
              <a:t>https://www.bbc.co.uk/bitesize/clips/zxgvr82</a:t>
            </a:r>
            <a:r>
              <a:rPr lang="en-US" u="sng" dirty="0">
                <a:latin typeface="Comic Sans MS" panose="030F0702030302020204" pitchFamily="66" charset="0"/>
              </a:rPr>
              <a:t>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0EEFE12-6E81-4D3C-9346-DF034FD29F13}"/>
              </a:ext>
            </a:extLst>
          </p:cNvPr>
          <p:cNvSpPr>
            <a:spLocks noGrp="1"/>
          </p:cNvSpPr>
          <p:nvPr>
            <p:ph idx="1"/>
          </p:nvPr>
        </p:nvSpPr>
        <p:spPr/>
        <p:txBody>
          <a:bodyPr>
            <a:normAutofit/>
          </a:bodyPr>
          <a:lstStyle/>
          <a:p>
            <a:r>
              <a:rPr lang="en-US" sz="2100" dirty="0">
                <a:latin typeface="Comic Sans MS" panose="030F0702030302020204" pitchFamily="66" charset="0"/>
              </a:rPr>
              <a:t>How many gases can you spot? </a:t>
            </a:r>
            <a:endParaRPr lang="en-GB" sz="2100" dirty="0">
              <a:latin typeface="Comic Sans MS" panose="030F0702030302020204" pitchFamily="66" charset="0"/>
            </a:endParaRPr>
          </a:p>
        </p:txBody>
      </p:sp>
      <p:pic>
        <p:nvPicPr>
          <p:cNvPr id="9218" name="Picture 2" descr="Eyeball Clipart Look And Listen - Blue Bird Eyes Clipart, HD Png Download -  1078x1193(#3734529) - PngFind">
            <a:extLst>
              <a:ext uri="{FF2B5EF4-FFF2-40B4-BE49-F238E27FC236}">
                <a16:creationId xmlns:a16="http://schemas.microsoft.com/office/drawing/2014/main" id="{1492E2CC-673D-489A-9451-66BCB9694DB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5573" b="91744" l="4524" r="93452">
                        <a14:foregroundMark x1="49286" y1="5573" x2="49286" y2="5573"/>
                        <a14:foregroundMark x1="44643" y1="8359" x2="44643" y2="8359"/>
                        <a14:foregroundMark x1="25595" y1="8566" x2="25595" y2="8566"/>
                        <a14:foregroundMark x1="21548" y1="10423" x2="21548" y2="10423"/>
                        <a14:foregroundMark x1="17381" y1="12693" x2="17381" y2="12693"/>
                        <a14:foregroundMark x1="24405" y1="8875" x2="24405" y2="8875"/>
                        <a14:foregroundMark x1="22738" y1="9804" x2="22738" y2="9804"/>
                        <a14:foregroundMark x1="21905" y1="9907" x2="21905" y2="9907"/>
                        <a14:foregroundMark x1="19405" y1="11662" x2="19405" y2="11662"/>
                        <a14:foregroundMark x1="17976" y1="12281" x2="17976" y2="12281"/>
                        <a14:foregroundMark x1="5476" y1="33953" x2="5476" y2="33953"/>
                        <a14:foregroundMark x1="4881" y1="38906" x2="4881" y2="38906"/>
                        <a14:foregroundMark x1="4762" y1="46646" x2="4762" y2="46646"/>
                        <a14:foregroundMark x1="10238" y1="47781" x2="10238" y2="47781"/>
                        <a14:foregroundMark x1="15595" y1="51806" x2="15595" y2="51806"/>
                        <a14:foregroundMark x1="7738" y1="43756" x2="7738" y2="43756"/>
                        <a14:foregroundMark x1="12976" y1="37668" x2="12976" y2="37668"/>
                        <a14:foregroundMark x1="16667" y1="32405" x2="16667" y2="32405"/>
                        <a14:foregroundMark x1="10833" y1="41073" x2="10833" y2="41073"/>
                        <a14:foregroundMark x1="10595" y1="35501" x2="10595" y2="35501"/>
                        <a14:foregroundMark x1="32381" y1="49742" x2="32381" y2="49742"/>
                        <a14:foregroundMark x1="38095" y1="48400" x2="38095" y2="48400"/>
                        <a14:foregroundMark x1="41429" y1="50052" x2="41429" y2="50052"/>
                        <a14:foregroundMark x1="39524" y1="35501" x2="39524" y2="35501"/>
                        <a14:foregroundMark x1="43333" y1="43447" x2="43333" y2="43447"/>
                        <a14:foregroundMark x1="37262" y1="44479" x2="37262" y2="44479"/>
                        <a14:foregroundMark x1="25952" y1="42518" x2="25952" y2="42518"/>
                        <a14:foregroundMark x1="35833" y1="47265" x2="35833" y2="47265"/>
                        <a14:foregroundMark x1="36310" y1="39216" x2="36310" y2="39216"/>
                        <a14:foregroundMark x1="29762" y1="40041" x2="29762" y2="40041"/>
                        <a14:foregroundMark x1="22024" y1="43137" x2="22024" y2="43137"/>
                        <a14:foregroundMark x1="21190" y1="49432" x2="21190" y2="49432"/>
                        <a14:foregroundMark x1="24405" y1="51806" x2="24405" y2="51806"/>
                        <a14:foregroundMark x1="29048" y1="54902" x2="29048" y2="54902"/>
                        <a14:foregroundMark x1="37262" y1="56760" x2="37738" y2="56863"/>
                        <a14:foregroundMark x1="42143" y1="54902" x2="42143" y2="54902"/>
                        <a14:foregroundMark x1="46071" y1="45614" x2="46071" y2="45614"/>
                        <a14:foregroundMark x1="37024" y1="39112" x2="37024" y2="39112"/>
                        <a14:foregroundMark x1="32381" y1="37049" x2="32381" y2="37049"/>
                        <a14:foregroundMark x1="27976" y1="37977" x2="27976" y2="37977"/>
                        <a14:foregroundMark x1="30238" y1="41073" x2="30238" y2="41073"/>
                        <a14:foregroundMark x1="13452" y1="56553" x2="13452" y2="56553"/>
                        <a14:foregroundMark x1="18690" y1="59546" x2="18690" y2="59546"/>
                        <a14:foregroundMark x1="22976" y1="61197" x2="22976" y2="61197"/>
                        <a14:foregroundMark x1="17381" y1="57069" x2="17381" y2="57069"/>
                        <a14:foregroundMark x1="11667" y1="54902" x2="11667" y2="54902"/>
                        <a14:foregroundMark x1="11905" y1="52528" x2="11905" y2="52528"/>
                        <a14:foregroundMark x1="9881" y1="47781" x2="9881" y2="47781"/>
                        <a14:foregroundMark x1="12619" y1="43550" x2="12619" y2="43550"/>
                        <a14:foregroundMark x1="13452" y1="35810" x2="13452" y2="35810"/>
                        <a14:foregroundMark x1="17976" y1="33333" x2="17976" y2="33333"/>
                        <a14:foregroundMark x1="16190" y1="30237" x2="16190" y2="30237"/>
                        <a14:foregroundMark x1="11310" y1="33643" x2="11310" y2="33643"/>
                        <a14:foregroundMark x1="11310" y1="35088" x2="11310" y2="35088"/>
                        <a14:foregroundMark x1="11310" y1="35088" x2="4524" y2="52941"/>
                        <a14:foregroundMark x1="4524" y1="52941" x2="21667" y2="27245"/>
                        <a14:foregroundMark x1="21667" y1="27245" x2="10119" y2="55108"/>
                        <a14:foregroundMark x1="10119" y1="55108" x2="15238" y2="40248"/>
                        <a14:foregroundMark x1="15238" y1="40248" x2="7619" y2="43240"/>
                        <a14:foregroundMark x1="7619" y1="43240" x2="17381" y2="27451"/>
                        <a14:foregroundMark x1="31310" y1="40660" x2="29881" y2="55934"/>
                        <a14:foregroundMark x1="29881" y1="55934" x2="41429" y2="45717"/>
                        <a14:foregroundMark x1="41429" y1="45717" x2="42024" y2="36945"/>
                        <a14:foregroundMark x1="42024" y1="36945" x2="33214" y2="43550"/>
                        <a14:foregroundMark x1="33214" y1="43550" x2="30357" y2="50877"/>
                        <a14:foregroundMark x1="30357" y1="50877" x2="39167" y2="55521"/>
                        <a14:foregroundMark x1="39167" y1="55521" x2="43333" y2="45924"/>
                        <a14:foregroundMark x1="43333" y1="45924" x2="41905" y2="36326"/>
                        <a14:foregroundMark x1="41905" y1="36326" x2="32976" y2="40041"/>
                        <a14:foregroundMark x1="32976" y1="40041" x2="23333" y2="40144"/>
                        <a14:foregroundMark x1="23333" y1="40144" x2="23571" y2="57688"/>
                        <a14:foregroundMark x1="23571" y1="57688" x2="30833" y2="56140"/>
                        <a14:foregroundMark x1="24405" y1="37668" x2="38333" y2="37255"/>
                        <a14:foregroundMark x1="90952" y1="53044" x2="88810" y2="44066"/>
                        <a14:foregroundMark x1="88810" y1="44066" x2="90833" y2="35604"/>
                        <a14:foregroundMark x1="90833" y1="35604" x2="93571" y2="42415"/>
                        <a14:foregroundMark x1="93571" y1="42415" x2="93571" y2="55212"/>
                        <a14:foregroundMark x1="15952" y1="14757" x2="16905" y2="13519"/>
                        <a14:foregroundMark x1="22976" y1="17234" x2="27619" y2="17544"/>
                        <a14:foregroundMark x1="17738" y1="15377" x2="15952" y2="12693"/>
                        <a14:foregroundMark x1="47857" y1="91125" x2="57024" y2="91744"/>
                        <a14:foregroundMark x1="57024" y1="91744" x2="62500" y2="91641"/>
                      </a14:backgroundRemoval>
                    </a14:imgEffect>
                  </a14:imgLayer>
                </a14:imgProps>
              </a:ext>
              <a:ext uri="{28A0092B-C50C-407E-A947-70E740481C1C}">
                <a14:useLocalDpi xmlns:a14="http://schemas.microsoft.com/office/drawing/2010/main" val="0"/>
              </a:ext>
            </a:extLst>
          </a:blip>
          <a:srcRect/>
          <a:stretch>
            <a:fillRect/>
          </a:stretch>
        </p:blipFill>
        <p:spPr bwMode="auto">
          <a:xfrm>
            <a:off x="8182455" y="2232837"/>
            <a:ext cx="4009545" cy="4625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06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53F42-8414-4E6D-BE2C-FF37CA1BC0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8F1E5B3-4CF8-4B5E-BDF4-A33C2F9C33E0}"/>
              </a:ext>
            </a:extLst>
          </p:cNvPr>
          <p:cNvSpPr>
            <a:spLocks noGrp="1"/>
          </p:cNvSpPr>
          <p:nvPr>
            <p:ph idx="1"/>
          </p:nvPr>
        </p:nvSpPr>
        <p:spPr/>
        <p:txBody>
          <a:bodyPr>
            <a:normAutofit/>
          </a:bodyPr>
          <a:lstStyle/>
          <a:p>
            <a:r>
              <a:rPr lang="en-US" sz="2100" dirty="0">
                <a:latin typeface="Comic Sans MS" panose="030F0702030302020204" pitchFamily="66" charset="0"/>
              </a:rPr>
              <a:t>Moving air can be very useful: turning wind turbines, blowing washing on a washing line or filling the sail of a boat, but it can also be damaging. </a:t>
            </a:r>
            <a:endParaRPr lang="en-GB" sz="2100" dirty="0">
              <a:latin typeface="Comic Sans MS" panose="030F0702030302020204" pitchFamily="66" charset="0"/>
            </a:endParaRPr>
          </a:p>
        </p:txBody>
      </p:sp>
      <p:pic>
        <p:nvPicPr>
          <p:cNvPr id="10242" name="Picture 2" descr="Denmark&amp;#39;s ambitious wind power plans include giant &amp;#39;energy islands&amp;#39; |  Engadget">
            <a:extLst>
              <a:ext uri="{FF2B5EF4-FFF2-40B4-BE49-F238E27FC236}">
                <a16:creationId xmlns:a16="http://schemas.microsoft.com/office/drawing/2014/main" id="{DE482F80-0F3C-40B5-BDE3-AA6DE44AE4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8474"/>
            <a:ext cx="4151729" cy="284952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Laundry at Red Shoot Camping Park">
            <a:extLst>
              <a:ext uri="{FF2B5EF4-FFF2-40B4-BE49-F238E27FC236}">
                <a16:creationId xmlns:a16="http://schemas.microsoft.com/office/drawing/2014/main" id="{D51A22DC-7B7E-4F4D-A1E0-417C24FBB2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28" r="3449"/>
          <a:stretch/>
        </p:blipFill>
        <p:spPr bwMode="auto">
          <a:xfrm>
            <a:off x="4151729" y="4008472"/>
            <a:ext cx="4646428" cy="2849527"/>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ow To Read The Wind When Sailing | Life of Sailing">
            <a:extLst>
              <a:ext uri="{FF2B5EF4-FFF2-40B4-BE49-F238E27FC236}">
                <a16:creationId xmlns:a16="http://schemas.microsoft.com/office/drawing/2014/main" id="{B9DA2C64-748D-454B-902D-866C5A97B05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3751" r="14970"/>
          <a:stretch/>
        </p:blipFill>
        <p:spPr bwMode="auto">
          <a:xfrm>
            <a:off x="8798157" y="4008472"/>
            <a:ext cx="3393843" cy="2849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382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61530F-D358-4C61-9D7F-905BF3C1BA40}"/>
              </a:ext>
            </a:extLst>
          </p:cNvPr>
          <p:cNvSpPr>
            <a:spLocks noGrp="1"/>
          </p:cNvSpPr>
          <p:nvPr>
            <p:ph idx="1"/>
          </p:nvPr>
        </p:nvSpPr>
        <p:spPr>
          <a:xfrm>
            <a:off x="1154954" y="2401482"/>
            <a:ext cx="8761413" cy="3416300"/>
          </a:xfrm>
        </p:spPr>
        <p:txBody>
          <a:bodyPr>
            <a:normAutofit/>
          </a:bodyPr>
          <a:lstStyle/>
          <a:p>
            <a:r>
              <a:rPr lang="en-US" sz="2100" dirty="0">
                <a:latin typeface="Comic Sans MS" panose="030F0702030302020204" pitchFamily="66" charset="0"/>
              </a:rPr>
              <a:t>Remember, all materials are made up of particles – solids, liquids and gases!</a:t>
            </a:r>
          </a:p>
          <a:p>
            <a:r>
              <a:rPr lang="en-US" sz="2100" dirty="0">
                <a:latin typeface="Comic Sans MS" panose="030F0702030302020204" pitchFamily="66" charset="0"/>
              </a:rPr>
              <a:t>Even though many gases are not visible, they are there and they are matter!</a:t>
            </a:r>
            <a:endParaRPr lang="en-GB" sz="2100" dirty="0">
              <a:latin typeface="Comic Sans MS" panose="030F0702030302020204" pitchFamily="66" charset="0"/>
            </a:endParaRPr>
          </a:p>
        </p:txBody>
      </p:sp>
      <p:pic>
        <p:nvPicPr>
          <p:cNvPr id="4" name="Picture 2" descr="The particle model - Activity Book p 79">
            <a:extLst>
              <a:ext uri="{FF2B5EF4-FFF2-40B4-BE49-F238E27FC236}">
                <a16:creationId xmlns:a16="http://schemas.microsoft.com/office/drawing/2014/main" id="{8AF507D7-8307-4292-BB4A-9580EE33B5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1" t="12044" r="2193" b="5417"/>
          <a:stretch/>
        </p:blipFill>
        <p:spPr bwMode="auto">
          <a:xfrm>
            <a:off x="3048000" y="4721363"/>
            <a:ext cx="6096000" cy="213663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B1EAD062-F4D9-4B04-953F-E35E3E73B146}"/>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239832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4FFF0-F026-4018-94CB-CB9A06BDEC37}"/>
              </a:ext>
            </a:extLst>
          </p:cNvPr>
          <p:cNvSpPr>
            <a:spLocks noGrp="1"/>
          </p:cNvSpPr>
          <p:nvPr>
            <p:ph type="title"/>
          </p:nvPr>
        </p:nvSpPr>
        <p:spPr/>
        <p:txBody>
          <a:bodyPr/>
          <a:lstStyle/>
          <a:p>
            <a:pPr algn="ctr"/>
            <a:r>
              <a:rPr lang="en-US" dirty="0">
                <a:latin typeface="Comic Sans MS" panose="030F0702030302020204" pitchFamily="66" charset="0"/>
              </a:rPr>
              <a:t>Think about fizzy drinks.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89C4792-9565-4989-99CF-F5F448C357F7}"/>
              </a:ext>
            </a:extLst>
          </p:cNvPr>
          <p:cNvSpPr>
            <a:spLocks noGrp="1"/>
          </p:cNvSpPr>
          <p:nvPr>
            <p:ph idx="1"/>
          </p:nvPr>
        </p:nvSpPr>
        <p:spPr/>
        <p:txBody>
          <a:bodyPr>
            <a:normAutofit/>
          </a:bodyPr>
          <a:lstStyle/>
          <a:p>
            <a:r>
              <a:rPr lang="en-US" sz="2100" dirty="0">
                <a:latin typeface="Comic Sans MS" panose="030F0702030302020204" pitchFamily="66" charset="0"/>
              </a:rPr>
              <a:t>Have you ever seen bubbles in fizzy drinks?</a:t>
            </a:r>
          </a:p>
          <a:p>
            <a:endParaRPr lang="en-US" sz="2100" dirty="0">
              <a:latin typeface="Comic Sans MS" panose="030F0702030302020204" pitchFamily="66" charset="0"/>
            </a:endParaRPr>
          </a:p>
          <a:p>
            <a:r>
              <a:rPr lang="en-US" sz="2100" dirty="0">
                <a:latin typeface="Comic Sans MS" panose="030F0702030302020204" pitchFamily="66" charset="0"/>
              </a:rPr>
              <a:t>What are the bubbles in fizzy drinks made of? </a:t>
            </a:r>
          </a:p>
          <a:p>
            <a:r>
              <a:rPr lang="en-US" sz="2100" dirty="0">
                <a:latin typeface="Comic Sans MS" panose="030F0702030302020204" pitchFamily="66" charset="0"/>
              </a:rPr>
              <a:t>Why are there bubbles in fizzy drinks?</a:t>
            </a:r>
          </a:p>
          <a:p>
            <a:r>
              <a:rPr lang="en-US" sz="2100" dirty="0">
                <a:latin typeface="Comic Sans MS" panose="030F0702030302020204" pitchFamily="66" charset="0"/>
              </a:rPr>
              <a:t>How are fizzy drinks made?</a:t>
            </a:r>
            <a:endParaRPr lang="en-GB" sz="2100" dirty="0">
              <a:latin typeface="Comic Sans MS" panose="030F0702030302020204" pitchFamily="66" charset="0"/>
            </a:endParaRPr>
          </a:p>
        </p:txBody>
      </p:sp>
      <p:pic>
        <p:nvPicPr>
          <p:cNvPr id="12290" name="Picture 2" descr="What Are The Best Sodas In The World">
            <a:extLst>
              <a:ext uri="{FF2B5EF4-FFF2-40B4-BE49-F238E27FC236}">
                <a16:creationId xmlns:a16="http://schemas.microsoft.com/office/drawing/2014/main" id="{43941CE4-5965-48E3-AD14-2791F5A507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4555" y="2799168"/>
            <a:ext cx="4537445" cy="3024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764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ADB02-D8F3-4E8A-9F73-87E6DC4A1A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4659246-1F8A-49B0-9015-6A955BB6DC26}"/>
              </a:ext>
            </a:extLst>
          </p:cNvPr>
          <p:cNvSpPr>
            <a:spLocks noGrp="1"/>
          </p:cNvSpPr>
          <p:nvPr>
            <p:ph idx="1"/>
          </p:nvPr>
        </p:nvSpPr>
        <p:spPr>
          <a:xfrm>
            <a:off x="476692" y="2369584"/>
            <a:ext cx="11238614" cy="3416300"/>
          </a:xfrm>
        </p:spPr>
        <p:txBody>
          <a:bodyPr>
            <a:normAutofit/>
          </a:bodyPr>
          <a:lstStyle/>
          <a:p>
            <a:r>
              <a:rPr lang="en-US" sz="2100" dirty="0">
                <a:latin typeface="Comic Sans MS" panose="030F0702030302020204" pitchFamily="66" charset="0"/>
              </a:rPr>
              <a:t>Bubbles in fizzy drinks are made from a gas called </a:t>
            </a:r>
            <a:r>
              <a:rPr lang="en-US" sz="2100" b="1" dirty="0">
                <a:latin typeface="Comic Sans MS" panose="030F0702030302020204" pitchFamily="66" charset="0"/>
              </a:rPr>
              <a:t>carbon dioxide. </a:t>
            </a:r>
            <a:endParaRPr lang="en-US" sz="2100" dirty="0">
              <a:latin typeface="Comic Sans MS" panose="030F0702030302020204" pitchFamily="66" charset="0"/>
            </a:endParaRPr>
          </a:p>
          <a:p>
            <a:r>
              <a:rPr lang="en-GB" sz="2100" dirty="0">
                <a:latin typeface="Comic Sans MS" panose="030F0702030302020204" pitchFamily="66" charset="0"/>
              </a:rPr>
              <a:t>Carbon dioxide is a gas that is all around us. </a:t>
            </a:r>
          </a:p>
          <a:p>
            <a:r>
              <a:rPr lang="en-GB" sz="2100" dirty="0">
                <a:latin typeface="Comic Sans MS" panose="030F0702030302020204" pitchFamily="66" charset="0"/>
              </a:rPr>
              <a:t>It makes up only about 0.04% of the Earth's atmosphere. </a:t>
            </a:r>
          </a:p>
          <a:p>
            <a:endParaRPr lang="en-GB" sz="2100" dirty="0">
              <a:latin typeface="Comic Sans MS" panose="030F0702030302020204" pitchFamily="66" charset="0"/>
            </a:endParaRPr>
          </a:p>
        </p:txBody>
      </p:sp>
      <p:pic>
        <p:nvPicPr>
          <p:cNvPr id="13316" name="Picture 4" descr="What&amp;#39;s The Real Story About the Danger of Soft Drinks?">
            <a:extLst>
              <a:ext uri="{FF2B5EF4-FFF2-40B4-BE49-F238E27FC236}">
                <a16:creationId xmlns:a16="http://schemas.microsoft.com/office/drawing/2014/main" id="{0F335CE1-7337-4B64-8A33-DF7293923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1374" y="3738562"/>
            <a:ext cx="5429251" cy="3119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999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5543C07-E018-4EF1-B371-22AEAC398313}"/>
              </a:ext>
            </a:extLst>
          </p:cNvPr>
          <p:cNvSpPr/>
          <p:nvPr/>
        </p:nvSpPr>
        <p:spPr>
          <a:xfrm>
            <a:off x="2249487" y="3327399"/>
            <a:ext cx="2517775" cy="346075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Rectangle 28">
            <a:extLst>
              <a:ext uri="{FF2B5EF4-FFF2-40B4-BE49-F238E27FC236}">
                <a16:creationId xmlns:a16="http://schemas.microsoft.com/office/drawing/2014/main" id="{FFD582C6-4AB2-421D-91D5-A475E160FAF9}"/>
              </a:ext>
            </a:extLst>
          </p:cNvPr>
          <p:cNvSpPr/>
          <p:nvPr/>
        </p:nvSpPr>
        <p:spPr>
          <a:xfrm>
            <a:off x="4810124" y="3327399"/>
            <a:ext cx="2517775" cy="346075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 name="Rectangle 29">
            <a:extLst>
              <a:ext uri="{FF2B5EF4-FFF2-40B4-BE49-F238E27FC236}">
                <a16:creationId xmlns:a16="http://schemas.microsoft.com/office/drawing/2014/main" id="{C8C589B1-EC6A-45AC-96E0-70E385D9998A}"/>
              </a:ext>
            </a:extLst>
          </p:cNvPr>
          <p:cNvSpPr/>
          <p:nvPr/>
        </p:nvSpPr>
        <p:spPr>
          <a:xfrm>
            <a:off x="7372348" y="3327399"/>
            <a:ext cx="2516188" cy="346075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a:extLst>
              <a:ext uri="{FF2B5EF4-FFF2-40B4-BE49-F238E27FC236}">
                <a16:creationId xmlns:a16="http://schemas.microsoft.com/office/drawing/2014/main" id="{078796F0-D2F9-4644-9DCB-CD8257CDDF1F}"/>
              </a:ext>
            </a:extLst>
          </p:cNvPr>
          <p:cNvSpPr/>
          <p:nvPr/>
        </p:nvSpPr>
        <p:spPr>
          <a:xfrm>
            <a:off x="2254248" y="2349500"/>
            <a:ext cx="7632700" cy="936625"/>
          </a:xfrm>
          <a:prstGeom prst="rect">
            <a:avLst/>
          </a:prstGeom>
          <a:solidFill>
            <a:srgbClr val="D3F3EF"/>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4" name="Title 5">
            <a:extLst>
              <a:ext uri="{FF2B5EF4-FFF2-40B4-BE49-F238E27FC236}">
                <a16:creationId xmlns:a16="http://schemas.microsoft.com/office/drawing/2014/main" id="{F5C7562C-CD39-4E01-BEDA-F471409264BB}"/>
              </a:ext>
            </a:extLst>
          </p:cNvPr>
          <p:cNvSpPr>
            <a:spLocks noGrp="1"/>
          </p:cNvSpPr>
          <p:nvPr>
            <p:ph type="title"/>
          </p:nvPr>
        </p:nvSpPr>
        <p:spPr>
          <a:xfrm>
            <a:off x="504570" y="485774"/>
            <a:ext cx="8220075" cy="1165225"/>
          </a:xfrm>
        </p:spPr>
        <p:txBody>
          <a:bodyPr/>
          <a:lstStyle/>
          <a:p>
            <a:pPr eaLnBrk="1" hangingPunct="1"/>
            <a:r>
              <a:rPr lang="en-GB" altLang="en-US" sz="4800" dirty="0">
                <a:latin typeface="Comic Sans MS" panose="030F0702030302020204" pitchFamily="66" charset="0"/>
              </a:rPr>
              <a:t>Do Gases Weigh Anything?</a:t>
            </a:r>
          </a:p>
        </p:txBody>
      </p:sp>
      <p:sp>
        <p:nvSpPr>
          <p:cNvPr id="17415" name="Content Placeholder 7">
            <a:extLst>
              <a:ext uri="{FF2B5EF4-FFF2-40B4-BE49-F238E27FC236}">
                <a16:creationId xmlns:a16="http://schemas.microsoft.com/office/drawing/2014/main" id="{B0F13434-241A-488F-AF14-BD4CFF694250}"/>
              </a:ext>
            </a:extLst>
          </p:cNvPr>
          <p:cNvSpPr>
            <a:spLocks/>
          </p:cNvSpPr>
          <p:nvPr/>
        </p:nvSpPr>
        <p:spPr bwMode="auto">
          <a:xfrm>
            <a:off x="4810124" y="5356225"/>
            <a:ext cx="2517775" cy="1431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2100" dirty="0">
                <a:latin typeface="Comic Sans MS" panose="030F0702030302020204" pitchFamily="66" charset="0"/>
              </a:rPr>
              <a:t>Gas has no weight because it is invisible.</a:t>
            </a:r>
          </a:p>
        </p:txBody>
      </p:sp>
      <p:sp>
        <p:nvSpPr>
          <p:cNvPr id="17416" name="Content Placeholder 7">
            <a:extLst>
              <a:ext uri="{FF2B5EF4-FFF2-40B4-BE49-F238E27FC236}">
                <a16:creationId xmlns:a16="http://schemas.microsoft.com/office/drawing/2014/main" id="{54A54E56-1AB6-4D61-BAFB-47A71ED1F28F}"/>
              </a:ext>
            </a:extLst>
          </p:cNvPr>
          <p:cNvSpPr>
            <a:spLocks/>
          </p:cNvSpPr>
          <p:nvPr/>
        </p:nvSpPr>
        <p:spPr bwMode="auto">
          <a:xfrm>
            <a:off x="7381874" y="5356225"/>
            <a:ext cx="2505075" cy="1431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2100" dirty="0">
                <a:latin typeface="Comic Sans MS" panose="030F0702030302020204" pitchFamily="66" charset="0"/>
              </a:rPr>
              <a:t>A gas does have weight because it is a material.</a:t>
            </a:r>
          </a:p>
        </p:txBody>
      </p:sp>
      <p:sp>
        <p:nvSpPr>
          <p:cNvPr id="17417" name="Content Placeholder 7">
            <a:extLst>
              <a:ext uri="{FF2B5EF4-FFF2-40B4-BE49-F238E27FC236}">
                <a16:creationId xmlns:a16="http://schemas.microsoft.com/office/drawing/2014/main" id="{4F71BA44-A7F2-4F2C-8D9A-81A4DEB0E122}"/>
              </a:ext>
            </a:extLst>
          </p:cNvPr>
          <p:cNvSpPr>
            <a:spLocks/>
          </p:cNvSpPr>
          <p:nvPr/>
        </p:nvSpPr>
        <p:spPr bwMode="auto">
          <a:xfrm>
            <a:off x="2249487" y="5356225"/>
            <a:ext cx="2517775" cy="1431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sz="2100" dirty="0">
                <a:latin typeface="Comic Sans MS" panose="030F0702030302020204" pitchFamily="66" charset="0"/>
              </a:rPr>
              <a:t>Gases are lighter than air, so they do not weigh anything.</a:t>
            </a:r>
          </a:p>
        </p:txBody>
      </p:sp>
      <p:pic>
        <p:nvPicPr>
          <p:cNvPr id="17418" name="Picture 1">
            <a:extLst>
              <a:ext uri="{FF2B5EF4-FFF2-40B4-BE49-F238E27FC236}">
                <a16:creationId xmlns:a16="http://schemas.microsoft.com/office/drawing/2014/main" id="{6736C46E-4BF4-47C7-87E6-714FA12ECD1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32387" y="3429000"/>
            <a:ext cx="1927225"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2">
            <a:extLst>
              <a:ext uri="{FF2B5EF4-FFF2-40B4-BE49-F238E27FC236}">
                <a16:creationId xmlns:a16="http://schemas.microsoft.com/office/drawing/2014/main" id="{8AB0FAF3-0002-43B9-A93A-B824B8069D2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9524" y="3429000"/>
            <a:ext cx="1927225"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3">
            <a:extLst>
              <a:ext uri="{FF2B5EF4-FFF2-40B4-BE49-F238E27FC236}">
                <a16:creationId xmlns:a16="http://schemas.microsoft.com/office/drawing/2014/main" id="{9D06C03B-5A28-4509-90C8-6EBB02FB097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4449" y="3429000"/>
            <a:ext cx="1927225"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1" name="Content Placeholder 7">
            <a:extLst>
              <a:ext uri="{FF2B5EF4-FFF2-40B4-BE49-F238E27FC236}">
                <a16:creationId xmlns:a16="http://schemas.microsoft.com/office/drawing/2014/main" id="{8655BD95-F27A-435A-84E2-3701570AAC97}"/>
              </a:ext>
            </a:extLst>
          </p:cNvPr>
          <p:cNvSpPr>
            <a:spLocks noGrp="1"/>
          </p:cNvSpPr>
          <p:nvPr>
            <p:ph idx="1"/>
          </p:nvPr>
        </p:nvSpPr>
        <p:spPr>
          <a:xfrm>
            <a:off x="2254248" y="2357436"/>
            <a:ext cx="7632700" cy="928688"/>
          </a:xfrm>
        </p:spPr>
        <p:txBody>
          <a:bodyPr anchor="ctr">
            <a:normAutofit/>
          </a:bodyPr>
          <a:lstStyle/>
          <a:p>
            <a:pPr marL="0" indent="0" algn="ctr">
              <a:lnSpc>
                <a:spcPct val="110000"/>
              </a:lnSpc>
              <a:buNone/>
            </a:pPr>
            <a:r>
              <a:rPr lang="en-GB" altLang="en-US" sz="2100" dirty="0">
                <a:latin typeface="Comic Sans MS" panose="030F0702030302020204" pitchFamily="66" charset="0"/>
              </a:rPr>
              <a:t>These children are talking about the weight of gas. </a:t>
            </a:r>
            <a:br>
              <a:rPr lang="en-GB" altLang="en-US" sz="2100" dirty="0">
                <a:latin typeface="Comic Sans MS" panose="030F0702030302020204" pitchFamily="66" charset="0"/>
              </a:rPr>
            </a:br>
            <a:r>
              <a:rPr lang="en-GB" altLang="en-US" sz="2100" dirty="0">
                <a:latin typeface="Comic Sans MS" panose="030F0702030302020204" pitchFamily="66" charset="0"/>
              </a:rPr>
              <a:t>Who do you agree with? Why?</a:t>
            </a:r>
          </a:p>
        </p:txBody>
      </p:sp>
      <p:pic>
        <p:nvPicPr>
          <p:cNvPr id="8194" name="Picture 2" descr="Think-Pair-Share | Questioning Techniques for the Classroom">
            <a:extLst>
              <a:ext uri="{FF2B5EF4-FFF2-40B4-BE49-F238E27FC236}">
                <a16:creationId xmlns:a16="http://schemas.microsoft.com/office/drawing/2014/main" id="{BD3ACD09-D02C-458A-BCDC-E9CD5BDC99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938" y="2328234"/>
            <a:ext cx="2057792" cy="16121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9EA6D6D-D79F-4DB9-A342-C22E317666DD}"/>
              </a:ext>
            </a:extLst>
          </p:cNvPr>
          <p:cNvPicPr>
            <a:picLocks noChangeAspect="1"/>
          </p:cNvPicPr>
          <p:nvPr/>
        </p:nvPicPr>
        <p:blipFill rotWithShape="1">
          <a:blip r:embed="rId2"/>
          <a:srcRect l="6542" t="9929" r="36649" b="6666"/>
          <a:stretch/>
        </p:blipFill>
        <p:spPr>
          <a:xfrm>
            <a:off x="3070698" y="2436888"/>
            <a:ext cx="5353455" cy="4421112"/>
          </a:xfrm>
          <a:prstGeom prst="rect">
            <a:avLst/>
          </a:prstGeom>
        </p:spPr>
      </p:pic>
      <p:sp>
        <p:nvSpPr>
          <p:cNvPr id="2" name="Title 1">
            <a:extLst>
              <a:ext uri="{FF2B5EF4-FFF2-40B4-BE49-F238E27FC236}">
                <a16:creationId xmlns:a16="http://schemas.microsoft.com/office/drawing/2014/main" id="{6B3E2FDC-B84F-4166-81A3-0C66AE272D92}"/>
              </a:ext>
            </a:extLst>
          </p:cNvPr>
          <p:cNvSpPr>
            <a:spLocks noGrp="1"/>
          </p:cNvSpPr>
          <p:nvPr>
            <p:ph type="title"/>
          </p:nvPr>
        </p:nvSpPr>
        <p:spPr/>
        <p:txBody>
          <a:bodyPr/>
          <a:lstStyle/>
          <a:p>
            <a:pPr algn="ctr"/>
            <a:r>
              <a:rPr lang="en-GB" dirty="0">
                <a:latin typeface="Comic Sans MS" panose="030F0702030302020204" pitchFamily="66" charset="0"/>
                <a:hlinkClick r:id="rId3"/>
              </a:rPr>
              <a:t>https://www.bbc.co.uk/bitesize/clips/zt3fb9q</a:t>
            </a:r>
            <a:r>
              <a:rPr lang="en-GB" dirty="0">
                <a:latin typeface="Comic Sans MS" panose="030F0702030302020204" pitchFamily="66" charset="0"/>
              </a:rPr>
              <a:t> </a:t>
            </a:r>
          </a:p>
        </p:txBody>
      </p:sp>
    </p:spTree>
    <p:extLst>
      <p:ext uri="{BB962C8B-B14F-4D97-AF65-F5344CB8AC3E}">
        <p14:creationId xmlns:p14="http://schemas.microsoft.com/office/powerpoint/2010/main" val="39546318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BA2C6121-D849-4023-BAEC-863B0F934FCD}"/>
              </a:ext>
            </a:extLst>
          </p:cNvPr>
          <p:cNvSpPr/>
          <p:nvPr/>
        </p:nvSpPr>
        <p:spPr>
          <a:xfrm>
            <a:off x="3693299" y="2389817"/>
            <a:ext cx="8374653" cy="183610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59" name="Content Placeholder 7">
            <a:extLst>
              <a:ext uri="{FF2B5EF4-FFF2-40B4-BE49-F238E27FC236}">
                <a16:creationId xmlns:a16="http://schemas.microsoft.com/office/drawing/2014/main" id="{66CE6C52-21C3-44E2-80C7-C8455666C644}"/>
              </a:ext>
            </a:extLst>
          </p:cNvPr>
          <p:cNvSpPr>
            <a:spLocks/>
          </p:cNvSpPr>
          <p:nvPr/>
        </p:nvSpPr>
        <p:spPr bwMode="auto">
          <a:xfrm>
            <a:off x="4145774" y="2134706"/>
            <a:ext cx="7922178" cy="23463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sz="2000" dirty="0">
                <a:latin typeface="Comic Sans MS" panose="030F0702030302020204" pitchFamily="66" charset="0"/>
              </a:rPr>
              <a:t>This is Maya. She weighed a glass of fizzy lemonade. It weighed 173.1g. Gently, she swirled the glass around to make the liquid flat, in other words, to remove the carbon dioxide. She weighed the glass again and this time it weighed 172.6g. The drink was </a:t>
            </a:r>
            <a:r>
              <a:rPr lang="en-GB" altLang="en-US" sz="2000" b="1" dirty="0">
                <a:latin typeface="Comic Sans MS" panose="030F0702030302020204" pitchFamily="66" charset="0"/>
              </a:rPr>
              <a:t>lighter</a:t>
            </a:r>
            <a:r>
              <a:rPr lang="en-GB" altLang="en-US" sz="2000" dirty="0">
                <a:latin typeface="Comic Sans MS" panose="030F0702030302020204" pitchFamily="66" charset="0"/>
              </a:rPr>
              <a:t> after the gas had been removed. </a:t>
            </a:r>
          </a:p>
        </p:txBody>
      </p:sp>
      <p:pic>
        <p:nvPicPr>
          <p:cNvPr id="19460" name="Picture 2">
            <a:extLst>
              <a:ext uri="{FF2B5EF4-FFF2-40B4-BE49-F238E27FC236}">
                <a16:creationId xmlns:a16="http://schemas.microsoft.com/office/drawing/2014/main" id="{B37D4350-16BA-4527-8353-50AA374D6790}"/>
              </a:ext>
            </a:extLst>
          </p:cNvPr>
          <p:cNvPicPr>
            <a:picLocks noChangeAspect="1"/>
          </p:cNvPicPr>
          <p:nvPr/>
        </p:nvPicPr>
        <p:blipFill>
          <a:blip r:embed="rId2">
            <a:extLst>
              <a:ext uri="{28A0092B-C50C-407E-A947-70E740481C1C}">
                <a14:useLocalDpi xmlns:a14="http://schemas.microsoft.com/office/drawing/2010/main" val="0"/>
              </a:ext>
            </a:extLst>
          </a:blip>
          <a:srcRect b="18684"/>
          <a:stretch>
            <a:fillRect/>
          </a:stretch>
        </p:blipFill>
        <p:spPr bwMode="auto">
          <a:xfrm>
            <a:off x="2258385" y="2017711"/>
            <a:ext cx="2205038"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itle 5">
            <a:extLst>
              <a:ext uri="{FF2B5EF4-FFF2-40B4-BE49-F238E27FC236}">
                <a16:creationId xmlns:a16="http://schemas.microsoft.com/office/drawing/2014/main" id="{0DB8F268-E92A-41C1-A1E6-206D7A03A934}"/>
              </a:ext>
            </a:extLst>
          </p:cNvPr>
          <p:cNvSpPr>
            <a:spLocks noGrp="1"/>
          </p:cNvSpPr>
          <p:nvPr>
            <p:ph type="title"/>
          </p:nvPr>
        </p:nvSpPr>
        <p:spPr>
          <a:xfrm>
            <a:off x="1981201" y="485776"/>
            <a:ext cx="8220075" cy="1165225"/>
          </a:xfrm>
        </p:spPr>
        <p:txBody>
          <a:bodyPr/>
          <a:lstStyle/>
          <a:p>
            <a:pPr algn="ctr" eaLnBrk="1" hangingPunct="1"/>
            <a:r>
              <a:rPr lang="en-GB" altLang="en-US" sz="4400" dirty="0">
                <a:latin typeface="Comic Sans MS" panose="030F0702030302020204" pitchFamily="66" charset="0"/>
              </a:rPr>
              <a:t>Do Gases Weigh Anything?</a:t>
            </a:r>
          </a:p>
        </p:txBody>
      </p:sp>
      <p:sp>
        <p:nvSpPr>
          <p:cNvPr id="11" name="Rectangle 10">
            <a:extLst>
              <a:ext uri="{FF2B5EF4-FFF2-40B4-BE49-F238E27FC236}">
                <a16:creationId xmlns:a16="http://schemas.microsoft.com/office/drawing/2014/main" id="{827A809A-0D68-4FFF-95EA-CCE130672FB2}"/>
              </a:ext>
            </a:extLst>
          </p:cNvPr>
          <p:cNvSpPr/>
          <p:nvPr/>
        </p:nvSpPr>
        <p:spPr>
          <a:xfrm>
            <a:off x="3109952" y="5233923"/>
            <a:ext cx="4272719" cy="120518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4" name="Content Placeholder 7">
            <a:extLst>
              <a:ext uri="{FF2B5EF4-FFF2-40B4-BE49-F238E27FC236}">
                <a16:creationId xmlns:a16="http://schemas.microsoft.com/office/drawing/2014/main" id="{D7C74697-647F-41E9-82C9-69CE1D14C2F1}"/>
              </a:ext>
            </a:extLst>
          </p:cNvPr>
          <p:cNvSpPr>
            <a:spLocks/>
          </p:cNvSpPr>
          <p:nvPr/>
        </p:nvSpPr>
        <p:spPr bwMode="auto">
          <a:xfrm>
            <a:off x="2987064" y="4964736"/>
            <a:ext cx="4494213" cy="16113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2000" dirty="0">
                <a:solidFill>
                  <a:schemeClr val="tx1"/>
                </a:solidFill>
                <a:latin typeface="Comic Sans MS" panose="030F0702030302020204" pitchFamily="66" charset="0"/>
              </a:rPr>
              <a:t>This shows that the gas in the fizzy drink, carbon dioxide, does have a weight.</a:t>
            </a:r>
          </a:p>
        </p:txBody>
      </p:sp>
      <p:grpSp>
        <p:nvGrpSpPr>
          <p:cNvPr id="19465" name="Group 1">
            <a:extLst>
              <a:ext uri="{FF2B5EF4-FFF2-40B4-BE49-F238E27FC236}">
                <a16:creationId xmlns:a16="http://schemas.microsoft.com/office/drawing/2014/main" id="{D6249E26-92CF-4A67-8003-6484F6D5678B}"/>
              </a:ext>
            </a:extLst>
          </p:cNvPr>
          <p:cNvGrpSpPr>
            <a:grpSpLocks/>
          </p:cNvGrpSpPr>
          <p:nvPr/>
        </p:nvGrpSpPr>
        <p:grpSpPr bwMode="auto">
          <a:xfrm>
            <a:off x="7163761" y="4360861"/>
            <a:ext cx="2900363" cy="2006600"/>
            <a:chOff x="5184161" y="3429000"/>
            <a:chExt cx="3287033" cy="2274248"/>
          </a:xfrm>
        </p:grpSpPr>
        <p:pic>
          <p:nvPicPr>
            <p:cNvPr id="19467" name="Picture 3">
              <a:extLst>
                <a:ext uri="{FF2B5EF4-FFF2-40B4-BE49-F238E27FC236}">
                  <a16:creationId xmlns:a16="http://schemas.microsoft.com/office/drawing/2014/main" id="{93DC5537-09FA-4F7F-A747-ADB99CC8ACE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85121">
              <a:off x="7050608" y="4702016"/>
              <a:ext cx="898922" cy="768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3">
              <a:extLst>
                <a:ext uri="{FF2B5EF4-FFF2-40B4-BE49-F238E27FC236}">
                  <a16:creationId xmlns:a16="http://schemas.microsoft.com/office/drawing/2014/main" id="{C07AF2D4-B5A9-4190-9E62-7E748B9E15E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875655">
              <a:off x="5950371" y="4772068"/>
              <a:ext cx="1089718" cy="9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1">
              <a:extLst>
                <a:ext uri="{FF2B5EF4-FFF2-40B4-BE49-F238E27FC236}">
                  <a16:creationId xmlns:a16="http://schemas.microsoft.com/office/drawing/2014/main" id="{44F9005F-D260-4558-8C99-EAD89A7C236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3025584">
              <a:off x="6343688" y="3281626"/>
              <a:ext cx="967979" cy="3287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3">
              <a:extLst>
                <a:ext uri="{FF2B5EF4-FFF2-40B4-BE49-F238E27FC236}">
                  <a16:creationId xmlns:a16="http://schemas.microsoft.com/office/drawing/2014/main" id="{22033D5B-8B49-4EF1-B53F-7FA628CB1B0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35490" y="3429000"/>
              <a:ext cx="1089718" cy="9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9E6EA-8B22-46EA-A2CE-5F7D9357DAC8}"/>
              </a:ext>
            </a:extLst>
          </p:cNvPr>
          <p:cNvSpPr>
            <a:spLocks noGrp="1"/>
          </p:cNvSpPr>
          <p:nvPr>
            <p:ph type="title"/>
          </p:nvPr>
        </p:nvSpPr>
        <p:spPr>
          <a:xfrm>
            <a:off x="1154953" y="836428"/>
            <a:ext cx="8761413" cy="728480"/>
          </a:xfrm>
        </p:spPr>
        <p:txBody>
          <a:bodyPr/>
          <a:lstStyle/>
          <a:p>
            <a:r>
              <a:rPr lang="en-GB" altLang="en-US" sz="4800" dirty="0">
                <a:solidFill>
                  <a:schemeClr val="bg1"/>
                </a:solidFill>
                <a:latin typeface="Comic Sans MS" panose="030F0702030302020204" pitchFamily="66" charset="0"/>
              </a:rPr>
              <a:t>Do Gases Weigh Anything?</a:t>
            </a:r>
            <a:endParaRPr lang="en-GB" sz="4800" dirty="0">
              <a:solidFill>
                <a:schemeClr val="bg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10EE51E9-E1B7-453C-9D63-45FE4DD37729}"/>
              </a:ext>
            </a:extLst>
          </p:cNvPr>
          <p:cNvSpPr>
            <a:spLocks noGrp="1"/>
          </p:cNvSpPr>
          <p:nvPr>
            <p:ph idx="1"/>
          </p:nvPr>
        </p:nvSpPr>
        <p:spPr/>
        <p:txBody>
          <a:bodyPr>
            <a:normAutofit/>
          </a:bodyPr>
          <a:lstStyle/>
          <a:p>
            <a:r>
              <a:rPr lang="en-GB" altLang="en-US" sz="2100" dirty="0">
                <a:solidFill>
                  <a:schemeClr val="tx1"/>
                </a:solidFill>
                <a:latin typeface="Comic Sans MS" panose="030F0702030302020204" pitchFamily="66" charset="0"/>
              </a:rPr>
              <a:t>The glass of fizzy lemonade was heavier than the flat drink because it contained carbon dioxide. Some gases are lighter than air and some are heavier. Carbon dioxide is heavier than air.</a:t>
            </a:r>
          </a:p>
          <a:p>
            <a:endParaRPr lang="en-GB" sz="2100" dirty="0">
              <a:latin typeface="Comic Sans MS" panose="030F0702030302020204" pitchFamily="66" charset="0"/>
            </a:endParaRPr>
          </a:p>
        </p:txBody>
      </p:sp>
      <p:grpSp>
        <p:nvGrpSpPr>
          <p:cNvPr id="5" name="Group 1">
            <a:extLst>
              <a:ext uri="{FF2B5EF4-FFF2-40B4-BE49-F238E27FC236}">
                <a16:creationId xmlns:a16="http://schemas.microsoft.com/office/drawing/2014/main" id="{117E165D-7897-4047-B4E6-B1C6566CAA16}"/>
              </a:ext>
            </a:extLst>
          </p:cNvPr>
          <p:cNvGrpSpPr>
            <a:grpSpLocks/>
          </p:cNvGrpSpPr>
          <p:nvPr/>
        </p:nvGrpSpPr>
        <p:grpSpPr bwMode="auto">
          <a:xfrm>
            <a:off x="9291637" y="4311650"/>
            <a:ext cx="2900363" cy="2006600"/>
            <a:chOff x="5184161" y="3429000"/>
            <a:chExt cx="3287033" cy="2274248"/>
          </a:xfrm>
        </p:grpSpPr>
        <p:pic>
          <p:nvPicPr>
            <p:cNvPr id="6" name="Picture 3">
              <a:extLst>
                <a:ext uri="{FF2B5EF4-FFF2-40B4-BE49-F238E27FC236}">
                  <a16:creationId xmlns:a16="http://schemas.microsoft.com/office/drawing/2014/main" id="{2CEE810C-BABF-4C26-89AF-71EBA238F96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85121">
              <a:off x="7050608" y="4702016"/>
              <a:ext cx="898922" cy="768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a:extLst>
                <a:ext uri="{FF2B5EF4-FFF2-40B4-BE49-F238E27FC236}">
                  <a16:creationId xmlns:a16="http://schemas.microsoft.com/office/drawing/2014/main" id="{5DB35F67-D7BD-4B00-9460-8186363644C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875655">
              <a:off x="5950371" y="4772068"/>
              <a:ext cx="1089718" cy="9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
              <a:extLst>
                <a:ext uri="{FF2B5EF4-FFF2-40B4-BE49-F238E27FC236}">
                  <a16:creationId xmlns:a16="http://schemas.microsoft.com/office/drawing/2014/main" id="{D207F9CC-B4CF-4BE9-9D63-A6E737DB531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3025584">
              <a:off x="6343688" y="3281626"/>
              <a:ext cx="967979" cy="3287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a:extLst>
                <a:ext uri="{FF2B5EF4-FFF2-40B4-BE49-F238E27FC236}">
                  <a16:creationId xmlns:a16="http://schemas.microsoft.com/office/drawing/2014/main" id="{6DA18E17-786D-42EA-9485-528AF2D4BF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35490" y="3429000"/>
              <a:ext cx="1089718" cy="9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170148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A1C20-E467-4066-B3F7-3C2FA7F814F2}"/>
              </a:ext>
            </a:extLst>
          </p:cNvPr>
          <p:cNvSpPr>
            <a:spLocks noGrp="1"/>
          </p:cNvSpPr>
          <p:nvPr>
            <p:ph type="title"/>
          </p:nvPr>
        </p:nvSpPr>
        <p:spPr/>
        <p:txBody>
          <a:bodyPr/>
          <a:lstStyle/>
          <a:p>
            <a:r>
              <a:rPr lang="en-US" sz="4800" dirty="0">
                <a:latin typeface="Comic Sans MS" panose="030F0702030302020204" pitchFamily="66" charset="0"/>
              </a:rPr>
              <a:t>Activity </a:t>
            </a:r>
            <a:endParaRPr lang="en-GB" sz="48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F56E660-9098-4A69-92CA-52FB130210A3}"/>
              </a:ext>
            </a:extLst>
          </p:cNvPr>
          <p:cNvSpPr>
            <a:spLocks noGrp="1"/>
          </p:cNvSpPr>
          <p:nvPr>
            <p:ph idx="1"/>
          </p:nvPr>
        </p:nvSpPr>
        <p:spPr>
          <a:xfrm>
            <a:off x="1154955" y="2603500"/>
            <a:ext cx="10702428" cy="3416300"/>
          </a:xfrm>
        </p:spPr>
        <p:txBody>
          <a:bodyPr>
            <a:normAutofit/>
          </a:bodyPr>
          <a:lstStyle/>
          <a:p>
            <a:r>
              <a:rPr lang="en-US" sz="2100" dirty="0">
                <a:latin typeface="Comic Sans MS" panose="030F0702030302020204" pitchFamily="66" charset="0"/>
              </a:rPr>
              <a:t>Create a poster which answers the question ‘</a:t>
            </a:r>
            <a:r>
              <a:rPr lang="en-US" sz="2100" i="1" dirty="0">
                <a:latin typeface="Comic Sans MS" panose="030F0702030302020204" pitchFamily="66" charset="0"/>
              </a:rPr>
              <a:t>Do gases weigh anything?’</a:t>
            </a:r>
            <a:r>
              <a:rPr lang="en-US" sz="2100" dirty="0">
                <a:latin typeface="Comic Sans MS" panose="030F0702030302020204" pitchFamily="66" charset="0"/>
              </a:rPr>
              <a:t> using your learning from this lesson. </a:t>
            </a:r>
          </a:p>
          <a:p>
            <a:endParaRPr lang="en-US" sz="2100" dirty="0">
              <a:latin typeface="Comic Sans MS" panose="030F0702030302020204" pitchFamily="66" charset="0"/>
            </a:endParaRPr>
          </a:p>
          <a:p>
            <a:pPr marL="0" indent="0">
              <a:buNone/>
            </a:pPr>
            <a:endParaRPr lang="en-GB" sz="2100" dirty="0">
              <a:latin typeface="Comic Sans MS" panose="030F0702030302020204" pitchFamily="66" charset="0"/>
            </a:endParaRPr>
          </a:p>
        </p:txBody>
      </p:sp>
    </p:spTree>
    <p:extLst>
      <p:ext uri="{BB962C8B-B14F-4D97-AF65-F5344CB8AC3E}">
        <p14:creationId xmlns:p14="http://schemas.microsoft.com/office/powerpoint/2010/main" val="1859358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440DB-BBDB-44BB-A6AB-C4CD7C9E29AB}"/>
              </a:ext>
            </a:extLst>
          </p:cNvPr>
          <p:cNvSpPr>
            <a:spLocks noGrp="1"/>
          </p:cNvSpPr>
          <p:nvPr>
            <p:ph type="title"/>
          </p:nvPr>
        </p:nvSpPr>
        <p:spPr/>
        <p:txBody>
          <a:bodyPr/>
          <a:lstStyle/>
          <a:p>
            <a:r>
              <a:rPr lang="en-US" sz="4400" dirty="0">
                <a:latin typeface="Comic Sans MS" panose="030F0702030302020204" pitchFamily="66" charset="0"/>
              </a:rPr>
              <a:t>Paddling and </a:t>
            </a:r>
            <a:r>
              <a:rPr lang="en-US" sz="4400" dirty="0" err="1">
                <a:latin typeface="Comic Sans MS" panose="030F0702030302020204" pitchFamily="66" charset="0"/>
              </a:rPr>
              <a:t>Snorkelling</a:t>
            </a:r>
            <a:r>
              <a:rPr lang="en-US" sz="4400" dirty="0">
                <a:latin typeface="Comic Sans MS" panose="030F0702030302020204" pitchFamily="66" charset="0"/>
              </a:rPr>
              <a:t> Red Pen</a:t>
            </a:r>
            <a:endParaRPr lang="en-GB" sz="4400" dirty="0">
              <a:latin typeface="Comic Sans MS" panose="030F0702030302020204" pitchFamily="66" charset="0"/>
            </a:endParaRPr>
          </a:p>
        </p:txBody>
      </p:sp>
      <p:pic>
        <p:nvPicPr>
          <p:cNvPr id="4" name="Picture 3" descr="\\binfieldschool.local\HOME-DRIVES\STAFF\Emily.Fenner\Downloads\Concept-cartoon-balloons-taken-from-Naylor-and-Keogh-2014-Concept-cartoons-talking (1).png">
            <a:extLst>
              <a:ext uri="{FF2B5EF4-FFF2-40B4-BE49-F238E27FC236}">
                <a16:creationId xmlns:a16="http://schemas.microsoft.com/office/drawing/2014/main" id="{0FAC74DC-9BD5-4FB3-803A-C1C6B729C13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2093" y="2764465"/>
            <a:ext cx="6609907" cy="4093535"/>
          </a:xfrm>
          <a:prstGeom prst="rect">
            <a:avLst/>
          </a:prstGeom>
          <a:noFill/>
          <a:ln>
            <a:noFill/>
          </a:ln>
        </p:spPr>
      </p:pic>
      <p:sp>
        <p:nvSpPr>
          <p:cNvPr id="5" name="Content Placeholder 2">
            <a:extLst>
              <a:ext uri="{FF2B5EF4-FFF2-40B4-BE49-F238E27FC236}">
                <a16:creationId xmlns:a16="http://schemas.microsoft.com/office/drawing/2014/main" id="{E2265CD2-F606-4495-A62F-4A401A9D802E}"/>
              </a:ext>
            </a:extLst>
          </p:cNvPr>
          <p:cNvSpPr>
            <a:spLocks noGrp="1"/>
          </p:cNvSpPr>
          <p:nvPr>
            <p:ph idx="1"/>
          </p:nvPr>
        </p:nvSpPr>
        <p:spPr>
          <a:xfrm>
            <a:off x="1154954" y="2603500"/>
            <a:ext cx="8761413" cy="3416300"/>
          </a:xfrm>
        </p:spPr>
        <p:txBody>
          <a:bodyPr>
            <a:normAutofit/>
          </a:bodyPr>
          <a:lstStyle/>
          <a:p>
            <a:r>
              <a:rPr lang="en-US" sz="2100" dirty="0">
                <a:solidFill>
                  <a:srgbClr val="FF0000"/>
                </a:solidFill>
                <a:latin typeface="Comic Sans MS" panose="030F0702030302020204" pitchFamily="66" charset="0"/>
              </a:rPr>
              <a:t>Which child do you agree with?</a:t>
            </a:r>
          </a:p>
          <a:p>
            <a:r>
              <a:rPr lang="en-US" sz="2100" dirty="0">
                <a:solidFill>
                  <a:srgbClr val="FF0000"/>
                </a:solidFill>
                <a:latin typeface="Comic Sans MS" panose="030F0702030302020204" pitchFamily="66" charset="0"/>
              </a:rPr>
              <a:t>Explain your reasoning. </a:t>
            </a:r>
            <a:endParaRPr lang="en-GB" sz="21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757551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636F2-EFAF-470C-9DEA-9D184B87EE5E}"/>
              </a:ext>
            </a:extLst>
          </p:cNvPr>
          <p:cNvSpPr>
            <a:spLocks noGrp="1"/>
          </p:cNvSpPr>
          <p:nvPr>
            <p:ph type="title"/>
          </p:nvPr>
        </p:nvSpPr>
        <p:spPr/>
        <p:txBody>
          <a:bodyPr/>
          <a:lstStyle/>
          <a:p>
            <a:r>
              <a:rPr lang="en-US" sz="5400" dirty="0">
                <a:latin typeface="Comic Sans MS" panose="030F0702030302020204" pitchFamily="66" charset="0"/>
              </a:rPr>
              <a:t>Diving Red Pen</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0692EBD-8E85-4506-A6C0-49CB13199309}"/>
              </a:ext>
            </a:extLst>
          </p:cNvPr>
          <p:cNvSpPr>
            <a:spLocks noGrp="1"/>
          </p:cNvSpPr>
          <p:nvPr>
            <p:ph idx="1"/>
          </p:nvPr>
        </p:nvSpPr>
        <p:spPr/>
        <p:txBody>
          <a:bodyPr>
            <a:normAutofit/>
          </a:bodyPr>
          <a:lstStyle/>
          <a:p>
            <a:r>
              <a:rPr lang="en-US" sz="2100" dirty="0">
                <a:solidFill>
                  <a:srgbClr val="FF0000"/>
                </a:solidFill>
                <a:latin typeface="Comic Sans MS" panose="030F0702030302020204" pitchFamily="66" charset="0"/>
              </a:rPr>
              <a:t>Which child do you agree with?</a:t>
            </a:r>
          </a:p>
          <a:p>
            <a:r>
              <a:rPr lang="en-US" sz="2100" dirty="0">
                <a:solidFill>
                  <a:srgbClr val="FF0000"/>
                </a:solidFill>
                <a:latin typeface="Comic Sans MS" panose="030F0702030302020204" pitchFamily="66" charset="0"/>
              </a:rPr>
              <a:t>Explain your reasoning. </a:t>
            </a:r>
            <a:endParaRPr lang="en-GB" sz="21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0BA55788-2E63-4A91-B3AE-BFF3DA8B21F4}"/>
              </a:ext>
            </a:extLst>
          </p:cNvPr>
          <p:cNvPicPr/>
          <p:nvPr/>
        </p:nvPicPr>
        <p:blipFill rotWithShape="1">
          <a:blip r:embed="rId2"/>
          <a:srcRect l="21799" t="19385" r="24455" b="14439"/>
          <a:stretch/>
        </p:blipFill>
        <p:spPr bwMode="auto">
          <a:xfrm>
            <a:off x="5664423" y="2339163"/>
            <a:ext cx="6527577" cy="45188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4035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5">
            <a:extLst>
              <a:ext uri="{FF2B5EF4-FFF2-40B4-BE49-F238E27FC236}">
                <a16:creationId xmlns:a16="http://schemas.microsoft.com/office/drawing/2014/main" id="{6D3BFA77-0985-4B33-A482-BE9F1145C793}"/>
              </a:ext>
            </a:extLst>
          </p:cNvPr>
          <p:cNvSpPr>
            <a:spLocks noGrp="1"/>
          </p:cNvSpPr>
          <p:nvPr>
            <p:ph type="title"/>
          </p:nvPr>
        </p:nvSpPr>
        <p:spPr>
          <a:xfrm>
            <a:off x="728663" y="592101"/>
            <a:ext cx="8220075" cy="1165225"/>
          </a:xfrm>
        </p:spPr>
        <p:txBody>
          <a:bodyPr/>
          <a:lstStyle/>
          <a:p>
            <a:pPr eaLnBrk="1" hangingPunct="1"/>
            <a:r>
              <a:rPr lang="en-GB" altLang="en-US" sz="4800" b="1" dirty="0">
                <a:latin typeface="Comic Sans MS" panose="030F0702030302020204" pitchFamily="66" charset="0"/>
              </a:rPr>
              <a:t>Plenary: </a:t>
            </a:r>
            <a:r>
              <a:rPr lang="en-GB" altLang="en-US" sz="4800" dirty="0">
                <a:latin typeface="Comic Sans MS" panose="030F0702030302020204" pitchFamily="66" charset="0"/>
              </a:rPr>
              <a:t>True or False?</a:t>
            </a:r>
          </a:p>
        </p:txBody>
      </p:sp>
      <p:sp>
        <p:nvSpPr>
          <p:cNvPr id="11" name="Rectangle 10">
            <a:extLst>
              <a:ext uri="{FF2B5EF4-FFF2-40B4-BE49-F238E27FC236}">
                <a16:creationId xmlns:a16="http://schemas.microsoft.com/office/drawing/2014/main" id="{DF296C84-2FFA-434D-AB7B-510A15744B21}"/>
              </a:ext>
            </a:extLst>
          </p:cNvPr>
          <p:cNvSpPr/>
          <p:nvPr/>
        </p:nvSpPr>
        <p:spPr>
          <a:xfrm>
            <a:off x="2290283" y="2860712"/>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ectangle 38">
            <a:extLst>
              <a:ext uri="{FF2B5EF4-FFF2-40B4-BE49-F238E27FC236}">
                <a16:creationId xmlns:a16="http://schemas.microsoft.com/office/drawing/2014/main" id="{FCA6B951-C025-49EA-B4B1-76E8D0697229}"/>
              </a:ext>
            </a:extLst>
          </p:cNvPr>
          <p:cNvSpPr/>
          <p:nvPr/>
        </p:nvSpPr>
        <p:spPr>
          <a:xfrm>
            <a:off x="4854096" y="2860712"/>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 name="Rectangle 39">
            <a:extLst>
              <a:ext uri="{FF2B5EF4-FFF2-40B4-BE49-F238E27FC236}">
                <a16:creationId xmlns:a16="http://schemas.microsoft.com/office/drawing/2014/main" id="{FE47BD02-E092-41C7-917B-8E5E5C3F5172}"/>
              </a:ext>
            </a:extLst>
          </p:cNvPr>
          <p:cNvSpPr/>
          <p:nvPr/>
        </p:nvSpPr>
        <p:spPr>
          <a:xfrm>
            <a:off x="7417908" y="2860712"/>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Rectangle 40">
            <a:extLst>
              <a:ext uri="{FF2B5EF4-FFF2-40B4-BE49-F238E27FC236}">
                <a16:creationId xmlns:a16="http://schemas.microsoft.com/office/drawing/2014/main" id="{9146D992-EBE1-402F-9B06-91BE5ADAE68D}"/>
              </a:ext>
            </a:extLst>
          </p:cNvPr>
          <p:cNvSpPr/>
          <p:nvPr/>
        </p:nvSpPr>
        <p:spPr>
          <a:xfrm>
            <a:off x="2290283" y="4591087"/>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Rectangle 41">
            <a:extLst>
              <a:ext uri="{FF2B5EF4-FFF2-40B4-BE49-F238E27FC236}">
                <a16:creationId xmlns:a16="http://schemas.microsoft.com/office/drawing/2014/main" id="{2D5412D6-B208-4E28-9A98-A66AC49AE8FB}"/>
              </a:ext>
            </a:extLst>
          </p:cNvPr>
          <p:cNvSpPr/>
          <p:nvPr/>
        </p:nvSpPr>
        <p:spPr>
          <a:xfrm>
            <a:off x="4854096" y="4591087"/>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Rectangle 42">
            <a:extLst>
              <a:ext uri="{FF2B5EF4-FFF2-40B4-BE49-F238E27FC236}">
                <a16:creationId xmlns:a16="http://schemas.microsoft.com/office/drawing/2014/main" id="{10B8C554-51F1-4A12-870C-7F8973A2EF02}"/>
              </a:ext>
            </a:extLst>
          </p:cNvPr>
          <p:cNvSpPr/>
          <p:nvPr/>
        </p:nvSpPr>
        <p:spPr>
          <a:xfrm>
            <a:off x="7417908" y="4591087"/>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516" name="Content Placeholder 7">
            <a:extLst>
              <a:ext uri="{FF2B5EF4-FFF2-40B4-BE49-F238E27FC236}">
                <a16:creationId xmlns:a16="http://schemas.microsoft.com/office/drawing/2014/main" id="{79FD687B-97DD-4231-816D-5A1FFDE9A291}"/>
              </a:ext>
            </a:extLst>
          </p:cNvPr>
          <p:cNvSpPr>
            <a:spLocks/>
          </p:cNvSpPr>
          <p:nvPr/>
        </p:nvSpPr>
        <p:spPr bwMode="auto">
          <a:xfrm>
            <a:off x="2290283" y="2860712"/>
            <a:ext cx="2505075" cy="1674812"/>
          </a:xfrm>
          <a:prstGeom prst="roundRect">
            <a:avLst>
              <a:gd name="adj" fmla="val 2583"/>
            </a:avLst>
          </a:prstGeom>
          <a:solidFill>
            <a:schemeClr val="tx2"/>
          </a:solidFill>
          <a:ln w="25400">
            <a:solidFill>
              <a:srgbClr val="000000"/>
            </a:solidFill>
            <a:round/>
            <a:headEnd/>
            <a:tailEnd/>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2100" dirty="0">
                <a:latin typeface="Comic Sans MS" panose="030F0702030302020204" pitchFamily="66" charset="0"/>
              </a:rPr>
              <a:t>Carbon dioxide is a gas at room temperature.</a:t>
            </a:r>
          </a:p>
        </p:txBody>
      </p:sp>
      <p:sp>
        <p:nvSpPr>
          <p:cNvPr id="21517" name="Content Placeholder 7">
            <a:extLst>
              <a:ext uri="{FF2B5EF4-FFF2-40B4-BE49-F238E27FC236}">
                <a16:creationId xmlns:a16="http://schemas.microsoft.com/office/drawing/2014/main" id="{C731C2F0-9265-425B-A383-C6CC80584397}"/>
              </a:ext>
            </a:extLst>
          </p:cNvPr>
          <p:cNvSpPr>
            <a:spLocks/>
          </p:cNvSpPr>
          <p:nvPr/>
        </p:nvSpPr>
        <p:spPr bwMode="auto">
          <a:xfrm>
            <a:off x="4849333" y="2860712"/>
            <a:ext cx="2505075" cy="1674812"/>
          </a:xfrm>
          <a:prstGeom prst="roundRect">
            <a:avLst>
              <a:gd name="adj" fmla="val 2583"/>
            </a:avLst>
          </a:prstGeom>
          <a:solidFill>
            <a:schemeClr val="tx2"/>
          </a:solidFill>
          <a:ln w="25400">
            <a:solidFill>
              <a:srgbClr val="000000"/>
            </a:solidFill>
            <a:round/>
            <a:headEnd/>
            <a:tailEnd/>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2100" dirty="0">
                <a:latin typeface="Comic Sans MS" panose="030F0702030302020204" pitchFamily="66" charset="0"/>
              </a:rPr>
              <a:t>Gases keep</a:t>
            </a:r>
            <a:br>
              <a:rPr lang="en-GB" altLang="en-US" sz="2100" dirty="0">
                <a:latin typeface="Comic Sans MS" panose="030F0702030302020204" pitchFamily="66" charset="0"/>
              </a:rPr>
            </a:br>
            <a:r>
              <a:rPr lang="en-GB" altLang="en-US" sz="2100" dirty="0">
                <a:latin typeface="Comic Sans MS" panose="030F0702030302020204" pitchFamily="66" charset="0"/>
              </a:rPr>
              <a:t>their shape.</a:t>
            </a:r>
          </a:p>
        </p:txBody>
      </p:sp>
      <p:sp>
        <p:nvSpPr>
          <p:cNvPr id="21518" name="Content Placeholder 7">
            <a:extLst>
              <a:ext uri="{FF2B5EF4-FFF2-40B4-BE49-F238E27FC236}">
                <a16:creationId xmlns:a16="http://schemas.microsoft.com/office/drawing/2014/main" id="{DB1A60CC-03F7-4092-9388-F6C21A9E30D8}"/>
              </a:ext>
            </a:extLst>
          </p:cNvPr>
          <p:cNvSpPr>
            <a:spLocks/>
          </p:cNvSpPr>
          <p:nvPr/>
        </p:nvSpPr>
        <p:spPr bwMode="auto">
          <a:xfrm>
            <a:off x="7417908" y="2870237"/>
            <a:ext cx="2505075" cy="1674812"/>
          </a:xfrm>
          <a:prstGeom prst="roundRect">
            <a:avLst>
              <a:gd name="adj" fmla="val 2583"/>
            </a:avLst>
          </a:prstGeom>
          <a:solidFill>
            <a:schemeClr val="tx2"/>
          </a:solidFill>
          <a:ln w="25400">
            <a:solidFill>
              <a:srgbClr val="000000"/>
            </a:solidFill>
            <a:round/>
            <a:headEnd/>
            <a:tailEnd/>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2100" dirty="0">
                <a:latin typeface="Comic Sans MS" panose="030F0702030302020204" pitchFamily="66" charset="0"/>
              </a:rPr>
              <a:t>Carbon dioxide</a:t>
            </a:r>
            <a:br>
              <a:rPr lang="en-GB" altLang="en-US" sz="2100" dirty="0">
                <a:latin typeface="Comic Sans MS" panose="030F0702030302020204" pitchFamily="66" charset="0"/>
              </a:rPr>
            </a:br>
            <a:r>
              <a:rPr lang="en-GB" altLang="en-US" sz="2100" dirty="0">
                <a:latin typeface="Comic Sans MS" panose="030F0702030302020204" pitchFamily="66" charset="0"/>
              </a:rPr>
              <a:t>is useful.</a:t>
            </a:r>
          </a:p>
        </p:txBody>
      </p:sp>
      <p:sp>
        <p:nvSpPr>
          <p:cNvPr id="21519" name="Content Placeholder 7">
            <a:extLst>
              <a:ext uri="{FF2B5EF4-FFF2-40B4-BE49-F238E27FC236}">
                <a16:creationId xmlns:a16="http://schemas.microsoft.com/office/drawing/2014/main" id="{9B7FD374-F290-4E75-A780-394BF253543A}"/>
              </a:ext>
            </a:extLst>
          </p:cNvPr>
          <p:cNvSpPr>
            <a:spLocks/>
          </p:cNvSpPr>
          <p:nvPr/>
        </p:nvSpPr>
        <p:spPr bwMode="auto">
          <a:xfrm>
            <a:off x="2290283" y="4591087"/>
            <a:ext cx="2505075" cy="1674812"/>
          </a:xfrm>
          <a:prstGeom prst="roundRect">
            <a:avLst>
              <a:gd name="adj" fmla="val 2583"/>
            </a:avLst>
          </a:prstGeom>
          <a:solidFill>
            <a:schemeClr val="tx2"/>
          </a:solidFill>
          <a:ln w="25400">
            <a:solidFill>
              <a:srgbClr val="000000"/>
            </a:solidFill>
            <a:round/>
            <a:headEnd/>
            <a:tailEnd/>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2100" dirty="0">
                <a:latin typeface="Comic Sans MS" panose="030F0702030302020204" pitchFamily="66" charset="0"/>
              </a:rPr>
              <a:t>The bubbles in</a:t>
            </a:r>
            <a:br>
              <a:rPr lang="en-GB" altLang="en-US" sz="2100" dirty="0">
                <a:latin typeface="Comic Sans MS" panose="030F0702030302020204" pitchFamily="66" charset="0"/>
              </a:rPr>
            </a:br>
            <a:r>
              <a:rPr lang="en-GB" altLang="en-US" sz="2100" dirty="0">
                <a:latin typeface="Comic Sans MS" panose="030F0702030302020204" pitchFamily="66" charset="0"/>
              </a:rPr>
              <a:t>fizzy drinks are bubbles of gas.</a:t>
            </a:r>
          </a:p>
        </p:txBody>
      </p:sp>
      <p:sp>
        <p:nvSpPr>
          <p:cNvPr id="21520" name="Content Placeholder 7">
            <a:extLst>
              <a:ext uri="{FF2B5EF4-FFF2-40B4-BE49-F238E27FC236}">
                <a16:creationId xmlns:a16="http://schemas.microsoft.com/office/drawing/2014/main" id="{432F935A-6F80-4CF0-ABC8-C680538F0EAA}"/>
              </a:ext>
            </a:extLst>
          </p:cNvPr>
          <p:cNvSpPr>
            <a:spLocks/>
          </p:cNvSpPr>
          <p:nvPr/>
        </p:nvSpPr>
        <p:spPr bwMode="auto">
          <a:xfrm>
            <a:off x="4854096" y="4591087"/>
            <a:ext cx="2505075" cy="1674812"/>
          </a:xfrm>
          <a:prstGeom prst="roundRect">
            <a:avLst>
              <a:gd name="adj" fmla="val 2583"/>
            </a:avLst>
          </a:prstGeom>
          <a:solidFill>
            <a:schemeClr val="tx2"/>
          </a:solidFill>
          <a:ln w="25400">
            <a:solidFill>
              <a:srgbClr val="000000"/>
            </a:solidFill>
            <a:round/>
            <a:headEnd/>
            <a:tailEnd/>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2100" dirty="0">
                <a:latin typeface="Comic Sans MS" panose="030F0702030302020204" pitchFamily="66" charset="0"/>
              </a:rPr>
              <a:t>Gases that are lighter than air weigh nothing.</a:t>
            </a:r>
          </a:p>
        </p:txBody>
      </p:sp>
      <p:sp>
        <p:nvSpPr>
          <p:cNvPr id="21521" name="Content Placeholder 7">
            <a:extLst>
              <a:ext uri="{FF2B5EF4-FFF2-40B4-BE49-F238E27FC236}">
                <a16:creationId xmlns:a16="http://schemas.microsoft.com/office/drawing/2014/main" id="{FC489AF3-C85A-436F-8B0B-D7DD4D5FD904}"/>
              </a:ext>
            </a:extLst>
          </p:cNvPr>
          <p:cNvSpPr>
            <a:spLocks/>
          </p:cNvSpPr>
          <p:nvPr/>
        </p:nvSpPr>
        <p:spPr bwMode="auto">
          <a:xfrm>
            <a:off x="7417908" y="4591087"/>
            <a:ext cx="2505075" cy="1674812"/>
          </a:xfrm>
          <a:prstGeom prst="roundRect">
            <a:avLst>
              <a:gd name="adj" fmla="val 2583"/>
            </a:avLst>
          </a:prstGeom>
          <a:solidFill>
            <a:schemeClr val="tx2"/>
          </a:solidFill>
          <a:ln w="25400">
            <a:solidFill>
              <a:srgbClr val="000000"/>
            </a:solidFill>
            <a:round/>
            <a:headEnd/>
            <a:tailEnd/>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2100" dirty="0">
                <a:latin typeface="Comic Sans MS" panose="030F0702030302020204" pitchFamily="66" charset="0"/>
              </a:rPr>
              <a:t>You can find the weight of gases.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5">
            <a:extLst>
              <a:ext uri="{FF2B5EF4-FFF2-40B4-BE49-F238E27FC236}">
                <a16:creationId xmlns:a16="http://schemas.microsoft.com/office/drawing/2014/main" id="{D15119AC-8C44-406B-B019-FB32A9748AC6}"/>
              </a:ext>
            </a:extLst>
          </p:cNvPr>
          <p:cNvSpPr>
            <a:spLocks noGrp="1"/>
          </p:cNvSpPr>
          <p:nvPr>
            <p:ph type="title"/>
          </p:nvPr>
        </p:nvSpPr>
        <p:spPr>
          <a:xfrm>
            <a:off x="843518" y="623889"/>
            <a:ext cx="8220075" cy="1165225"/>
          </a:xfrm>
        </p:spPr>
        <p:txBody>
          <a:bodyPr/>
          <a:lstStyle/>
          <a:p>
            <a:pPr eaLnBrk="1" hangingPunct="1"/>
            <a:r>
              <a:rPr lang="en-GB" altLang="en-US" sz="4800" dirty="0">
                <a:latin typeface="Comic Sans MS" panose="030F0702030302020204" pitchFamily="66" charset="0"/>
              </a:rPr>
              <a:t>True or False?</a:t>
            </a:r>
          </a:p>
        </p:txBody>
      </p:sp>
      <p:sp>
        <p:nvSpPr>
          <p:cNvPr id="11" name="Rectangle 10">
            <a:extLst>
              <a:ext uri="{FF2B5EF4-FFF2-40B4-BE49-F238E27FC236}">
                <a16:creationId xmlns:a16="http://schemas.microsoft.com/office/drawing/2014/main" id="{78B9C4B0-8CB5-4972-BD23-12782987D128}"/>
              </a:ext>
            </a:extLst>
          </p:cNvPr>
          <p:cNvSpPr/>
          <p:nvPr/>
        </p:nvSpPr>
        <p:spPr>
          <a:xfrm>
            <a:off x="2279651" y="3452813"/>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a:extLst>
              <a:ext uri="{FF2B5EF4-FFF2-40B4-BE49-F238E27FC236}">
                <a16:creationId xmlns:a16="http://schemas.microsoft.com/office/drawing/2014/main" id="{0EDDCE92-775C-4285-9E2A-59F8E27BBACB}"/>
              </a:ext>
            </a:extLst>
          </p:cNvPr>
          <p:cNvSpPr/>
          <p:nvPr/>
        </p:nvSpPr>
        <p:spPr>
          <a:xfrm>
            <a:off x="2279650" y="2408238"/>
            <a:ext cx="7632700" cy="990600"/>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3" name="Content Placeholder 7">
            <a:extLst>
              <a:ext uri="{FF2B5EF4-FFF2-40B4-BE49-F238E27FC236}">
                <a16:creationId xmlns:a16="http://schemas.microsoft.com/office/drawing/2014/main" id="{EAF78B12-462E-4018-B2C9-CD3774BB46CD}"/>
              </a:ext>
            </a:extLst>
          </p:cNvPr>
          <p:cNvSpPr>
            <a:spLocks noGrp="1"/>
          </p:cNvSpPr>
          <p:nvPr>
            <p:ph idx="1"/>
          </p:nvPr>
        </p:nvSpPr>
        <p:spPr>
          <a:xfrm>
            <a:off x="2279650" y="2416176"/>
            <a:ext cx="7632700" cy="982663"/>
          </a:xfrm>
          <a:solidFill>
            <a:schemeClr val="tx2"/>
          </a:solidFill>
          <a:ln>
            <a:solidFill>
              <a:schemeClr val="tx1"/>
            </a:solidFill>
          </a:ln>
        </p:spPr>
        <p:txBody>
          <a:bodyPr anchor="ctr">
            <a:normAutofit/>
          </a:bodyPr>
          <a:lstStyle/>
          <a:p>
            <a:pPr marL="0" indent="0" algn="ctr">
              <a:buNone/>
            </a:pPr>
            <a:r>
              <a:rPr lang="en-GB" altLang="en-US" sz="4000" dirty="0">
                <a:solidFill>
                  <a:schemeClr val="tx1"/>
                </a:solidFill>
                <a:latin typeface="Comic Sans MS" panose="030F0702030302020204" pitchFamily="66" charset="0"/>
              </a:rPr>
              <a:t>How did you do?</a:t>
            </a:r>
          </a:p>
        </p:txBody>
      </p:sp>
      <p:sp>
        <p:nvSpPr>
          <p:cNvPr id="39" name="Rectangle 38">
            <a:extLst>
              <a:ext uri="{FF2B5EF4-FFF2-40B4-BE49-F238E27FC236}">
                <a16:creationId xmlns:a16="http://schemas.microsoft.com/office/drawing/2014/main" id="{F295A7B1-521B-496F-8EF2-5B5F8253CF7C}"/>
              </a:ext>
            </a:extLst>
          </p:cNvPr>
          <p:cNvSpPr/>
          <p:nvPr/>
        </p:nvSpPr>
        <p:spPr>
          <a:xfrm>
            <a:off x="4843464" y="3452813"/>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 name="Rectangle 39">
            <a:extLst>
              <a:ext uri="{FF2B5EF4-FFF2-40B4-BE49-F238E27FC236}">
                <a16:creationId xmlns:a16="http://schemas.microsoft.com/office/drawing/2014/main" id="{6E4AF664-0A09-4FA5-9141-91D23F0D54FF}"/>
              </a:ext>
            </a:extLst>
          </p:cNvPr>
          <p:cNvSpPr/>
          <p:nvPr/>
        </p:nvSpPr>
        <p:spPr>
          <a:xfrm>
            <a:off x="7407276" y="3452813"/>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Rectangle 40">
            <a:extLst>
              <a:ext uri="{FF2B5EF4-FFF2-40B4-BE49-F238E27FC236}">
                <a16:creationId xmlns:a16="http://schemas.microsoft.com/office/drawing/2014/main" id="{76A9561A-ECEB-42DE-81A4-18074174A71E}"/>
              </a:ext>
            </a:extLst>
          </p:cNvPr>
          <p:cNvSpPr/>
          <p:nvPr/>
        </p:nvSpPr>
        <p:spPr>
          <a:xfrm>
            <a:off x="2279651" y="5183188"/>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Rectangle 41">
            <a:extLst>
              <a:ext uri="{FF2B5EF4-FFF2-40B4-BE49-F238E27FC236}">
                <a16:creationId xmlns:a16="http://schemas.microsoft.com/office/drawing/2014/main" id="{382C2480-80CC-4541-A94C-E89155184197}"/>
              </a:ext>
            </a:extLst>
          </p:cNvPr>
          <p:cNvSpPr/>
          <p:nvPr/>
        </p:nvSpPr>
        <p:spPr>
          <a:xfrm>
            <a:off x="4843464" y="5183188"/>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Rectangle 42">
            <a:extLst>
              <a:ext uri="{FF2B5EF4-FFF2-40B4-BE49-F238E27FC236}">
                <a16:creationId xmlns:a16="http://schemas.microsoft.com/office/drawing/2014/main" id="{DE16CDFA-534B-46FF-895F-A833FEA130D6}"/>
              </a:ext>
            </a:extLst>
          </p:cNvPr>
          <p:cNvSpPr/>
          <p:nvPr/>
        </p:nvSpPr>
        <p:spPr>
          <a:xfrm>
            <a:off x="7407276" y="5183188"/>
            <a:ext cx="2505075" cy="1674812"/>
          </a:xfrm>
          <a:prstGeom prst="rect">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40" name="Content Placeholder 7">
            <a:extLst>
              <a:ext uri="{FF2B5EF4-FFF2-40B4-BE49-F238E27FC236}">
                <a16:creationId xmlns:a16="http://schemas.microsoft.com/office/drawing/2014/main" id="{68CD8873-01DF-4F81-92DB-67A064FB50CC}"/>
              </a:ext>
            </a:extLst>
          </p:cNvPr>
          <p:cNvSpPr>
            <a:spLocks/>
          </p:cNvSpPr>
          <p:nvPr/>
        </p:nvSpPr>
        <p:spPr bwMode="auto">
          <a:xfrm>
            <a:off x="2279651" y="3452813"/>
            <a:ext cx="2505075" cy="1674812"/>
          </a:xfrm>
          <a:prstGeom prst="roundRect">
            <a:avLst>
              <a:gd name="adj" fmla="val 2583"/>
            </a:avLst>
          </a:prstGeom>
          <a:solidFill>
            <a:schemeClr val="tx2"/>
          </a:solidFill>
          <a:ln>
            <a:solidFill>
              <a:schemeClr val="tx1"/>
            </a:solidFill>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Carbon dioxide is a gas at room temperature.</a:t>
            </a:r>
          </a:p>
        </p:txBody>
      </p:sp>
      <p:sp>
        <p:nvSpPr>
          <p:cNvPr id="22541" name="Content Placeholder 7">
            <a:extLst>
              <a:ext uri="{FF2B5EF4-FFF2-40B4-BE49-F238E27FC236}">
                <a16:creationId xmlns:a16="http://schemas.microsoft.com/office/drawing/2014/main" id="{A92C1079-4694-4C76-B91A-80612ADECFF2}"/>
              </a:ext>
            </a:extLst>
          </p:cNvPr>
          <p:cNvSpPr>
            <a:spLocks/>
          </p:cNvSpPr>
          <p:nvPr/>
        </p:nvSpPr>
        <p:spPr bwMode="auto">
          <a:xfrm>
            <a:off x="4838701" y="3452813"/>
            <a:ext cx="2505075" cy="1674812"/>
          </a:xfrm>
          <a:prstGeom prst="roundRect">
            <a:avLst>
              <a:gd name="adj" fmla="val 2583"/>
            </a:avLst>
          </a:prstGeom>
          <a:solidFill>
            <a:schemeClr val="tx2"/>
          </a:solidFill>
          <a:ln>
            <a:solidFill>
              <a:schemeClr val="tx1"/>
            </a:solidFill>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Gases keep</a:t>
            </a:r>
            <a:br>
              <a:rPr lang="en-GB" altLang="en-US"/>
            </a:br>
            <a:r>
              <a:rPr lang="en-GB" altLang="en-US"/>
              <a:t>their shape.</a:t>
            </a:r>
          </a:p>
        </p:txBody>
      </p:sp>
      <p:sp>
        <p:nvSpPr>
          <p:cNvPr id="22542" name="Content Placeholder 7">
            <a:extLst>
              <a:ext uri="{FF2B5EF4-FFF2-40B4-BE49-F238E27FC236}">
                <a16:creationId xmlns:a16="http://schemas.microsoft.com/office/drawing/2014/main" id="{B6C8BA41-81AD-49AD-8CC3-000FD4510771}"/>
              </a:ext>
            </a:extLst>
          </p:cNvPr>
          <p:cNvSpPr>
            <a:spLocks/>
          </p:cNvSpPr>
          <p:nvPr/>
        </p:nvSpPr>
        <p:spPr bwMode="auto">
          <a:xfrm>
            <a:off x="7407276" y="3462338"/>
            <a:ext cx="2505075" cy="1674812"/>
          </a:xfrm>
          <a:prstGeom prst="roundRect">
            <a:avLst>
              <a:gd name="adj" fmla="val 2583"/>
            </a:avLst>
          </a:prstGeom>
          <a:solidFill>
            <a:schemeClr val="tx2"/>
          </a:solidFill>
          <a:ln>
            <a:solidFill>
              <a:schemeClr val="tx1"/>
            </a:solidFill>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Carbon dioxide</a:t>
            </a:r>
            <a:br>
              <a:rPr lang="en-GB" altLang="en-US"/>
            </a:br>
            <a:r>
              <a:rPr lang="en-GB" altLang="en-US"/>
              <a:t>is useful.</a:t>
            </a:r>
          </a:p>
        </p:txBody>
      </p:sp>
      <p:sp>
        <p:nvSpPr>
          <p:cNvPr id="22543" name="Content Placeholder 7">
            <a:extLst>
              <a:ext uri="{FF2B5EF4-FFF2-40B4-BE49-F238E27FC236}">
                <a16:creationId xmlns:a16="http://schemas.microsoft.com/office/drawing/2014/main" id="{C6ECC15D-3E38-48BF-A62E-14D23D456BDA}"/>
              </a:ext>
            </a:extLst>
          </p:cNvPr>
          <p:cNvSpPr>
            <a:spLocks/>
          </p:cNvSpPr>
          <p:nvPr/>
        </p:nvSpPr>
        <p:spPr bwMode="auto">
          <a:xfrm>
            <a:off x="2279651" y="5183188"/>
            <a:ext cx="2505075" cy="1674812"/>
          </a:xfrm>
          <a:prstGeom prst="roundRect">
            <a:avLst>
              <a:gd name="adj" fmla="val 2583"/>
            </a:avLst>
          </a:prstGeom>
          <a:solidFill>
            <a:schemeClr val="tx2"/>
          </a:solidFill>
          <a:ln>
            <a:solidFill>
              <a:schemeClr val="accent1"/>
            </a:solidFill>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The bubbles in</a:t>
            </a:r>
            <a:br>
              <a:rPr lang="en-GB" altLang="en-US"/>
            </a:br>
            <a:r>
              <a:rPr lang="en-GB" altLang="en-US"/>
              <a:t>fizzy drinks are bubbles of gas.</a:t>
            </a:r>
          </a:p>
        </p:txBody>
      </p:sp>
      <p:sp>
        <p:nvSpPr>
          <p:cNvPr id="22544" name="Content Placeholder 7">
            <a:extLst>
              <a:ext uri="{FF2B5EF4-FFF2-40B4-BE49-F238E27FC236}">
                <a16:creationId xmlns:a16="http://schemas.microsoft.com/office/drawing/2014/main" id="{DC3D3E59-0ECA-4740-AE06-BA0BACE6B6D7}"/>
              </a:ext>
            </a:extLst>
          </p:cNvPr>
          <p:cNvSpPr>
            <a:spLocks/>
          </p:cNvSpPr>
          <p:nvPr/>
        </p:nvSpPr>
        <p:spPr bwMode="auto">
          <a:xfrm>
            <a:off x="4843464" y="5183188"/>
            <a:ext cx="2505075" cy="1674812"/>
          </a:xfrm>
          <a:prstGeom prst="roundRect">
            <a:avLst>
              <a:gd name="adj" fmla="val 2583"/>
            </a:avLst>
          </a:prstGeom>
          <a:solidFill>
            <a:schemeClr val="tx2"/>
          </a:solidFill>
          <a:ln>
            <a:solidFill>
              <a:schemeClr val="accent1"/>
            </a:solidFill>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Gases that are lighter than air weigh nothing.</a:t>
            </a:r>
          </a:p>
        </p:txBody>
      </p:sp>
      <p:sp>
        <p:nvSpPr>
          <p:cNvPr id="22545" name="Content Placeholder 7">
            <a:extLst>
              <a:ext uri="{FF2B5EF4-FFF2-40B4-BE49-F238E27FC236}">
                <a16:creationId xmlns:a16="http://schemas.microsoft.com/office/drawing/2014/main" id="{20463466-D18E-484E-80D7-0005F5FE243F}"/>
              </a:ext>
            </a:extLst>
          </p:cNvPr>
          <p:cNvSpPr>
            <a:spLocks/>
          </p:cNvSpPr>
          <p:nvPr/>
        </p:nvSpPr>
        <p:spPr bwMode="auto">
          <a:xfrm>
            <a:off x="7407276" y="5183188"/>
            <a:ext cx="2505075" cy="1674812"/>
          </a:xfrm>
          <a:prstGeom prst="roundRect">
            <a:avLst>
              <a:gd name="adj" fmla="val 2583"/>
            </a:avLst>
          </a:prstGeom>
          <a:solidFill>
            <a:schemeClr val="tx2"/>
          </a:solidFill>
          <a:ln>
            <a:solidFill>
              <a:schemeClr val="accent1"/>
            </a:solidFill>
          </a:ln>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You can find the weight of gases.</a:t>
            </a:r>
          </a:p>
        </p:txBody>
      </p:sp>
      <p:sp>
        <p:nvSpPr>
          <p:cNvPr id="19" name="Rectangle 18">
            <a:extLst>
              <a:ext uri="{FF2B5EF4-FFF2-40B4-BE49-F238E27FC236}">
                <a16:creationId xmlns:a16="http://schemas.microsoft.com/office/drawing/2014/main" id="{A006E2A5-5044-4790-A1DA-63ECFA63CE6F}"/>
              </a:ext>
            </a:extLst>
          </p:cNvPr>
          <p:cNvSpPr/>
          <p:nvPr/>
        </p:nvSpPr>
        <p:spPr>
          <a:xfrm>
            <a:off x="2270126" y="3452813"/>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dirty="0">
                <a:solidFill>
                  <a:schemeClr val="tx1"/>
                </a:solidFill>
                <a:latin typeface="Comic Sans MS" panose="030F0702030302020204" pitchFamily="66" charset="0"/>
              </a:rPr>
              <a:t>True.</a:t>
            </a:r>
          </a:p>
        </p:txBody>
      </p:sp>
      <p:sp>
        <p:nvSpPr>
          <p:cNvPr id="21" name="Rectangle 20">
            <a:extLst>
              <a:ext uri="{FF2B5EF4-FFF2-40B4-BE49-F238E27FC236}">
                <a16:creationId xmlns:a16="http://schemas.microsoft.com/office/drawing/2014/main" id="{2BEB9BF5-2AB7-4F6C-B0D2-EF5DFADD2F4F}"/>
              </a:ext>
            </a:extLst>
          </p:cNvPr>
          <p:cNvSpPr/>
          <p:nvPr/>
        </p:nvSpPr>
        <p:spPr>
          <a:xfrm>
            <a:off x="2279651" y="5183188"/>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dirty="0">
                <a:solidFill>
                  <a:schemeClr val="tx1"/>
                </a:solidFill>
                <a:latin typeface="Comic Sans MS" panose="030F0702030302020204" pitchFamily="66" charset="0"/>
              </a:rPr>
              <a:t>True.</a:t>
            </a:r>
          </a:p>
        </p:txBody>
      </p:sp>
      <p:sp>
        <p:nvSpPr>
          <p:cNvPr id="22" name="Rectangle 21">
            <a:extLst>
              <a:ext uri="{FF2B5EF4-FFF2-40B4-BE49-F238E27FC236}">
                <a16:creationId xmlns:a16="http://schemas.microsoft.com/office/drawing/2014/main" id="{189F0D48-D185-4FEF-8F5F-DF46AF838FF1}"/>
              </a:ext>
            </a:extLst>
          </p:cNvPr>
          <p:cNvSpPr/>
          <p:nvPr/>
        </p:nvSpPr>
        <p:spPr>
          <a:xfrm>
            <a:off x="4843464" y="5183188"/>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dirty="0">
                <a:solidFill>
                  <a:schemeClr val="tx1"/>
                </a:solidFill>
                <a:latin typeface="Comic Sans MS" panose="030F0702030302020204" pitchFamily="66" charset="0"/>
              </a:rPr>
              <a:t>False.</a:t>
            </a:r>
          </a:p>
        </p:txBody>
      </p:sp>
      <p:sp>
        <p:nvSpPr>
          <p:cNvPr id="23" name="Rectangle 22">
            <a:extLst>
              <a:ext uri="{FF2B5EF4-FFF2-40B4-BE49-F238E27FC236}">
                <a16:creationId xmlns:a16="http://schemas.microsoft.com/office/drawing/2014/main" id="{D5674773-3DA2-4A3E-8966-23FBC57257A6}"/>
              </a:ext>
            </a:extLst>
          </p:cNvPr>
          <p:cNvSpPr/>
          <p:nvPr/>
        </p:nvSpPr>
        <p:spPr>
          <a:xfrm>
            <a:off x="4838701" y="3452813"/>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dirty="0">
                <a:solidFill>
                  <a:schemeClr val="tx1"/>
                </a:solidFill>
                <a:latin typeface="Comic Sans MS" panose="030F0702030302020204" pitchFamily="66" charset="0"/>
              </a:rPr>
              <a:t>False.</a:t>
            </a:r>
          </a:p>
        </p:txBody>
      </p:sp>
      <p:sp>
        <p:nvSpPr>
          <p:cNvPr id="24" name="Rectangle 23">
            <a:extLst>
              <a:ext uri="{FF2B5EF4-FFF2-40B4-BE49-F238E27FC236}">
                <a16:creationId xmlns:a16="http://schemas.microsoft.com/office/drawing/2014/main" id="{14F9A8E7-F162-4931-B4F0-A1F792CD1B37}"/>
              </a:ext>
            </a:extLst>
          </p:cNvPr>
          <p:cNvSpPr/>
          <p:nvPr/>
        </p:nvSpPr>
        <p:spPr>
          <a:xfrm>
            <a:off x="7407276" y="3462338"/>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dirty="0">
                <a:solidFill>
                  <a:schemeClr val="tx1"/>
                </a:solidFill>
                <a:latin typeface="Comic Sans MS" panose="030F0702030302020204" pitchFamily="66" charset="0"/>
              </a:rPr>
              <a:t>True.</a:t>
            </a:r>
          </a:p>
        </p:txBody>
      </p:sp>
      <p:sp>
        <p:nvSpPr>
          <p:cNvPr id="25" name="Rectangle 24">
            <a:extLst>
              <a:ext uri="{FF2B5EF4-FFF2-40B4-BE49-F238E27FC236}">
                <a16:creationId xmlns:a16="http://schemas.microsoft.com/office/drawing/2014/main" id="{D2E495B1-7F73-4710-9452-B47337BD8ACC}"/>
              </a:ext>
            </a:extLst>
          </p:cNvPr>
          <p:cNvSpPr/>
          <p:nvPr/>
        </p:nvSpPr>
        <p:spPr>
          <a:xfrm>
            <a:off x="7407276" y="5183188"/>
            <a:ext cx="2505075" cy="1674812"/>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dirty="0">
                <a:solidFill>
                  <a:schemeClr val="tx1"/>
                </a:solidFill>
                <a:latin typeface="Comic Sans MS" panose="030F0702030302020204" pitchFamily="66" charset="0"/>
              </a:rPr>
              <a:t>True.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p:bldP spid="23" grpId="0" animBg="1"/>
      <p:bldP spid="24" grpId="0" animBg="1"/>
      <p:bldP spid="25"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1411</TotalTime>
  <Words>663</Words>
  <Application>Microsoft Office PowerPoint</Application>
  <PresentationFormat>Widescreen</PresentationFormat>
  <Paragraphs>68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Century Gothic</vt:lpstr>
      <vt:lpstr>Comic Sans MS</vt:lpstr>
      <vt:lpstr>Sassoon Infant Rg</vt:lpstr>
      <vt:lpstr>Wingdings 3</vt:lpstr>
      <vt:lpstr>Ion Boardroom</vt:lpstr>
      <vt:lpstr>Monday 28th June 2021</vt:lpstr>
      <vt:lpstr>Solid, Liquid or Gas? Why?</vt:lpstr>
      <vt:lpstr>Each circle represents a molecule. </vt:lpstr>
      <vt:lpstr>https://www.bbc.co.uk/bitesize/topics/zkgg87h/articles/zsgwwxs  </vt:lpstr>
      <vt:lpstr>PowerPoint Presentation</vt:lpstr>
      <vt:lpstr>How many of these gases have you heard of?</vt:lpstr>
      <vt:lpstr>PowerPoint Presentation</vt:lpstr>
      <vt:lpstr>https://www.bbc.co.uk/bitesize/clips/zxgvr82 </vt:lpstr>
      <vt:lpstr>PowerPoint Presentation</vt:lpstr>
      <vt:lpstr>PowerPoint Presentation</vt:lpstr>
      <vt:lpstr>Think about fizzy drinks.</vt:lpstr>
      <vt:lpstr>PowerPoint Presentation</vt:lpstr>
      <vt:lpstr>Do Gases Weigh Anything?</vt:lpstr>
      <vt:lpstr>https://www.bbc.co.uk/bitesize/clips/zt3fb9q </vt:lpstr>
      <vt:lpstr>Do Gases Weigh Anything?</vt:lpstr>
      <vt:lpstr>Do Gases Weigh Anything?</vt:lpstr>
      <vt:lpstr>Activity </vt:lpstr>
      <vt:lpstr>Paddling and Snorkelling Red Pen</vt:lpstr>
      <vt:lpstr>Diving Red Pen</vt:lpstr>
      <vt:lpstr>Plenary: True or False?</vt:lpstr>
      <vt:lpstr>True or False?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28th June 2021</dc:title>
  <dc:creator>Emily Fenner</dc:creator>
  <cp:lastModifiedBy>Emily Fenner</cp:lastModifiedBy>
  <cp:revision>7</cp:revision>
  <dcterms:created xsi:type="dcterms:W3CDTF">2021-06-21T07:13:16Z</dcterms:created>
  <dcterms:modified xsi:type="dcterms:W3CDTF">2021-06-24T15:25:33Z</dcterms:modified>
</cp:coreProperties>
</file>