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8" r:id="rId14"/>
    <p:sldId id="269" r:id="rId15"/>
    <p:sldId id="270" r:id="rId16"/>
    <p:sldId id="271" r:id="rId17"/>
    <p:sldId id="272" r:id="rId18"/>
    <p:sldId id="265" r:id="rId19"/>
    <p:sldId id="273" r:id="rId20"/>
    <p:sldId id="274" r:id="rId21"/>
    <p:sldId id="267" r:id="rId22"/>
    <p:sldId id="276" r:id="rId23"/>
    <p:sldId id="27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3C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0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663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16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309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672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396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77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36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987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291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074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010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129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430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617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4451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30807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09210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774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3C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36C32-9BC7-436A-82EC-6E8CF3DA063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C8B0-8E95-4D56-BD28-E39D6EB82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51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qhpk2p/articles/z3cxrwx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youtube.com/watch?v=EFs7agY--Ps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68380" y="1042738"/>
            <a:ext cx="970547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Tuesday 22</a:t>
            </a:r>
            <a:r>
              <a:rPr lang="en-GB" sz="4400" b="1" u="sng" baseline="300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nd</a:t>
            </a: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 February </a:t>
            </a: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2022</a:t>
            </a:r>
          </a:p>
          <a:p>
            <a:pPr>
              <a:lnSpc>
                <a:spcPct val="200000"/>
              </a:lnSpc>
            </a:pP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LO: To spell correctly</a:t>
            </a:r>
          </a:p>
          <a:p>
            <a:pPr>
              <a:lnSpc>
                <a:spcPct val="200000"/>
              </a:lnSpc>
            </a:pP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C: Words, Words, Words!</a:t>
            </a:r>
            <a:endParaRPr lang="en-GB" sz="4400" b="1" u="sng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16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2928" y="433138"/>
            <a:ext cx="1183907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Starter</a:t>
            </a:r>
          </a:p>
          <a:p>
            <a:pPr algn="ctr"/>
            <a:endParaRPr lang="en-GB" sz="4400" u="sng" dirty="0" smtClean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Can you remember what this word means?</a:t>
            </a:r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185" y="3893582"/>
            <a:ext cx="7454558" cy="121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50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2928" y="433138"/>
            <a:ext cx="118390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On Friday, we have a Spelling Bee competition with the other class.</a:t>
            </a:r>
          </a:p>
          <a:p>
            <a:pPr algn="ctr"/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pic>
        <p:nvPicPr>
          <p:cNvPr id="1026" name="Picture 2" descr="Spelling Bee Champions!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00" r="100000">
                        <a14:foregroundMark x1="8600" y1="40399" x2="8600" y2="37905"/>
                        <a14:foregroundMark x1="8600" y1="37905" x2="22300" y2="42269"/>
                        <a14:foregroundMark x1="75700" y1="62219" x2="97100" y2="61222"/>
                        <a14:foregroundMark x1="95700" y1="56234" x2="95400" y2="54738"/>
                        <a14:foregroundMark x1="68100" y1="24314" x2="72100" y2="29551"/>
                        <a14:foregroundMark x1="61000" y1="23192" x2="55300" y2="17955"/>
                        <a14:foregroundMark x1="50900" y1="34289" x2="58900" y2="461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786" y="2550778"/>
            <a:ext cx="5370600" cy="430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35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2928" y="433138"/>
            <a:ext cx="118390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The 10 spellings we are going to be tested on are. . .</a:t>
            </a:r>
          </a:p>
          <a:p>
            <a:pPr algn="ctr"/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40601" y="2213357"/>
            <a:ext cx="18405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there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83546" y="3572457"/>
            <a:ext cx="17299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their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57671" y="5049783"/>
            <a:ext cx="2406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t</a:t>
            </a:r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hey’re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10879" y="3908548"/>
            <a:ext cx="1939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</a:t>
            </a:r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e’re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47214" y="2418294"/>
            <a:ext cx="1821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were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76582" y="5524376"/>
            <a:ext cx="2278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where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48207" y="3341624"/>
            <a:ext cx="19303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wear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879107" y="2025880"/>
            <a:ext cx="13292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our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383608" y="4495787"/>
            <a:ext cx="1266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are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52118" y="5524376"/>
            <a:ext cx="4336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immediately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04534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4132" y="2864686"/>
            <a:ext cx="23487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people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135827" y="3428104"/>
            <a:ext cx="4336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immediately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1616" y="285356"/>
            <a:ext cx="9705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Here are two of our spellings.</a:t>
            </a:r>
          </a:p>
          <a:p>
            <a:pPr algn="ctr"/>
            <a:r>
              <a:rPr lang="en-GB" sz="40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Can you write them in shaving foam or in mud with a stick?</a:t>
            </a:r>
            <a:endParaRPr lang="en-GB" sz="4000" b="1" u="sng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05914" y="5130640"/>
            <a:ext cx="97054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Can you find a way to remember the spellings?</a:t>
            </a:r>
            <a:endParaRPr lang="en-GB" sz="40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5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9629" y="324686"/>
            <a:ext cx="2343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THERE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93903" y="324686"/>
            <a:ext cx="21210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THEIR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867849" y="325793"/>
            <a:ext cx="28408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THEY’RE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pic>
        <p:nvPicPr>
          <p:cNvPr id="8194" name="Picture 2" descr="SARS-CoV-2 And COVID-19: What&amp;#39;s The Difference?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00" b="94800" l="9778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849" y="1448984"/>
            <a:ext cx="4286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883740" y="4180868"/>
            <a:ext cx="7811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What’s the difference?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249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06449" y="6024525"/>
            <a:ext cx="6096000" cy="105157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u="sng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www.bbc.co.uk/bitesize/topics/zqhpk2p/articles/z3cxrwx</a:t>
            </a:r>
            <a:endParaRPr lang="en-US" u="sng" dirty="0" smtClean="0">
              <a:solidFill>
                <a:srgbClr val="0000F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en-GB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4521" y="1299865"/>
            <a:ext cx="7582958" cy="425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91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2928" y="433138"/>
            <a:ext cx="118390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Write the correct word in the shaving foam</a:t>
            </a:r>
            <a:endParaRPr lang="en-GB" sz="4400" b="1" dirty="0" smtClean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pPr algn="ctr"/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3241" y="2680915"/>
            <a:ext cx="113415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GB" altLang="en-US" sz="3200" dirty="0">
                <a:solidFill>
                  <a:schemeClr val="bg1"/>
                </a:solidFill>
                <a:latin typeface="HfW cursive" panose="00000500000000000000" pitchFamily="2" charset="0"/>
              </a:rPr>
              <a:t>The teacher told them to leave </a:t>
            </a:r>
            <a:r>
              <a:rPr lang="en-GB" altLang="en-US" sz="32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. .. </a:t>
            </a:r>
            <a:r>
              <a:rPr lang="en-GB" altLang="en-US" sz="3200" dirty="0">
                <a:solidFill>
                  <a:schemeClr val="bg1"/>
                </a:solidFill>
                <a:latin typeface="HfW cursive" panose="00000500000000000000" pitchFamily="2" charset="0"/>
              </a:rPr>
              <a:t>books on the desk. </a:t>
            </a:r>
            <a:endParaRPr lang="en-GB" altLang="en-US" sz="32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2687" y="3729243"/>
            <a:ext cx="83311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GB" altLang="en-US" sz="32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We will go to McDonalds if. .. </a:t>
            </a:r>
            <a:r>
              <a:rPr lang="en-GB" altLang="en-US" sz="3200" dirty="0">
                <a:solidFill>
                  <a:schemeClr val="bg1"/>
                </a:solidFill>
                <a:latin typeface="HfW cursive" panose="00000500000000000000" pitchFamily="2" charset="0"/>
              </a:rPr>
              <a:t>i</a:t>
            </a:r>
            <a:r>
              <a:rPr lang="en-GB" altLang="en-US" sz="32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s time. </a:t>
            </a:r>
            <a:endParaRPr lang="en-GB" altLang="en-US" sz="32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2687" y="4641356"/>
            <a:ext cx="69669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GB" altLang="en-US" sz="32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. .. baking a cake for Grandma.</a:t>
            </a:r>
          </a:p>
        </p:txBody>
      </p:sp>
      <p:sp>
        <p:nvSpPr>
          <p:cNvPr id="6" name="Rectangle 5"/>
          <p:cNvSpPr/>
          <p:nvPr/>
        </p:nvSpPr>
        <p:spPr>
          <a:xfrm>
            <a:off x="6888678" y="2680915"/>
            <a:ext cx="88998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their</a:t>
            </a:r>
            <a:endParaRPr lang="en-US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47617" y="3729243"/>
            <a:ext cx="93968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there</a:t>
            </a:r>
            <a:endParaRPr lang="en-US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67840" y="5583638"/>
            <a:ext cx="99492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GB" altLang="en-US" sz="3200" dirty="0">
                <a:solidFill>
                  <a:schemeClr val="bg1"/>
                </a:solidFill>
                <a:latin typeface="HfW cursive" panose="00000500000000000000" pitchFamily="2" charset="0"/>
              </a:rPr>
              <a:t>.... is a nice restaurant near to where . . . standing.</a:t>
            </a:r>
            <a:endParaRPr lang="en-GB" altLang="en-US" sz="32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4514" y="4613743"/>
            <a:ext cx="12650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They’re</a:t>
            </a:r>
            <a:endParaRPr lang="en-US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55355" y="5596287"/>
            <a:ext cx="100700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There</a:t>
            </a:r>
            <a:endParaRPr lang="en-US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928437" y="5656220"/>
            <a:ext cx="119776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t</a:t>
            </a:r>
            <a:r>
              <a:rPr lang="en-US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hey’re</a:t>
            </a:r>
            <a:endParaRPr lang="en-US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86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7826" y="324686"/>
            <a:ext cx="1707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OUR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01478" y="508288"/>
            <a:ext cx="14879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ARE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pic>
        <p:nvPicPr>
          <p:cNvPr id="4" name="Picture 2" descr="SARS-CoV-2 And COVID-19: What&amp;#39;s The Difference?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00" b="94800" l="9778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849" y="1448984"/>
            <a:ext cx="4286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068467" y="5289231"/>
            <a:ext cx="7811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What’s the difference?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4696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81201" y="1514476"/>
            <a:ext cx="8220075" cy="105251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altLang="en-US" b="1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Be careful not to confuse these two high-frequency words...</a:t>
            </a:r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Are or Our?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79650" y="3021014"/>
            <a:ext cx="7632700" cy="1000125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is a 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present tense form </a:t>
            </a: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of the 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irregular verb </a:t>
            </a: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‘to be’</a:t>
            </a:r>
            <a:r>
              <a:rPr lang="en-GB" altLang="en-US" sz="2400" b="1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5422901" y="2451100"/>
            <a:ext cx="1336675" cy="666750"/>
          </a:xfrm>
          <a:prstGeom prst="rect">
            <a:avLst/>
          </a:prstGeom>
          <a:solidFill>
            <a:schemeClr val="bg1"/>
          </a:solidFill>
          <a:ln w="38100">
            <a:solidFill>
              <a:srgbClr val="00DE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rgbClr val="00DEC1"/>
                </a:solidFill>
              </a:rPr>
              <a:t>‘are’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279650" y="4986339"/>
            <a:ext cx="7632700" cy="1341437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is a 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possessive determiner                                       </a:t>
            </a:r>
            <a:r>
              <a:rPr lang="en-GB" altLang="en-US" sz="20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(which are sometimes called possessive adjectives).</a:t>
            </a:r>
            <a:endParaRPr lang="en-GB" altLang="en-US" sz="2400" dirty="0">
              <a:solidFill>
                <a:schemeClr val="tx1"/>
              </a:solidFill>
              <a:latin typeface="+mn-lt"/>
              <a:cs typeface="Segoe UI" panose="020B05020402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22901" y="4476750"/>
            <a:ext cx="1336675" cy="666750"/>
          </a:xfrm>
          <a:prstGeom prst="rect">
            <a:avLst/>
          </a:prstGeom>
          <a:solidFill>
            <a:schemeClr val="bg1"/>
          </a:solidFill>
          <a:ln w="38100">
            <a:solidFill>
              <a:srgbClr val="00DE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rgbClr val="00DEC1"/>
                </a:solidFill>
              </a:rPr>
              <a:t>‘our’</a:t>
            </a:r>
          </a:p>
        </p:txBody>
      </p:sp>
    </p:spTree>
    <p:extLst>
      <p:ext uri="{BB962C8B-B14F-4D97-AF65-F5344CB8AC3E}">
        <p14:creationId xmlns:p14="http://schemas.microsoft.com/office/powerpoint/2010/main" val="301516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9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Using ‘are’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538539" y="1357314"/>
            <a:ext cx="7019925" cy="1470025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can be used as the </a:t>
            </a:r>
            <a:r>
              <a:rPr lang="en-GB" altLang="en-US" sz="2400" b="1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main verb </a:t>
            </a: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in a sentence where it would be placed </a:t>
            </a:r>
            <a:r>
              <a:rPr lang="en-GB" altLang="en-US" sz="2400" u="sng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before a noun or noun phrase.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79651" y="1622425"/>
            <a:ext cx="1338263" cy="666750"/>
          </a:xfrm>
          <a:prstGeom prst="rect">
            <a:avLst/>
          </a:prstGeom>
          <a:solidFill>
            <a:schemeClr val="bg1"/>
          </a:solidFill>
          <a:ln w="38100">
            <a:solidFill>
              <a:srgbClr val="00DE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rgbClr val="00DEC1"/>
                </a:solidFill>
              </a:rPr>
              <a:t>‘are’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200150" y="2682875"/>
            <a:ext cx="7632700" cy="1341438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Giant Pandas </a:t>
            </a: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are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endangered animals.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2027238" y="4706939"/>
            <a:ext cx="7632700" cy="1341437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We </a:t>
            </a: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are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best friends.</a:t>
            </a:r>
          </a:p>
        </p:txBody>
      </p:sp>
      <p:pic>
        <p:nvPicPr>
          <p:cNvPr id="1741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451" y="2543175"/>
            <a:ext cx="2081213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1" y="3541714"/>
            <a:ext cx="1700213" cy="282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0763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9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Using ‘are’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538538" y="1357314"/>
            <a:ext cx="6373812" cy="1470025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can also be used as an </a:t>
            </a:r>
            <a:r>
              <a:rPr lang="en-GB" altLang="en-US" sz="2400" b="1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auxiliary </a:t>
            </a: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(helper)</a:t>
            </a:r>
            <a:r>
              <a:rPr lang="en-GB" altLang="en-US" sz="2400" b="1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 verb </a:t>
            </a: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in a sentence where it would be placed </a:t>
            </a:r>
            <a:r>
              <a:rPr lang="en-GB" altLang="en-US" sz="2400" u="sng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before another verb.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79651" y="1622425"/>
            <a:ext cx="1338263" cy="666750"/>
          </a:xfrm>
          <a:prstGeom prst="rect">
            <a:avLst/>
          </a:prstGeom>
          <a:solidFill>
            <a:schemeClr val="bg1"/>
          </a:solidFill>
          <a:ln w="38100">
            <a:solidFill>
              <a:srgbClr val="00DE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rgbClr val="00DEC1"/>
                </a:solidFill>
              </a:rPr>
              <a:t>‘are’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463925" y="3211514"/>
            <a:ext cx="7632700" cy="1341437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The divers </a:t>
            </a: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are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</a:t>
            </a:r>
            <a:r>
              <a:rPr lang="en-GB" altLang="en-US" sz="2400" b="1" u="sng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swimming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underwater.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731838" y="5141914"/>
            <a:ext cx="7632701" cy="1341437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Oranges </a:t>
            </a: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are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</a:t>
            </a:r>
            <a:r>
              <a:rPr lang="en-GB" altLang="en-US" sz="2400" b="1" u="sng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growing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on the tree.</a:t>
            </a:r>
          </a:p>
        </p:txBody>
      </p:sp>
      <p:pic>
        <p:nvPicPr>
          <p:cNvPr id="1843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2184401" y="2873375"/>
            <a:ext cx="2435225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4068763"/>
            <a:ext cx="2736850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632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Using ‘are’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538538" y="1509714"/>
            <a:ext cx="6373812" cy="1470025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can also be used to form a </a:t>
            </a:r>
            <a:r>
              <a:rPr lang="en-GB" altLang="en-US" sz="2400" b="1" u="sng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question.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79651" y="1622425"/>
            <a:ext cx="1338263" cy="666750"/>
          </a:xfrm>
          <a:prstGeom prst="rect">
            <a:avLst/>
          </a:prstGeom>
          <a:solidFill>
            <a:schemeClr val="bg1"/>
          </a:solidFill>
          <a:ln w="38100">
            <a:solidFill>
              <a:srgbClr val="00DE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rgbClr val="00DEC1"/>
                </a:solidFill>
              </a:rPr>
              <a:t>‘are’</a:t>
            </a:r>
          </a:p>
        </p:txBody>
      </p:sp>
      <p:pic>
        <p:nvPicPr>
          <p:cNvPr id="1946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4084639"/>
            <a:ext cx="6800850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ular Callout 5"/>
          <p:cNvSpPr/>
          <p:nvPr/>
        </p:nvSpPr>
        <p:spPr>
          <a:xfrm>
            <a:off x="2473325" y="2817813"/>
            <a:ext cx="1657350" cy="1104900"/>
          </a:xfrm>
          <a:prstGeom prst="wedgeRectCallout">
            <a:avLst/>
          </a:prstGeom>
          <a:solidFill>
            <a:schemeClr val="bg1"/>
          </a:solidFill>
          <a:ln w="57150">
            <a:solidFill>
              <a:srgbClr val="00DE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rgbClr val="00DEC1"/>
                </a:solidFill>
              </a:rPr>
              <a:t>Are</a:t>
            </a:r>
            <a:r>
              <a:rPr lang="en-GB" dirty="0">
                <a:solidFill>
                  <a:schemeClr val="tx1"/>
                </a:solidFill>
              </a:rPr>
              <a:t> you coming out to play?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4638675" y="2876550"/>
            <a:ext cx="1639888" cy="1104900"/>
          </a:xfrm>
          <a:prstGeom prst="wedgeRectCallout">
            <a:avLst/>
          </a:prstGeom>
          <a:solidFill>
            <a:srgbClr val="00DEC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Are</a:t>
            </a:r>
            <a:r>
              <a:rPr lang="en-GB" dirty="0">
                <a:solidFill>
                  <a:schemeClr val="tx1"/>
                </a:solidFill>
              </a:rPr>
              <a:t> we nearly there yet?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6786563" y="2876550"/>
            <a:ext cx="831850" cy="1104900"/>
          </a:xfrm>
          <a:prstGeom prst="wedgeRectCallout">
            <a:avLst/>
          </a:prstGeom>
          <a:noFill/>
          <a:ln w="57150">
            <a:solidFill>
              <a:srgbClr val="00DE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rgbClr val="00DEC1"/>
                </a:solidFill>
              </a:rPr>
              <a:t>Are</a:t>
            </a:r>
            <a:r>
              <a:rPr lang="en-GB" dirty="0">
                <a:solidFill>
                  <a:schemeClr val="tx1"/>
                </a:solidFill>
              </a:rPr>
              <a:t> aliens real?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8124825" y="3429000"/>
            <a:ext cx="1639888" cy="1104900"/>
          </a:xfrm>
          <a:prstGeom prst="wedgeRectCallout">
            <a:avLst/>
          </a:prstGeom>
          <a:solidFill>
            <a:srgbClr val="00DEC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Are</a:t>
            </a:r>
            <a:r>
              <a:rPr lang="en-GB" dirty="0">
                <a:solidFill>
                  <a:schemeClr val="tx1"/>
                </a:solidFill>
              </a:rPr>
              <a:t> there any biscuits left?</a:t>
            </a:r>
          </a:p>
        </p:txBody>
      </p:sp>
    </p:spTree>
    <p:extLst>
      <p:ext uri="{BB962C8B-B14F-4D97-AF65-F5344CB8AC3E}">
        <p14:creationId xmlns:p14="http://schemas.microsoft.com/office/powerpoint/2010/main" val="373845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6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Using ‘our’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538538" y="1357314"/>
            <a:ext cx="6373812" cy="1470025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is a possessive determiner that goes </a:t>
            </a:r>
            <a:r>
              <a:rPr lang="en-GB" altLang="en-US" sz="2400" u="sng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before a noun or noun phrase</a:t>
            </a: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to show the ownership            of something.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79651" y="1622425"/>
            <a:ext cx="1338263" cy="666750"/>
          </a:xfrm>
          <a:prstGeom prst="rect">
            <a:avLst/>
          </a:prstGeom>
          <a:solidFill>
            <a:schemeClr val="bg1"/>
          </a:solidFill>
          <a:ln w="38100">
            <a:solidFill>
              <a:srgbClr val="00DE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b="1" dirty="0">
                <a:solidFill>
                  <a:srgbClr val="00DEC1"/>
                </a:solidFill>
              </a:rPr>
              <a:t>‘our’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35013" y="3132139"/>
            <a:ext cx="7632701" cy="1341437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Our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pet tortoise is called Speedy.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617913" y="4684714"/>
            <a:ext cx="7632700" cy="1341437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This is </a:t>
            </a: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our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school – </a:t>
            </a:r>
          </a:p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Greenfield Primary.</a:t>
            </a:r>
          </a:p>
        </p:txBody>
      </p:sp>
      <p:pic>
        <p:nvPicPr>
          <p:cNvPr id="2048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1" y="2738439"/>
            <a:ext cx="3082925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1" y="4449764"/>
            <a:ext cx="3311525" cy="157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24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9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6674" y="2585211"/>
            <a:ext cx="118390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Write the correct word in the shaving foam</a:t>
            </a:r>
            <a:endParaRPr lang="en-GB" sz="4400" b="1" dirty="0" smtClean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pPr algn="ctr"/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64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Now it’s your turn… ‘are’ or ‘our’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962150" y="1930400"/>
            <a:ext cx="7632700" cy="1341438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____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new football kit has yellow and blue stripes.</a:t>
            </a:r>
          </a:p>
        </p:txBody>
      </p:sp>
      <p:pic>
        <p:nvPicPr>
          <p:cNvPr id="21508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875" y="1063625"/>
            <a:ext cx="1962150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3203575" y="3429000"/>
            <a:ext cx="7632700" cy="1341438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cs typeface="Segoe UI" panose="020B0502040204020203" pitchFamily="34" charset="0"/>
              </a:rPr>
              <a:t>Fossils</a:t>
            </a:r>
            <a:r>
              <a:rPr lang="en-GB" altLang="en-US" sz="2400" dirty="0">
                <a:solidFill>
                  <a:schemeClr val="tx1"/>
                </a:solidFill>
                <a:cs typeface="Segoe UI" panose="020B0502040204020203" pitchFamily="34" charset="0"/>
              </a:rPr>
              <a:t> </a:t>
            </a:r>
            <a:r>
              <a:rPr lang="en-GB" altLang="en-US" sz="2400" b="1" u="sng" dirty="0">
                <a:solidFill>
                  <a:srgbClr val="00DEC1"/>
                </a:solidFill>
                <a:latin typeface="+mj-lt"/>
                <a:cs typeface="Segoe UI" panose="020B0502040204020203" pitchFamily="34" charset="0"/>
              </a:rPr>
              <a:t>____</a:t>
            </a:r>
            <a:r>
              <a:rPr lang="en-GB" altLang="en-US" sz="2400" dirty="0">
                <a:solidFill>
                  <a:schemeClr val="tx1"/>
                </a:solidFill>
                <a:latin typeface="+mj-lt"/>
                <a:cs typeface="Segoe UI" panose="020B0502040204020203" pitchFamily="34" charset="0"/>
              </a:rPr>
              <a:t> </a:t>
            </a:r>
            <a:r>
              <a:rPr lang="en-GB" altLang="en-US" sz="2400" b="1" dirty="0">
                <a:solidFill>
                  <a:schemeClr val="tx1"/>
                </a:solidFill>
                <a:latin typeface="+mj-lt"/>
                <a:cs typeface="Segoe UI" panose="020B0502040204020203" pitchFamily="34" charset="0"/>
              </a:rPr>
              <a:t>often found under rocks.</a:t>
            </a:r>
          </a:p>
        </p:txBody>
      </p:sp>
      <p:pic>
        <p:nvPicPr>
          <p:cNvPr id="21510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68526"/>
            <a:ext cx="4908550" cy="34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ontent Placeholder 2"/>
          <p:cNvSpPr txBox="1">
            <a:spLocks/>
          </p:cNvSpPr>
          <p:nvPr/>
        </p:nvSpPr>
        <p:spPr>
          <a:xfrm>
            <a:off x="1590675" y="4978400"/>
            <a:ext cx="7632700" cy="1341438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Rebecca and Thomas </a:t>
            </a: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____</a:t>
            </a:r>
            <a:r>
              <a:rPr lang="en-GB" altLang="en-US" sz="2400" b="1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 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cleaning their table.</a:t>
            </a:r>
            <a:r>
              <a:rPr lang="en-GB" altLang="en-US" sz="2400" b="1" u="sng" dirty="0">
                <a:solidFill>
                  <a:srgbClr val="00DEC1"/>
                </a:solidFill>
                <a:latin typeface="+mn-lt"/>
                <a:cs typeface="Segoe UI" panose="020B0502040204020203" pitchFamily="34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192338" y="2147889"/>
            <a:ext cx="787400" cy="38893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DEC1"/>
                </a:solidFill>
              </a:rPr>
              <a:t>Our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84801" y="3643314"/>
            <a:ext cx="785813" cy="390525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DEC1"/>
                </a:solidFill>
              </a:rPr>
              <a:t>are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81588" y="5195889"/>
            <a:ext cx="787400" cy="38893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DEC1"/>
                </a:solidFill>
              </a:rPr>
              <a:t>are</a:t>
            </a:r>
          </a:p>
        </p:txBody>
      </p:sp>
    </p:spTree>
    <p:extLst>
      <p:ext uri="{BB962C8B-B14F-4D97-AF65-F5344CB8AC3E}">
        <p14:creationId xmlns:p14="http://schemas.microsoft.com/office/powerpoint/2010/main" val="18399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4" grpId="0"/>
      <p:bldP spid="8" grpId="0" animBg="1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 txBox="1">
            <a:spLocks/>
          </p:cNvSpPr>
          <p:nvPr/>
        </p:nvSpPr>
        <p:spPr>
          <a:xfrm>
            <a:off x="2027238" y="1004889"/>
            <a:ext cx="6026150" cy="1341437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This is </a:t>
            </a:r>
            <a:r>
              <a:rPr lang="en-GB" altLang="en-US" sz="2400" b="1" u="sng" dirty="0">
                <a:solidFill>
                  <a:srgbClr val="00DEC1"/>
                </a:solidFill>
                <a:cs typeface="Segoe UI" panose="020B0502040204020203" pitchFamily="34" charset="0"/>
              </a:rPr>
              <a:t>____</a:t>
            </a:r>
            <a:r>
              <a:rPr lang="en-GB" altLang="en-US" sz="2400" b="1" dirty="0">
                <a:solidFill>
                  <a:srgbClr val="00DEC1"/>
                </a:solidFill>
                <a:cs typeface="Segoe UI" panose="020B0502040204020203" pitchFamily="34" charset="0"/>
              </a:rPr>
              <a:t> </a:t>
            </a:r>
            <a:r>
              <a:rPr lang="en-GB" altLang="en-US" sz="2400" b="1" dirty="0">
                <a:solidFill>
                  <a:schemeClr val="tx1"/>
                </a:solidFill>
                <a:latin typeface="+mn-lt"/>
                <a:cs typeface="Segoe UI" panose="020B0502040204020203" pitchFamily="34" charset="0"/>
              </a:rPr>
              <a:t>local market, which sells fruit and vegetables.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086225" y="2840039"/>
            <a:ext cx="6654800" cy="1341437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u="sng" dirty="0">
                <a:solidFill>
                  <a:srgbClr val="00DEC1"/>
                </a:solidFill>
                <a:latin typeface="+mj-lt"/>
                <a:cs typeface="Segoe UI" panose="020B0502040204020203" pitchFamily="34" charset="0"/>
              </a:rPr>
              <a:t>____</a:t>
            </a:r>
            <a:r>
              <a:rPr lang="en-GB" altLang="en-US" sz="2400" dirty="0">
                <a:solidFill>
                  <a:schemeClr val="tx1"/>
                </a:solidFill>
                <a:latin typeface="+mj-lt"/>
                <a:cs typeface="Segoe UI" panose="020B0502040204020203" pitchFamily="34" charset="0"/>
              </a:rPr>
              <a:t> </a:t>
            </a:r>
            <a:r>
              <a:rPr lang="en-GB" altLang="en-US" sz="2400" b="1" dirty="0">
                <a:solidFill>
                  <a:schemeClr val="tx1"/>
                </a:solidFill>
                <a:latin typeface="+mj-lt"/>
                <a:cs typeface="Segoe UI" panose="020B0502040204020203" pitchFamily="34" charset="0"/>
              </a:rPr>
              <a:t>you going to vote in the election?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524000" y="5022850"/>
            <a:ext cx="7632700" cy="1341438"/>
          </a:xfrm>
          <a:prstGeom prst="roundRect">
            <a:avLst>
              <a:gd name="adj" fmla="val 1874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altLang="en-US" sz="2400" b="1" u="sng" dirty="0">
                <a:solidFill>
                  <a:srgbClr val="00DEC1"/>
                </a:solidFill>
                <a:cs typeface="Segoe UI" panose="020B0502040204020203" pitchFamily="34" charset="0"/>
              </a:rPr>
              <a:t>____</a:t>
            </a:r>
            <a:r>
              <a:rPr lang="en-GB" altLang="en-US" sz="2400" b="1" dirty="0">
                <a:solidFill>
                  <a:srgbClr val="00DEC1"/>
                </a:solidFill>
                <a:cs typeface="Segoe UI" panose="020B0502040204020203" pitchFamily="34" charset="0"/>
              </a:rPr>
              <a:t> </a:t>
            </a:r>
            <a:r>
              <a:rPr lang="en-GB" altLang="en-US" sz="2400" b="1" dirty="0">
                <a:solidFill>
                  <a:schemeClr val="tx1"/>
                </a:solidFill>
                <a:cs typeface="Segoe UI" panose="020B0502040204020203" pitchFamily="34" charset="0"/>
              </a:rPr>
              <a:t>buns </a:t>
            </a:r>
            <a:r>
              <a:rPr lang="en-GB" altLang="en-US" sz="2400" b="1" u="sng" dirty="0">
                <a:solidFill>
                  <a:srgbClr val="00DEC1"/>
                </a:solidFill>
                <a:cs typeface="Segoe UI" panose="020B0502040204020203" pitchFamily="34" charset="0"/>
              </a:rPr>
              <a:t>____</a:t>
            </a:r>
            <a:r>
              <a:rPr lang="en-GB" altLang="en-US" sz="2400" b="1" dirty="0">
                <a:solidFill>
                  <a:schemeClr val="tx1"/>
                </a:solidFill>
                <a:cs typeface="Segoe UI" panose="020B0502040204020203" pitchFamily="34" charset="0"/>
              </a:rPr>
              <a:t> baking in the oven.</a:t>
            </a:r>
            <a:endParaRPr lang="en-GB" altLang="en-US" sz="2400" dirty="0">
              <a:solidFill>
                <a:schemeClr val="tx1"/>
              </a:solidFill>
              <a:latin typeface="+mj-lt"/>
              <a:cs typeface="Segoe UI" panose="020B0502040204020203" pitchFamily="34" charset="0"/>
            </a:endParaRPr>
          </a:p>
        </p:txBody>
      </p:sp>
      <p:pic>
        <p:nvPicPr>
          <p:cNvPr id="2253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512764"/>
            <a:ext cx="1677988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2698751"/>
            <a:ext cx="287655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451" y="4029076"/>
            <a:ext cx="1895475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314700" y="1206500"/>
            <a:ext cx="787400" cy="38893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DEC1"/>
                </a:solidFill>
              </a:rPr>
              <a:t>our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38675" y="3055939"/>
            <a:ext cx="787400" cy="38893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DEC1"/>
                </a:solidFill>
              </a:rPr>
              <a:t>Are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800350" y="5219700"/>
            <a:ext cx="787400" cy="38893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DEC1"/>
                </a:solidFill>
              </a:rPr>
              <a:t>Our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264025" y="5219700"/>
            <a:ext cx="787400" cy="38893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DEC1"/>
                </a:solidFill>
              </a:rPr>
              <a:t>are</a:t>
            </a:r>
          </a:p>
        </p:txBody>
      </p:sp>
    </p:spTree>
    <p:extLst>
      <p:ext uri="{BB962C8B-B14F-4D97-AF65-F5344CB8AC3E}">
        <p14:creationId xmlns:p14="http://schemas.microsoft.com/office/powerpoint/2010/main" val="459390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4" grpId="0"/>
      <p:bldP spid="8" grpId="0"/>
      <p:bldP spid="10" grpId="0"/>
      <p:bldP spid="11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9507" y="325793"/>
            <a:ext cx="20024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WERE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86777" y="335029"/>
            <a:ext cx="21210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WE’RE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72670" y="335029"/>
            <a:ext cx="20794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WEAR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29424" y="330411"/>
            <a:ext cx="2557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  <a:cs typeface="Adobe Arabic" panose="02040503050201020203" pitchFamily="18" charset="-78"/>
              </a:rPr>
              <a:t>WHERE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  <a:cs typeface="Adobe Arabic" panose="02040503050201020203" pitchFamily="18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23689" y="6153788"/>
            <a:ext cx="47598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https://www.youtube.com/watch?v=EFs7agY--Ps</a:t>
            </a:r>
            <a:endParaRPr lang="en-GB" dirty="0"/>
          </a:p>
        </p:txBody>
      </p:sp>
      <p:pic>
        <p:nvPicPr>
          <p:cNvPr id="7" name="Picture 6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193" y="1531973"/>
            <a:ext cx="7285647" cy="384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56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6674" y="2585211"/>
            <a:ext cx="118390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Write the correct word in the shaving foam</a:t>
            </a:r>
            <a:endParaRPr lang="en-GB" sz="4400" b="1" dirty="0" smtClean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pPr algn="ctr"/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77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462" y="307649"/>
            <a:ext cx="111852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800"/>
              </a:spcAft>
            </a:pPr>
            <a:r>
              <a:rPr lang="en-GB" sz="2400" i="1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Simon: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Are you ready to go?</a:t>
            </a:r>
          </a:p>
          <a:p>
            <a:pPr>
              <a:lnSpc>
                <a:spcPct val="150000"/>
              </a:lnSpc>
              <a:spcAft>
                <a:spcPts val="1800"/>
              </a:spcAft>
            </a:pPr>
            <a:r>
              <a:rPr lang="en-GB" sz="2400" i="1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Josie: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. . .  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are we going? I need to know so that I can choose what to 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.</a:t>
            </a:r>
            <a:endParaRPr lang="en-GB" sz="2400" dirty="0">
              <a:solidFill>
                <a:schemeClr val="bg1"/>
              </a:solidFill>
              <a:latin typeface="HfW cursiv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800"/>
              </a:spcAft>
            </a:pPr>
            <a:r>
              <a:rPr lang="en-GB" sz="2400" i="1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Simon: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 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going out, that’s all you need to know. Just 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something 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comfortable.</a:t>
            </a:r>
          </a:p>
          <a:p>
            <a:pPr>
              <a:lnSpc>
                <a:spcPct val="150000"/>
              </a:lnSpc>
              <a:spcAft>
                <a:spcPts val="1800"/>
              </a:spcAft>
            </a:pPr>
            <a:r>
              <a:rPr lang="en-GB" sz="2400" i="1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Josie: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Like what?</a:t>
            </a:r>
          </a:p>
          <a:p>
            <a:pPr>
              <a:lnSpc>
                <a:spcPct val="150000"/>
              </a:lnSpc>
              <a:spcAft>
                <a:spcPts val="1800"/>
              </a:spcAft>
            </a:pPr>
            <a:r>
              <a:rPr lang="en-GB" sz="2400" i="1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Simon: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I don’t know, like what you 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.wearing 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last weekend. What did you 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then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50000"/>
              </a:lnSpc>
              <a:spcAft>
                <a:spcPts val="1800"/>
              </a:spcAft>
            </a:pPr>
            <a:r>
              <a:rPr lang="en-GB" sz="2400" i="1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Josie: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Just jeans and a t-shirt.</a:t>
            </a:r>
          </a:p>
        </p:txBody>
      </p:sp>
      <p:sp>
        <p:nvSpPr>
          <p:cNvPr id="3" name="Rectangle 2"/>
          <p:cNvSpPr/>
          <p:nvPr/>
        </p:nvSpPr>
        <p:spPr>
          <a:xfrm>
            <a:off x="1690626" y="1004804"/>
            <a:ext cx="197823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Where</a:t>
            </a:r>
            <a:endParaRPr lang="en-US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86026" y="1623929"/>
            <a:ext cx="197823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wear</a:t>
            </a:r>
            <a:endParaRPr lang="en-US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90626" y="2321084"/>
            <a:ext cx="197823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We’re</a:t>
            </a:r>
            <a:endParaRPr lang="en-US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10726" y="2331815"/>
            <a:ext cx="197823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wear</a:t>
            </a:r>
            <a:endParaRPr lang="en-US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86376" y="4465415"/>
            <a:ext cx="197823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were</a:t>
            </a:r>
            <a:endParaRPr lang="en-US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24051" y="5017865"/>
            <a:ext cx="197823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fW cursive" panose="00000500000000000000" pitchFamily="2" charset="0"/>
              </a:rPr>
              <a:t>wear</a:t>
            </a:r>
            <a:endParaRPr lang="en-US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181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4D1E410-B0BD-4340-B0B2-26AAD2D326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0729242-3427-47F0-B615-CFFF7C8F05B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956F8B-5ED8-44BE-9DBE-6E1014F6BBFD}">
  <ds:schemaRefs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593</Words>
  <Application>Microsoft Office PowerPoint</Application>
  <PresentationFormat>Widescreen</PresentationFormat>
  <Paragraphs>103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Adobe Arabic</vt:lpstr>
      <vt:lpstr>Arial</vt:lpstr>
      <vt:lpstr>Calibri</vt:lpstr>
      <vt:lpstr>Calibri Light</vt:lpstr>
      <vt:lpstr>Cambria</vt:lpstr>
      <vt:lpstr>HfW cursive</vt:lpstr>
      <vt:lpstr>Sassoon Infant Rg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Are or Our?</vt:lpstr>
      <vt:lpstr>Using ‘are’</vt:lpstr>
      <vt:lpstr>Using ‘are’</vt:lpstr>
      <vt:lpstr>Using ‘are’</vt:lpstr>
      <vt:lpstr>Using ‘our’</vt:lpstr>
      <vt:lpstr>PowerPoint Presentation</vt:lpstr>
      <vt:lpstr>Now it’s your turn… ‘are’ or ‘our’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2022-02-19T12:43:23Z</dcterms:created>
  <dcterms:modified xsi:type="dcterms:W3CDTF">2022-02-19T13:15:58Z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