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87" r:id="rId3"/>
    <p:sldId id="288" r:id="rId4"/>
    <p:sldId id="286" r:id="rId5"/>
    <p:sldId id="289" r:id="rId6"/>
    <p:sldId id="290" r:id="rId7"/>
    <p:sldId id="291" r:id="rId8"/>
    <p:sldId id="292" r:id="rId9"/>
    <p:sldId id="293" r:id="rId10"/>
    <p:sldId id="294" r:id="rId11"/>
    <p:sldId id="295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  <p:embeddedFont>
      <p:font typeface="Twinkl Cursive Looped" panose="02000000000000000000" pitchFamily="2" charset="0"/>
      <p:regular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18A0DB"/>
    <a:srgbClr val="DE1E5A"/>
    <a:srgbClr val="BC0105"/>
    <a:srgbClr val="4DB1E3"/>
    <a:srgbClr val="80C1EB"/>
    <a:srgbClr val="ACDDFC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40" autoAdjust="0"/>
    <p:restoredTop sz="94660"/>
  </p:normalViewPr>
  <p:slideViewPr>
    <p:cSldViewPr snapToGrid="0" showGuides="1">
      <p:cViewPr varScale="1">
        <p:scale>
          <a:sx n="64" d="100"/>
          <a:sy n="64" d="100"/>
        </p:scale>
        <p:origin x="1252" y="5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6.png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6.png"/><Relationship Id="rId5" Type="http://schemas.microsoft.com/office/2007/relationships/hdphoto" Target="../media/hdphoto2.wdp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6.png"/><Relationship Id="rId5" Type="http://schemas.microsoft.com/office/2007/relationships/hdphoto" Target="../media/hdphoto3.wdp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6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6.png"/><Relationship Id="rId5" Type="http://schemas.microsoft.com/office/2007/relationships/hdphoto" Target="../media/hdphoto4.wdp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6.pn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6.png"/><Relationship Id="rId5" Type="http://schemas.microsoft.com/office/2007/relationships/hdphoto" Target="../media/hdphoto5.wdp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6.png"/><Relationship Id="rId5" Type="http://schemas.microsoft.com/office/2007/relationships/hdphoto" Target="../media/hdphoto6.wdp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0" y="268357"/>
            <a:ext cx="9014791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Tuesday 2</a:t>
            </a:r>
            <a:r>
              <a:rPr lang="en-GB" sz="5400" u="sng" baseline="30000" dirty="0">
                <a:solidFill>
                  <a:schemeClr val="bg1"/>
                </a:solidFill>
                <a:latin typeface="Twinkl Cursive Looped" panose="02000000000000000000" pitchFamily="2" charset="0"/>
              </a:rPr>
              <a:t>nd</a:t>
            </a:r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 March 2021</a:t>
            </a:r>
          </a:p>
          <a:p>
            <a:endParaRPr lang="en-GB" sz="5400" u="sng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L.O: To investigate the main features of a type of writing.</a:t>
            </a:r>
          </a:p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 </a:t>
            </a:r>
          </a:p>
          <a:p>
            <a:r>
              <a:rPr lang="en-GB" sz="5400" b="0" i="0" u="sng" dirty="0">
                <a:solidFill>
                  <a:schemeClr val="bg1"/>
                </a:solidFill>
                <a:effectLst/>
                <a:latin typeface="Twinkl Cursive Looped" panose="02000000000000000000" pitchFamily="2" charset="0"/>
              </a:rPr>
              <a:t>C: Cinquain Po</a:t>
            </a:r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ems</a:t>
            </a:r>
          </a:p>
        </p:txBody>
      </p:sp>
      <p:pic>
        <p:nvPicPr>
          <p:cNvPr id="1026" name="Picture 2" descr="Image result for poem clipart">
            <a:extLst>
              <a:ext uri="{FF2B5EF4-FFF2-40B4-BE49-F238E27FC236}">
                <a16:creationId xmlns:a16="http://schemas.microsoft.com/office/drawing/2014/main" id="{F9BCB377-1D38-4A67-85C9-A513017B8E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734" b="89844" l="4348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1792" y="3445565"/>
            <a:ext cx="2480221" cy="3680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CA1BA57-87E0-4EEF-B0FD-E18E09E7B66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670300" y="5054600"/>
            <a:ext cx="1803400" cy="180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09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218661" y="278296"/>
            <a:ext cx="9014791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Quick reminder:</a:t>
            </a:r>
          </a:p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A cinquain is a special kind of poem. Over the next two weeks, we are going to investigate the features and create our own! </a:t>
            </a:r>
          </a:p>
        </p:txBody>
      </p:sp>
      <p:pic>
        <p:nvPicPr>
          <p:cNvPr id="2050" name="Picture 2" descr="Image result for investigate clipart">
            <a:extLst>
              <a:ext uri="{FF2B5EF4-FFF2-40B4-BE49-F238E27FC236}">
                <a16:creationId xmlns:a16="http://schemas.microsoft.com/office/drawing/2014/main" id="{C966F80C-C5F0-4269-84B9-6BBF5792D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183" b="100000" l="9744" r="94359">
                        <a14:foregroundMark x1="60513" y1="68639" x2="77949" y2="50888"/>
                        <a14:foregroundMark x1="80513" y1="53846" x2="80513" y2="485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17769" y="4333461"/>
            <a:ext cx="2842955" cy="2463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DCF5A7F-81C6-48A4-B032-E496A5F60FA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458251" y="5003895"/>
            <a:ext cx="1793461" cy="1793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856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09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218661" y="278296"/>
            <a:ext cx="901479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Today it is your turn to spot the features! </a:t>
            </a:r>
          </a:p>
          <a:p>
            <a:endParaRPr lang="en-GB" sz="54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52DB9B1-8F65-4FFF-89B1-B395390474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0483" y="2391328"/>
            <a:ext cx="4991797" cy="3943900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32C701C-0DBA-465C-BE78-D76D2CDD2A5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556526" y="3084861"/>
            <a:ext cx="3632200" cy="363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222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43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0" y="268357"/>
            <a:ext cx="90147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Let’s remind ourselves of the features!</a:t>
            </a:r>
          </a:p>
        </p:txBody>
      </p:sp>
      <p:sp>
        <p:nvSpPr>
          <p:cNvPr id="4" name="Content Placeholder 15">
            <a:extLst>
              <a:ext uri="{FF2B5EF4-FFF2-40B4-BE49-F238E27FC236}">
                <a16:creationId xmlns:a16="http://schemas.microsoft.com/office/drawing/2014/main" id="{9931B7B0-85C5-41AA-BF53-590F529DE74E}"/>
              </a:ext>
            </a:extLst>
          </p:cNvPr>
          <p:cNvSpPr txBox="1">
            <a:spLocks/>
          </p:cNvSpPr>
          <p:nvPr/>
        </p:nvSpPr>
        <p:spPr>
          <a:xfrm>
            <a:off x="628650" y="2022683"/>
            <a:ext cx="7886700" cy="407014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Cinquains have five lines;</a:t>
            </a:r>
          </a:p>
          <a:p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The syllables follow a pattern in each line (2, 4, 6, 8, 2);</a:t>
            </a:r>
          </a:p>
          <a:p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They form a diamond shape;</a:t>
            </a:r>
          </a:p>
          <a:p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The lines are centered in the middle</a:t>
            </a:r>
          </a:p>
          <a:p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The lines follow a theme pattern. </a:t>
            </a: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00BF727-103E-4F6F-9FBE-1DC77E00478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907005" y="3096419"/>
            <a:ext cx="1922670" cy="1922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701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03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467139" y="60644"/>
            <a:ext cx="90147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Your task!</a:t>
            </a:r>
          </a:p>
        </p:txBody>
      </p:sp>
      <p:sp>
        <p:nvSpPr>
          <p:cNvPr id="4" name="Content Placeholder 15">
            <a:extLst>
              <a:ext uri="{FF2B5EF4-FFF2-40B4-BE49-F238E27FC236}">
                <a16:creationId xmlns:a16="http://schemas.microsoft.com/office/drawing/2014/main" id="{9931B7B0-85C5-41AA-BF53-590F529DE74E}"/>
              </a:ext>
            </a:extLst>
          </p:cNvPr>
          <p:cNvSpPr txBox="1">
            <a:spLocks/>
          </p:cNvSpPr>
          <p:nvPr/>
        </p:nvSpPr>
        <p:spPr>
          <a:xfrm>
            <a:off x="467139" y="1105262"/>
            <a:ext cx="7886700" cy="4152676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Please label the features on a cinquain of your choice! </a:t>
            </a:r>
          </a:p>
          <a:p>
            <a:endParaRPr lang="en-US" sz="36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I do! You do!</a:t>
            </a:r>
          </a:p>
          <a:p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Don’t worry, I’m going to show you an example! </a:t>
            </a:r>
          </a:p>
          <a:p>
            <a:endParaRPr lang="en-US" sz="36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4100" name="Picture 4" descr="Image result for happy clipart">
            <a:extLst>
              <a:ext uri="{FF2B5EF4-FFF2-40B4-BE49-F238E27FC236}">
                <a16:creationId xmlns:a16="http://schemas.microsoft.com/office/drawing/2014/main" id="{F1716BB8-442A-4361-8FF1-A9E7B2F8AC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05" b="97059" l="0" r="98291">
                        <a14:foregroundMark x1="30342" y1="86199" x2="20940" y2="76244"/>
                        <a14:foregroundMark x1="17094" y1="80090" x2="17094" y2="76471"/>
                        <a14:foregroundMark x1="17949" y1="81674" x2="30128" y2="91176"/>
                        <a14:foregroundMark x1="20299" y1="74208" x2="22222" y2="72624"/>
                        <a14:foregroundMark x1="47863" y1="92534" x2="58120" y2="84163"/>
                        <a14:foregroundMark x1="63889" y1="80543" x2="64316" y2="83484"/>
                        <a14:foregroundMark x1="66667" y1="83032" x2="55342" y2="95023"/>
                        <a14:foregroundMark x1="48291" y1="94796" x2="54060" y2="957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9042" y="4313583"/>
            <a:ext cx="2629877" cy="2483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21BEA57-694E-43B3-94AB-6E9B2635D88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716781" y="1528348"/>
            <a:ext cx="2032138" cy="2032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624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25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467139" y="0"/>
            <a:ext cx="90147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My Turn! </a:t>
            </a:r>
          </a:p>
        </p:txBody>
      </p:sp>
      <p:sp>
        <p:nvSpPr>
          <p:cNvPr id="4" name="Content Placeholder 15">
            <a:extLst>
              <a:ext uri="{FF2B5EF4-FFF2-40B4-BE49-F238E27FC236}">
                <a16:creationId xmlns:a16="http://schemas.microsoft.com/office/drawing/2014/main" id="{9931B7B0-85C5-41AA-BF53-590F529DE74E}"/>
              </a:ext>
            </a:extLst>
          </p:cNvPr>
          <p:cNvSpPr txBox="1">
            <a:spLocks/>
          </p:cNvSpPr>
          <p:nvPr/>
        </p:nvSpPr>
        <p:spPr>
          <a:xfrm>
            <a:off x="-477078" y="983974"/>
            <a:ext cx="7886700" cy="4152676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Flowers</a:t>
            </a:r>
          </a:p>
          <a:p>
            <a:pPr marL="0" indent="0" algn="ctr">
              <a:buNone/>
            </a:pPr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Pretty, fragrant</a:t>
            </a:r>
          </a:p>
          <a:p>
            <a:pPr marL="0" indent="0" algn="ctr">
              <a:buNone/>
            </a:pPr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Swaying, growing, blooming</a:t>
            </a:r>
          </a:p>
          <a:p>
            <a:pPr marL="0" indent="0" algn="ctr">
              <a:buNone/>
            </a:pPr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They make me feel very happy</a:t>
            </a:r>
          </a:p>
          <a:p>
            <a:pPr marL="0" indent="0" algn="ctr">
              <a:buNone/>
            </a:pPr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Blossoms</a:t>
            </a:r>
          </a:p>
          <a:p>
            <a:endParaRPr lang="en-US" sz="36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endParaRPr lang="en-US" sz="36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5122" name="Picture 2" descr="Image result for flowers clipart">
            <a:extLst>
              <a:ext uri="{FF2B5EF4-FFF2-40B4-BE49-F238E27FC236}">
                <a16:creationId xmlns:a16="http://schemas.microsoft.com/office/drawing/2014/main" id="{348EFABD-5C02-4B35-AF38-EC29E3BE74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4635" y="3279409"/>
            <a:ext cx="3548269" cy="3548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ontent Placeholder 15">
            <a:extLst>
              <a:ext uri="{FF2B5EF4-FFF2-40B4-BE49-F238E27FC236}">
                <a16:creationId xmlns:a16="http://schemas.microsoft.com/office/drawing/2014/main" id="{9B51732C-FAC0-4EB3-9987-B39A562CBF26}"/>
              </a:ext>
            </a:extLst>
          </p:cNvPr>
          <p:cNvSpPr txBox="1">
            <a:spLocks/>
          </p:cNvSpPr>
          <p:nvPr/>
        </p:nvSpPr>
        <p:spPr>
          <a:xfrm>
            <a:off x="127966" y="4781662"/>
            <a:ext cx="5944843" cy="4152676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5400" b="1" dirty="0">
                <a:solidFill>
                  <a:srgbClr val="FFFF00"/>
                </a:solidFill>
                <a:latin typeface="Twinkl Cursive Looped" panose="02000000000000000000" pitchFamily="2" charset="0"/>
              </a:rPr>
              <a:t>WATCH VIDEO </a:t>
            </a:r>
          </a:p>
          <a:p>
            <a:endParaRPr lang="en-US" sz="36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endParaRPr lang="en-US" sz="36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9D8010F-2C79-4BAA-BB58-8C957562EC3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072809" y="275185"/>
            <a:ext cx="2359991" cy="2359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105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73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467139" y="0"/>
            <a:ext cx="9014791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Your turn! </a:t>
            </a:r>
          </a:p>
          <a:p>
            <a:endParaRPr lang="en-GB" sz="5400" u="sng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Choose one of these three poems to label!</a:t>
            </a:r>
          </a:p>
          <a:p>
            <a:endParaRPr lang="en-GB" sz="5400" u="sng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Use the features as a checklist!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F96B359-A0CE-429C-9671-EAE23B88B8C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287051" y="2271643"/>
            <a:ext cx="2956339" cy="2956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591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27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119269" y="0"/>
            <a:ext cx="8935279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Option 1:  </a:t>
            </a:r>
          </a:p>
          <a:p>
            <a:endParaRPr lang="en-GB" sz="5400" u="sng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4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Dino</a:t>
            </a:r>
          </a:p>
          <a:p>
            <a:pPr algn="ctr"/>
            <a:r>
              <a:rPr lang="en-GB" sz="4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Enormous, fierce</a:t>
            </a:r>
          </a:p>
          <a:p>
            <a:pPr algn="ctr"/>
            <a:r>
              <a:rPr lang="en-GB" sz="4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Roaming, fighting, screeching,</a:t>
            </a:r>
          </a:p>
          <a:p>
            <a:pPr algn="ctr"/>
            <a:r>
              <a:rPr lang="en-GB" sz="4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Sadly, dinosaurs are extinct, </a:t>
            </a:r>
          </a:p>
          <a:p>
            <a:pPr algn="ctr"/>
            <a:r>
              <a:rPr lang="en-GB" sz="4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Reptiles</a:t>
            </a:r>
          </a:p>
        </p:txBody>
      </p:sp>
      <p:pic>
        <p:nvPicPr>
          <p:cNvPr id="6146" name="Picture 2" descr="Image result for dinosaur clipart">
            <a:extLst>
              <a:ext uri="{FF2B5EF4-FFF2-40B4-BE49-F238E27FC236}">
                <a16:creationId xmlns:a16="http://schemas.microsoft.com/office/drawing/2014/main" id="{D09FFFE9-6421-45AB-B828-133D24B35C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96" b="98240" l="0" r="100000">
                        <a14:foregroundMark x1="14322" y1="11046" x2="16368" y2="5474"/>
                        <a14:foregroundMark x1="26343" y1="10557" x2="22634" y2="5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5170" y="198782"/>
            <a:ext cx="2119561" cy="2773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1DE62DB-8620-4FA4-BF3A-A93EEEEA83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83208" y="1410355"/>
            <a:ext cx="1743765" cy="1743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707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6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119269" y="0"/>
            <a:ext cx="8935279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Option 2:  </a:t>
            </a:r>
          </a:p>
          <a:p>
            <a:endParaRPr lang="en-GB" sz="5400" u="sng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4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Nature</a:t>
            </a:r>
          </a:p>
          <a:p>
            <a:pPr algn="ctr"/>
            <a:r>
              <a:rPr lang="en-GB" sz="4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Beautiful, green</a:t>
            </a:r>
          </a:p>
          <a:p>
            <a:pPr algn="ctr"/>
            <a:r>
              <a:rPr lang="en-GB" sz="4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Refreshing, relaxing </a:t>
            </a:r>
          </a:p>
          <a:p>
            <a:pPr algn="ctr"/>
            <a:r>
              <a:rPr lang="en-GB" sz="4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Nature is very important</a:t>
            </a:r>
          </a:p>
          <a:p>
            <a:pPr algn="ctr"/>
            <a:r>
              <a:rPr lang="en-GB" sz="4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Outside</a:t>
            </a:r>
          </a:p>
        </p:txBody>
      </p:sp>
      <p:pic>
        <p:nvPicPr>
          <p:cNvPr id="7170" name="Picture 2" descr="Image result for nature clipart">
            <a:extLst>
              <a:ext uri="{FF2B5EF4-FFF2-40B4-BE49-F238E27FC236}">
                <a16:creationId xmlns:a16="http://schemas.microsoft.com/office/drawing/2014/main" id="{863AA5B6-43CB-40CB-96BE-5687408FC3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114" y="4632974"/>
            <a:ext cx="3156008" cy="1976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69A7D8E-1DD1-41DE-94B9-30A063B706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2842" y="1390476"/>
            <a:ext cx="1266687" cy="1266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819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63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119269" y="0"/>
            <a:ext cx="8935279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Option 3:  </a:t>
            </a:r>
          </a:p>
          <a:p>
            <a:pPr algn="ctr"/>
            <a:r>
              <a:rPr lang="en-GB" sz="4000" dirty="0">
                <a:solidFill>
                  <a:schemeClr val="bg1"/>
                </a:solidFill>
                <a:latin typeface="Twinkl Cursive Looped" panose="02000000000000000000" pitchFamily="2" charset="0"/>
              </a:rPr>
              <a:t>Big Dogs</a:t>
            </a:r>
          </a:p>
          <a:p>
            <a:pPr algn="ctr"/>
            <a:r>
              <a:rPr lang="en-GB" sz="4000" dirty="0">
                <a:solidFill>
                  <a:schemeClr val="bg1"/>
                </a:solidFill>
                <a:latin typeface="Twinkl Cursive Looped" panose="02000000000000000000" pitchFamily="2" charset="0"/>
              </a:rPr>
              <a:t>Furry, friendly</a:t>
            </a:r>
          </a:p>
          <a:p>
            <a:pPr algn="ctr"/>
            <a:r>
              <a:rPr lang="en-GB" sz="4000" dirty="0">
                <a:solidFill>
                  <a:schemeClr val="bg1"/>
                </a:solidFill>
                <a:latin typeface="Twinkl Cursive Looped" panose="02000000000000000000" pitchFamily="2" charset="0"/>
              </a:rPr>
              <a:t>Barking, fetching, playing</a:t>
            </a:r>
          </a:p>
          <a:p>
            <a:pPr algn="ctr"/>
            <a:r>
              <a:rPr lang="en-GB" sz="4000" dirty="0">
                <a:solidFill>
                  <a:schemeClr val="bg1"/>
                </a:solidFill>
                <a:latin typeface="Twinkl Cursive Looped" panose="02000000000000000000" pitchFamily="2" charset="0"/>
              </a:rPr>
              <a:t>Always there to play fetch with you</a:t>
            </a:r>
          </a:p>
          <a:p>
            <a:pPr algn="ctr"/>
            <a:r>
              <a:rPr lang="en-GB" sz="4000" dirty="0">
                <a:solidFill>
                  <a:schemeClr val="bg1"/>
                </a:solidFill>
                <a:latin typeface="Twinkl Cursive Looped" panose="02000000000000000000" pitchFamily="2" charset="0"/>
              </a:rPr>
              <a:t>My pets</a:t>
            </a:r>
            <a:endParaRPr lang="en-GB" sz="48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65BD67E-5F12-4621-B474-76C7893561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878" b="96829" l="0" r="98641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63279" y="3261918"/>
            <a:ext cx="4440856" cy="3535438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B29B27F-7C46-47DD-B845-F2196906AC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71443" y="4408555"/>
            <a:ext cx="1694069" cy="1694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166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0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467139" y="0"/>
            <a:ext cx="9014791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u="sng" dirty="0">
                <a:solidFill>
                  <a:srgbClr val="FF0000"/>
                </a:solidFill>
                <a:latin typeface="Twinkl Cursive Looped" panose="02000000000000000000" pitchFamily="2" charset="0"/>
              </a:rPr>
              <a:t>RED PEN CHALLENGE!</a:t>
            </a:r>
          </a:p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ABC</a:t>
            </a:r>
          </a:p>
          <a:p>
            <a:endParaRPr lang="en-GB" sz="3600" u="sng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GB" sz="36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A: Achievement- </a:t>
            </a:r>
            <a:r>
              <a:rPr lang="en-GB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What do you like about this poem? What is successful?</a:t>
            </a:r>
          </a:p>
          <a:p>
            <a:r>
              <a:rPr lang="en-GB" sz="36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B: Build On- </a:t>
            </a:r>
            <a:r>
              <a:rPr lang="en-GB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How could you improve this poem?</a:t>
            </a:r>
          </a:p>
          <a:p>
            <a:r>
              <a:rPr lang="en-GB" sz="36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C: Challenge: </a:t>
            </a:r>
            <a:r>
              <a:rPr lang="en-GB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How will you use this activity to challenge yourself when writing your own poem?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B022E0-8F7E-4D86-9D9E-16D201B4CB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556" r="97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450592">
            <a:off x="7152587" y="10708"/>
            <a:ext cx="2076059" cy="2312499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EAC6195-8959-4B1B-A02A-2D294FB777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428435" y="671691"/>
            <a:ext cx="1684130" cy="1684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651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95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2B828E38-98E0-4383-94F7-1551083635AD}" vid="{98D973AB-FEE2-41B7-BB8D-8C5BBB1E938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2012</TotalTime>
  <Words>293</Words>
  <Application>Microsoft Office PowerPoint</Application>
  <PresentationFormat>On-screen Show (4:3)</PresentationFormat>
  <Paragraphs>57</Paragraphs>
  <Slides>11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Twinkl Cursive Looped</vt:lpstr>
      <vt:lpstr>Calibri</vt:lpstr>
      <vt:lpstr>Arial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Meghan Parry</dc:creator>
  <cp:lastModifiedBy>alice watton</cp:lastModifiedBy>
  <cp:revision>22</cp:revision>
  <dcterms:created xsi:type="dcterms:W3CDTF">2020-10-11T13:03:23Z</dcterms:created>
  <dcterms:modified xsi:type="dcterms:W3CDTF">2021-02-20T14:48:15Z</dcterms:modified>
</cp:coreProperties>
</file>