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57" r:id="rId2"/>
    <p:sldId id="298" r:id="rId3"/>
    <p:sldId id="283" r:id="rId4"/>
    <p:sldId id="284" r:id="rId5"/>
    <p:sldId id="285" r:id="rId6"/>
    <p:sldId id="286" r:id="rId7"/>
    <p:sldId id="287" r:id="rId8"/>
    <p:sldId id="288" r:id="rId9"/>
    <p:sldId id="289" r:id="rId10"/>
    <p:sldId id="290" r:id="rId11"/>
    <p:sldId id="291" r:id="rId12"/>
    <p:sldId id="292" r:id="rId13"/>
    <p:sldId id="293" r:id="rId14"/>
    <p:sldId id="294" r:id="rId15"/>
    <p:sldId id="295" r:id="rId16"/>
    <p:sldId id="296" r:id="rId17"/>
    <p:sldId id="261" r:id="rId18"/>
    <p:sldId id="262" r:id="rId19"/>
    <p:sldId id="263" r:id="rId20"/>
    <p:sldId id="299" r:id="rId21"/>
    <p:sldId id="29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57459" autoAdjust="0"/>
  </p:normalViewPr>
  <p:slideViewPr>
    <p:cSldViewPr snapToGrid="0">
      <p:cViewPr varScale="1">
        <p:scale>
          <a:sx n="42" d="100"/>
          <a:sy n="42" d="100"/>
        </p:scale>
        <p:origin x="181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7CE4E0-C06A-47E3-8B4C-4BB996F4995E}" type="datetimeFigureOut">
              <a:rPr lang="en-GB" smtClean="0"/>
              <a:t>12/01/2021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5C27BA-F4D2-47CE-9024-F8B9ACDC47FF}" type="slidenum">
              <a:rPr lang="en-GB" smtClean="0"/>
              <a:t>‹#›</a:t>
            </a:fld>
            <a:endParaRPr lang="en-GB"/>
          </a:p>
        </p:txBody>
      </p:sp>
    </p:spTree>
    <p:extLst>
      <p:ext uri="{BB962C8B-B14F-4D97-AF65-F5344CB8AC3E}">
        <p14:creationId xmlns:p14="http://schemas.microsoft.com/office/powerpoint/2010/main" val="1215405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5C27BA-F4D2-47CE-9024-F8B9ACDC47FF}" type="slidenum">
              <a:rPr lang="en-GB" smtClean="0"/>
              <a:t>1</a:t>
            </a:fld>
            <a:endParaRPr lang="en-GB"/>
          </a:p>
        </p:txBody>
      </p:sp>
    </p:spTree>
    <p:extLst>
      <p:ext uri="{BB962C8B-B14F-4D97-AF65-F5344CB8AC3E}">
        <p14:creationId xmlns:p14="http://schemas.microsoft.com/office/powerpoint/2010/main" val="2977738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C5C27BA-F4D2-47CE-9024-F8B9ACDC47FF}" type="slidenum">
              <a:rPr lang="en-GB" smtClean="0"/>
              <a:t>2</a:t>
            </a:fld>
            <a:endParaRPr lang="en-GB"/>
          </a:p>
        </p:txBody>
      </p:sp>
    </p:spTree>
    <p:extLst>
      <p:ext uri="{BB962C8B-B14F-4D97-AF65-F5344CB8AC3E}">
        <p14:creationId xmlns:p14="http://schemas.microsoft.com/office/powerpoint/2010/main" val="901822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5C27BA-F4D2-47CE-9024-F8B9ACDC47FF}" type="slidenum">
              <a:rPr lang="en-GB" smtClean="0"/>
              <a:t>3</a:t>
            </a:fld>
            <a:endParaRPr lang="en-GB"/>
          </a:p>
        </p:txBody>
      </p:sp>
    </p:spTree>
    <p:extLst>
      <p:ext uri="{BB962C8B-B14F-4D97-AF65-F5344CB8AC3E}">
        <p14:creationId xmlns:p14="http://schemas.microsoft.com/office/powerpoint/2010/main" val="842048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3E71E95-51E3-4AF8-9A91-8E61AAF79DB0}" type="slidenum">
              <a:rPr lang="en-GB" smtClean="0"/>
              <a:t>17</a:t>
            </a:fld>
            <a:endParaRPr lang="en-GB"/>
          </a:p>
        </p:txBody>
      </p:sp>
    </p:spTree>
    <p:extLst>
      <p:ext uri="{BB962C8B-B14F-4D97-AF65-F5344CB8AC3E}">
        <p14:creationId xmlns:p14="http://schemas.microsoft.com/office/powerpoint/2010/main" val="2678603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C5C27BA-F4D2-47CE-9024-F8B9ACDC47FF}" type="slidenum">
              <a:rPr lang="en-GB" smtClean="0"/>
              <a:t>18</a:t>
            </a:fld>
            <a:endParaRPr lang="en-GB"/>
          </a:p>
        </p:txBody>
      </p:sp>
    </p:spTree>
    <p:extLst>
      <p:ext uri="{BB962C8B-B14F-4D97-AF65-F5344CB8AC3E}">
        <p14:creationId xmlns:p14="http://schemas.microsoft.com/office/powerpoint/2010/main" val="4233355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3E71E95-51E3-4AF8-9A91-8E61AAF79DB0}" type="slidenum">
              <a:rPr lang="en-GB" smtClean="0"/>
              <a:t>19</a:t>
            </a:fld>
            <a:endParaRPr lang="en-GB"/>
          </a:p>
        </p:txBody>
      </p:sp>
    </p:spTree>
    <p:extLst>
      <p:ext uri="{BB962C8B-B14F-4D97-AF65-F5344CB8AC3E}">
        <p14:creationId xmlns:p14="http://schemas.microsoft.com/office/powerpoint/2010/main" val="23883331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C5C27BA-F4D2-47CE-9024-F8B9ACDC47FF}" type="slidenum">
              <a:rPr lang="en-GB" smtClean="0"/>
              <a:t>20</a:t>
            </a:fld>
            <a:endParaRPr lang="en-GB"/>
          </a:p>
        </p:txBody>
      </p:sp>
    </p:spTree>
    <p:extLst>
      <p:ext uri="{BB962C8B-B14F-4D97-AF65-F5344CB8AC3E}">
        <p14:creationId xmlns:p14="http://schemas.microsoft.com/office/powerpoint/2010/main" val="2860100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8957256-E635-4C21-BFDE-C9CF3E45D415}"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BE6D-D262-43A5-97CD-F5F03929114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737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957256-E635-4C21-BFDE-C9CF3E45D415}"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BE6D-D262-43A5-97CD-F5F03929114D}" type="slidenum">
              <a:rPr lang="en-GB" smtClean="0"/>
              <a:t>‹#›</a:t>
            </a:fld>
            <a:endParaRPr lang="en-GB"/>
          </a:p>
        </p:txBody>
      </p:sp>
    </p:spTree>
    <p:extLst>
      <p:ext uri="{BB962C8B-B14F-4D97-AF65-F5344CB8AC3E}">
        <p14:creationId xmlns:p14="http://schemas.microsoft.com/office/powerpoint/2010/main" val="1482128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8957256-E635-4C21-BFDE-C9CF3E45D415}"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BE6D-D262-43A5-97CD-F5F03929114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9972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957256-E635-4C21-BFDE-C9CF3E45D415}"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1BE6D-D262-43A5-97CD-F5F03929114D}" type="slidenum">
              <a:rPr lang="en-GB" smtClean="0"/>
              <a:t>‹#›</a:t>
            </a:fld>
            <a:endParaRPr lang="en-GB"/>
          </a:p>
        </p:txBody>
      </p:sp>
    </p:spTree>
    <p:extLst>
      <p:ext uri="{BB962C8B-B14F-4D97-AF65-F5344CB8AC3E}">
        <p14:creationId xmlns:p14="http://schemas.microsoft.com/office/powerpoint/2010/main" val="2677800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957256-E635-4C21-BFDE-C9CF3E45D415}" type="datetimeFigureOut">
              <a:rPr lang="en-GB" smtClean="0"/>
              <a:t>12/01/2021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B21BE6D-D262-43A5-97CD-F5F03929114D}" type="slidenum">
              <a:rPr lang="en-GB" smtClean="0"/>
              <a:t>‹#›</a:t>
            </a:fld>
            <a:endParaRPr lang="en-GB"/>
          </a:p>
        </p:txBody>
      </p:sp>
    </p:spTree>
    <p:extLst>
      <p:ext uri="{BB962C8B-B14F-4D97-AF65-F5344CB8AC3E}">
        <p14:creationId xmlns:p14="http://schemas.microsoft.com/office/powerpoint/2010/main" val="1450279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8957256-E635-4C21-BFDE-C9CF3E45D415}" type="datetimeFigureOut">
              <a:rPr lang="en-GB" smtClean="0"/>
              <a:t>12/01/2021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B21BE6D-D262-43A5-97CD-F5F03929114D}" type="slidenum">
              <a:rPr lang="en-GB" smtClean="0"/>
              <a:t>‹#›</a:t>
            </a:fld>
            <a:endParaRPr lang="en-GB"/>
          </a:p>
        </p:txBody>
      </p:sp>
    </p:spTree>
    <p:extLst>
      <p:ext uri="{BB962C8B-B14F-4D97-AF65-F5344CB8AC3E}">
        <p14:creationId xmlns:p14="http://schemas.microsoft.com/office/powerpoint/2010/main" val="4081574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8957256-E635-4C21-BFDE-C9CF3E45D415}" type="datetimeFigureOut">
              <a:rPr lang="en-GB" smtClean="0"/>
              <a:t>12/01/2021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B21BE6D-D262-43A5-97CD-F5F03929114D}" type="slidenum">
              <a:rPr lang="en-GB" smtClean="0"/>
              <a:t>‹#›</a:t>
            </a:fld>
            <a:endParaRPr lang="en-GB"/>
          </a:p>
        </p:txBody>
      </p:sp>
    </p:spTree>
    <p:extLst>
      <p:ext uri="{BB962C8B-B14F-4D97-AF65-F5344CB8AC3E}">
        <p14:creationId xmlns:p14="http://schemas.microsoft.com/office/powerpoint/2010/main" val="1676226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8957256-E635-4C21-BFDE-C9CF3E45D415}" type="datetimeFigureOut">
              <a:rPr lang="en-GB" smtClean="0"/>
              <a:t>12/01/2021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21BE6D-D262-43A5-97CD-F5F03929114D}" type="slidenum">
              <a:rPr lang="en-GB" smtClean="0"/>
              <a:t>‹#›</a:t>
            </a:fld>
            <a:endParaRPr lang="en-GB"/>
          </a:p>
        </p:txBody>
      </p:sp>
    </p:spTree>
    <p:extLst>
      <p:ext uri="{BB962C8B-B14F-4D97-AF65-F5344CB8AC3E}">
        <p14:creationId xmlns:p14="http://schemas.microsoft.com/office/powerpoint/2010/main" val="2461735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8957256-E635-4C21-BFDE-C9CF3E45D415}" type="datetimeFigureOut">
              <a:rPr lang="en-GB" smtClean="0"/>
              <a:t>12/01/2021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B21BE6D-D262-43A5-97CD-F5F03929114D}" type="slidenum">
              <a:rPr lang="en-GB" smtClean="0"/>
              <a:t>‹#›</a:t>
            </a:fld>
            <a:endParaRPr lang="en-GB"/>
          </a:p>
        </p:txBody>
      </p:sp>
    </p:spTree>
    <p:extLst>
      <p:ext uri="{BB962C8B-B14F-4D97-AF65-F5344CB8AC3E}">
        <p14:creationId xmlns:p14="http://schemas.microsoft.com/office/powerpoint/2010/main" val="1409108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957256-E635-4C21-BFDE-C9CF3E45D415}"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BE6D-D262-43A5-97CD-F5F03929114D}" type="slidenum">
              <a:rPr lang="en-GB" smtClean="0"/>
              <a:t>‹#›</a:t>
            </a:fld>
            <a:endParaRPr lang="en-GB"/>
          </a:p>
        </p:txBody>
      </p:sp>
    </p:spTree>
    <p:extLst>
      <p:ext uri="{BB962C8B-B14F-4D97-AF65-F5344CB8AC3E}">
        <p14:creationId xmlns:p14="http://schemas.microsoft.com/office/powerpoint/2010/main" val="3169690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957256-E635-4C21-BFDE-C9CF3E45D415}" type="datetimeFigureOut">
              <a:rPr lang="en-GB" smtClean="0"/>
              <a:t>12/01/2021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B21BE6D-D262-43A5-97CD-F5F03929114D}" type="slidenum">
              <a:rPr lang="en-GB" smtClean="0"/>
              <a:t>‹#›</a:t>
            </a:fld>
            <a:endParaRPr lang="en-GB"/>
          </a:p>
        </p:txBody>
      </p:sp>
    </p:spTree>
    <p:extLst>
      <p:ext uri="{BB962C8B-B14F-4D97-AF65-F5344CB8AC3E}">
        <p14:creationId xmlns:p14="http://schemas.microsoft.com/office/powerpoint/2010/main" val="608117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8957256-E635-4C21-BFDE-C9CF3E45D415}" type="datetimeFigureOut">
              <a:rPr lang="en-GB" smtClean="0"/>
              <a:t>12/01/2021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B21BE6D-D262-43A5-97CD-F5F03929114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12126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4.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2.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warn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5620" y="1828800"/>
            <a:ext cx="6080760" cy="3200400"/>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5338010"/>
            <a:ext cx="609600" cy="609600"/>
          </a:xfrm>
          <a:prstGeom prst="rect">
            <a:avLst/>
          </a:prstGeom>
        </p:spPr>
      </p:pic>
    </p:spTree>
    <p:extLst>
      <p:ext uri="{BB962C8B-B14F-4D97-AF65-F5344CB8AC3E}">
        <p14:creationId xmlns:p14="http://schemas.microsoft.com/office/powerpoint/2010/main" val="33322225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39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Pie Corbett’s fiction: The Carava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0402" y="1899420"/>
            <a:ext cx="5812155" cy="4289925"/>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normAutofit/>
          </a:bodyPr>
          <a:lstStyle/>
          <a:p>
            <a:pPr algn="ctr"/>
            <a:r>
              <a:rPr lang="en-GB" sz="6000" dirty="0" smtClean="0">
                <a:latin typeface="Comic Sans MS" panose="030F0702030302020204" pitchFamily="66" charset="0"/>
              </a:rPr>
              <a:t>The Caravan</a:t>
            </a:r>
            <a:endParaRPr lang="en-GB" sz="6000" dirty="0">
              <a:latin typeface="Comic Sans MS" panose="030F0702030302020204" pitchFamily="66" charset="0"/>
            </a:endParaRPr>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448800" y="3998662"/>
            <a:ext cx="609600" cy="609600"/>
          </a:xfrm>
          <a:prstGeom prst="rect">
            <a:avLst/>
          </a:prstGeom>
        </p:spPr>
      </p:pic>
    </p:spTree>
    <p:extLst>
      <p:ext uri="{BB962C8B-B14F-4D97-AF65-F5344CB8AC3E}">
        <p14:creationId xmlns:p14="http://schemas.microsoft.com/office/powerpoint/2010/main" val="31483359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75"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CaravanJPEG.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TextBox 5"/>
          <p:cNvSpPr txBox="1">
            <a:spLocks noChangeArrowheads="1"/>
          </p:cNvSpPr>
          <p:nvPr/>
        </p:nvSpPr>
        <p:spPr bwMode="auto">
          <a:xfrm>
            <a:off x="182880" y="142876"/>
            <a:ext cx="7627621"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“Now Mitch, don’t go playing up by the pylon,” my Mum had warned me often enough. “It’s dangerous. You’ll get yourself electrocuted.” Did I listen? Of course I didn’t. Most days after school that was exactly where I went. Daft really, but she actually thought that I was doing my homework with Connor.</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310640" y="4355753"/>
            <a:ext cx="609600" cy="609600"/>
          </a:xfrm>
          <a:prstGeom prst="rect">
            <a:avLst/>
          </a:prstGeom>
        </p:spPr>
      </p:pic>
    </p:spTree>
    <p:extLst>
      <p:ext uri="{BB962C8B-B14F-4D97-AF65-F5344CB8AC3E}">
        <p14:creationId xmlns:p14="http://schemas.microsoft.com/office/powerpoint/2010/main" val="38604787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17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Box 5"/>
          <p:cNvSpPr txBox="1">
            <a:spLocks noChangeArrowheads="1"/>
          </p:cNvSpPr>
          <p:nvPr/>
        </p:nvSpPr>
        <p:spPr bwMode="auto">
          <a:xfrm>
            <a:off x="143692" y="142876"/>
            <a:ext cx="766681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Mum worries too much. I’ve still not forgotten how she used to tell me not to play under Hanger Bridge by the railway in case the troll snatched me. Of course, I was younger then. </a:t>
            </a:r>
          </a:p>
          <a:p>
            <a:pPr eaLnBrk="1" hangingPunct="1">
              <a:spcBef>
                <a:spcPct val="0"/>
              </a:spcBef>
              <a:buFontTx/>
              <a:buNone/>
            </a:pPr>
            <a:endParaRPr lang="en-US" altLang="en-US" sz="2800" dirty="0">
              <a:latin typeface="Comic Sans MS" panose="030F0702030302020204" pitchFamily="66" charset="0"/>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2658608"/>
            <a:ext cx="609600" cy="609600"/>
          </a:xfrm>
          <a:prstGeom prst="rect">
            <a:avLst/>
          </a:prstGeom>
        </p:spPr>
      </p:pic>
    </p:spTree>
    <p:extLst>
      <p:ext uri="{BB962C8B-B14F-4D97-AF65-F5344CB8AC3E}">
        <p14:creationId xmlns:p14="http://schemas.microsoft.com/office/powerpoint/2010/main" val="36271067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7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5"/>
          <p:cNvSpPr txBox="1">
            <a:spLocks noChangeArrowheads="1"/>
          </p:cNvSpPr>
          <p:nvPr/>
        </p:nvSpPr>
        <p:spPr bwMode="auto">
          <a:xfrm>
            <a:off x="156754" y="142876"/>
            <a:ext cx="7653747"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The pylon she was talking about stood at the end of </a:t>
            </a:r>
            <a:r>
              <a:rPr lang="en-US" altLang="en-US" sz="2800" dirty="0" err="1">
                <a:latin typeface="Comic Sans MS" panose="030F0702030302020204" pitchFamily="66" charset="0"/>
              </a:rPr>
              <a:t>Muggie</a:t>
            </a:r>
            <a:r>
              <a:rPr lang="en-US" altLang="en-US" sz="2800" dirty="0">
                <a:latin typeface="Comic Sans MS" panose="030F0702030302020204" pitchFamily="66" charset="0"/>
              </a:rPr>
              <a:t> Moss Road. Red and brown rust fluttered from its lean body and it made odd creaking sounds when the wind blew. It was there we found the caravan.</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124200"/>
            <a:ext cx="609600" cy="609600"/>
          </a:xfrm>
          <a:prstGeom prst="rect">
            <a:avLst/>
          </a:prstGeom>
        </p:spPr>
      </p:pic>
    </p:spTree>
    <p:extLst>
      <p:ext uri="{BB962C8B-B14F-4D97-AF65-F5344CB8AC3E}">
        <p14:creationId xmlns:p14="http://schemas.microsoft.com/office/powerpoint/2010/main" val="9478725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53"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Box 5"/>
          <p:cNvSpPr txBox="1">
            <a:spLocks noChangeArrowheads="1"/>
          </p:cNvSpPr>
          <p:nvPr/>
        </p:nvSpPr>
        <p:spPr bwMode="auto">
          <a:xfrm>
            <a:off x="222070" y="142876"/>
            <a:ext cx="758843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It had been empty for years. If you go past, you’ll just see a small patch of overgrown land under the pylon, a mess of brambles and nettles that smothered the van.</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124200"/>
            <a:ext cx="609600" cy="609600"/>
          </a:xfrm>
          <a:prstGeom prst="rect">
            <a:avLst/>
          </a:prstGeom>
        </p:spPr>
      </p:pic>
    </p:spTree>
    <p:extLst>
      <p:ext uri="{BB962C8B-B14F-4D97-AF65-F5344CB8AC3E}">
        <p14:creationId xmlns:p14="http://schemas.microsoft.com/office/powerpoint/2010/main" val="22307439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0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5"/>
          <p:cNvSpPr txBox="1">
            <a:spLocks noChangeArrowheads="1"/>
          </p:cNvSpPr>
          <p:nvPr/>
        </p:nvSpPr>
        <p:spPr bwMode="auto">
          <a:xfrm>
            <a:off x="143692" y="142876"/>
            <a:ext cx="766681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It was damp inside and the windows were smeared with green grime. Moss clung to its wheels. It was a place of dead spiders and dust but it was our special place. Most days after school we went straight there. Just to muck about.</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124200"/>
            <a:ext cx="609600" cy="609600"/>
          </a:xfrm>
          <a:prstGeom prst="rect">
            <a:avLst/>
          </a:prstGeom>
        </p:spPr>
      </p:pic>
    </p:spTree>
    <p:extLst>
      <p:ext uri="{BB962C8B-B14F-4D97-AF65-F5344CB8AC3E}">
        <p14:creationId xmlns:p14="http://schemas.microsoft.com/office/powerpoint/2010/main" val="35474977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4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5"/>
          <p:cNvSpPr txBox="1">
            <a:spLocks noChangeArrowheads="1"/>
          </p:cNvSpPr>
          <p:nvPr/>
        </p:nvSpPr>
        <p:spPr bwMode="auto">
          <a:xfrm>
            <a:off x="143692" y="142876"/>
            <a:ext cx="7738248"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That afternoon, a storm raged. It had been brewing all morning. The trees were like crazed zombies thrashing wildly. Rain lashed down, drumming on the metal roof. Inside the caravan it felt safe, almost </a:t>
            </a:r>
            <a:r>
              <a:rPr lang="en-US" altLang="en-US" sz="2800" dirty="0" err="1">
                <a:latin typeface="Comic Sans MS" panose="030F0702030302020204" pitchFamily="66" charset="0"/>
              </a:rPr>
              <a:t>cosy</a:t>
            </a:r>
            <a:r>
              <a:rPr lang="en-US" altLang="en-US" sz="2800" dirty="0">
                <a:latin typeface="Comic Sans MS" panose="030F0702030302020204" pitchFamily="66" charset="0"/>
              </a:rPr>
              <a:t> really. We shoved newspaper into any cracks to keep out the wind.</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429000"/>
            <a:ext cx="609600" cy="609600"/>
          </a:xfrm>
          <a:prstGeom prst="rect">
            <a:avLst/>
          </a:prstGeom>
        </p:spPr>
      </p:pic>
    </p:spTree>
    <p:extLst>
      <p:ext uri="{BB962C8B-B14F-4D97-AF65-F5344CB8AC3E}">
        <p14:creationId xmlns:p14="http://schemas.microsoft.com/office/powerpoint/2010/main" val="38324054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56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5"/>
          <p:cNvSpPr txBox="1">
            <a:spLocks noChangeArrowheads="1"/>
          </p:cNvSpPr>
          <p:nvPr/>
        </p:nvSpPr>
        <p:spPr bwMode="auto">
          <a:xfrm>
            <a:off x="143691" y="142876"/>
            <a:ext cx="7523934"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I’d found a bit of old carpet and Connor had brought along some cushions that his Mum had thrown out. He’d also found a candle and in the semi-gloom its flame flickered with a cheerful glow. Outside dusk shadowed the bushes. Soon the streetlights would come on, casting orange pools of light.</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429000"/>
            <a:ext cx="609600" cy="609600"/>
          </a:xfrm>
          <a:prstGeom prst="rect">
            <a:avLst/>
          </a:prstGeom>
        </p:spPr>
      </p:pic>
    </p:spTree>
    <p:extLst>
      <p:ext uri="{BB962C8B-B14F-4D97-AF65-F5344CB8AC3E}">
        <p14:creationId xmlns:p14="http://schemas.microsoft.com/office/powerpoint/2010/main" val="20095231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52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5"/>
          <p:cNvSpPr txBox="1">
            <a:spLocks noChangeArrowheads="1"/>
          </p:cNvSpPr>
          <p:nvPr/>
        </p:nvSpPr>
        <p:spPr bwMode="auto">
          <a:xfrm>
            <a:off x="130629" y="142876"/>
            <a:ext cx="732268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We were arguing over whether the last goal in the Man United game was the best yet when we heard it: a clap of thunder so close that it sounded like an explosion. Connor wiped the condensation from the window and we peered out.</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124200"/>
            <a:ext cx="609600" cy="609600"/>
          </a:xfrm>
          <a:prstGeom prst="rect">
            <a:avLst/>
          </a:prstGeom>
        </p:spPr>
      </p:pic>
    </p:spTree>
    <p:extLst>
      <p:ext uri="{BB962C8B-B14F-4D97-AF65-F5344CB8AC3E}">
        <p14:creationId xmlns:p14="http://schemas.microsoft.com/office/powerpoint/2010/main" val="30294668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2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5"/>
          <p:cNvSpPr txBox="1">
            <a:spLocks noChangeArrowheads="1"/>
          </p:cNvSpPr>
          <p:nvPr/>
        </p:nvSpPr>
        <p:spPr bwMode="auto">
          <a:xfrm>
            <a:off x="143691" y="142876"/>
            <a:ext cx="7809684"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At that very moment, there was another tremendous crack, and lightning struck the pylon. Sparks flew, the pylon shuddered and, as if in slow motion, it crashed down towards the caravan roof.</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2819400"/>
            <a:ext cx="609600" cy="609600"/>
          </a:xfrm>
          <a:prstGeom prst="rect">
            <a:avLst/>
          </a:prstGeom>
        </p:spPr>
      </p:pic>
    </p:spTree>
    <p:extLst>
      <p:ext uri="{BB962C8B-B14F-4D97-AF65-F5344CB8AC3E}">
        <p14:creationId xmlns:p14="http://schemas.microsoft.com/office/powerpoint/2010/main" val="42419014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83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Box 5"/>
          <p:cNvSpPr txBox="1">
            <a:spLocks noChangeArrowheads="1"/>
          </p:cNvSpPr>
          <p:nvPr/>
        </p:nvSpPr>
        <p:spPr bwMode="auto">
          <a:xfrm>
            <a:off x="117566" y="142876"/>
            <a:ext cx="7264309"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Instinctively, we both ducked down fast. There was an enormous crash and the caravan roof crumpled. The air prickled with electricity and rain lashed through the opening in the roof. For a moment, I was certain that I was about to be fried alive. </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124200"/>
            <a:ext cx="609600" cy="609600"/>
          </a:xfrm>
          <a:prstGeom prst="rect">
            <a:avLst/>
          </a:prstGeom>
        </p:spPr>
      </p:pic>
    </p:spTree>
    <p:extLst>
      <p:ext uri="{BB962C8B-B14F-4D97-AF65-F5344CB8AC3E}">
        <p14:creationId xmlns:p14="http://schemas.microsoft.com/office/powerpoint/2010/main" val="10843877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05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Box 5"/>
          <p:cNvSpPr txBox="1">
            <a:spLocks noChangeArrowheads="1"/>
          </p:cNvSpPr>
          <p:nvPr/>
        </p:nvSpPr>
        <p:spPr bwMode="auto">
          <a:xfrm>
            <a:off x="130630" y="142876"/>
            <a:ext cx="7679872"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In the half-light, I could see Connor’s face. His eyes were wide with fright and he gulped like a fish. “Come on,” he hissed. We slithered like snakes across the floor with the rusted pylon creaking dangerously above us.</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124200"/>
            <a:ext cx="609600" cy="609600"/>
          </a:xfrm>
          <a:prstGeom prst="rect">
            <a:avLst/>
          </a:prstGeom>
        </p:spPr>
      </p:pic>
    </p:spTree>
    <p:extLst>
      <p:ext uri="{BB962C8B-B14F-4D97-AF65-F5344CB8AC3E}">
        <p14:creationId xmlns:p14="http://schemas.microsoft.com/office/powerpoint/2010/main" val="38067669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8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24189"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Box 4"/>
          <p:cNvSpPr txBox="1">
            <a:spLocks noChangeArrowheads="1"/>
          </p:cNvSpPr>
          <p:nvPr/>
        </p:nvSpPr>
        <p:spPr bwMode="auto">
          <a:xfrm>
            <a:off x="130630" y="142876"/>
            <a:ext cx="7465560"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Luckily, the door had flown open when the pylon had struck. We slipped out onto the muddy ground and lay there with the thunder grumbling above us and the rain beating down. Then Connor started to laugh. He curled up into a ball and laughed so much that I thought he was crying. </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19389" y="3429000"/>
            <a:ext cx="609600" cy="609600"/>
          </a:xfrm>
          <a:prstGeom prst="rect">
            <a:avLst/>
          </a:prstGeom>
        </p:spPr>
      </p:pic>
    </p:spTree>
    <p:extLst>
      <p:ext uri="{BB962C8B-B14F-4D97-AF65-F5344CB8AC3E}">
        <p14:creationId xmlns:p14="http://schemas.microsoft.com/office/powerpoint/2010/main" val="36163442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2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3"/>
          <p:cNvSpPr txBox="1">
            <a:spLocks noChangeArrowheads="1"/>
          </p:cNvSpPr>
          <p:nvPr/>
        </p:nvSpPr>
        <p:spPr bwMode="auto">
          <a:xfrm>
            <a:off x="117566" y="142876"/>
            <a:ext cx="726430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I couldn’t help myself. The next thing I knew, I was laughing too. Inside, I just felt relief. On the outside, I was laughing crazily. Then we ran, through the brambles and out onto </a:t>
            </a:r>
            <a:r>
              <a:rPr lang="en-US" altLang="en-US" sz="2800" dirty="0" err="1">
                <a:latin typeface="Comic Sans MS" panose="030F0702030302020204" pitchFamily="66" charset="0"/>
              </a:rPr>
              <a:t>Muggie</a:t>
            </a:r>
            <a:r>
              <a:rPr lang="en-US" altLang="en-US" sz="2800" dirty="0">
                <a:latin typeface="Comic Sans MS" panose="030F0702030302020204" pitchFamily="66" charset="0"/>
              </a:rPr>
              <a:t> Moss Road.</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743200" y="3124200"/>
            <a:ext cx="609600" cy="609600"/>
          </a:xfrm>
          <a:prstGeom prst="rect">
            <a:avLst/>
          </a:prstGeom>
        </p:spPr>
      </p:pic>
    </p:spTree>
    <p:extLst>
      <p:ext uri="{BB962C8B-B14F-4D97-AF65-F5344CB8AC3E}">
        <p14:creationId xmlns:p14="http://schemas.microsoft.com/office/powerpoint/2010/main" val="28973821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7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TheCaravanJPE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3"/>
          <p:cNvSpPr txBox="1">
            <a:spLocks noChangeArrowheads="1"/>
          </p:cNvSpPr>
          <p:nvPr/>
        </p:nvSpPr>
        <p:spPr bwMode="auto">
          <a:xfrm>
            <a:off x="143692" y="142876"/>
            <a:ext cx="766681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800" dirty="0">
                <a:latin typeface="Comic Sans MS" panose="030F0702030302020204" pitchFamily="66" charset="0"/>
              </a:rPr>
              <a:t>Of course, Mum was furious. “I’m not made of money,” she said, eyeing the state of my school clothes. “Still, maybe a good wash will sort them out.” She glared at me suspiciously. “So, a tree nearly hit you?” I nodded, avoiding her icy stare. “You could have been killed,” she said. Shamefaced, I nodded. She was right. She’d been right from the start.</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91046" y="4875997"/>
            <a:ext cx="609600" cy="609600"/>
          </a:xfrm>
          <a:prstGeom prst="rect">
            <a:avLst/>
          </a:prstGeom>
        </p:spPr>
      </p:pic>
    </p:spTree>
    <p:extLst>
      <p:ext uri="{BB962C8B-B14F-4D97-AF65-F5344CB8AC3E}">
        <p14:creationId xmlns:p14="http://schemas.microsoft.com/office/powerpoint/2010/main" val="24091853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20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316513"/>
            <a:ext cx="10483035" cy="1320800"/>
          </a:xfrm>
        </p:spPr>
        <p:txBody>
          <a:bodyPr>
            <a:normAutofit/>
          </a:bodyPr>
          <a:lstStyle/>
          <a:p>
            <a:pPr algn="ctr"/>
            <a:r>
              <a:rPr lang="en-GB" sz="4400" dirty="0">
                <a:latin typeface="Comic Sans MS" panose="030F0702030302020204" pitchFamily="66" charset="0"/>
              </a:rPr>
              <a:t>Warning Stories</a:t>
            </a:r>
          </a:p>
        </p:txBody>
      </p:sp>
      <p:pic>
        <p:nvPicPr>
          <p:cNvPr id="4" name="Picture 2" descr="Image result for warn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2008" y="2090057"/>
            <a:ext cx="5087984" cy="2677886"/>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5220687"/>
            <a:ext cx="609600" cy="609600"/>
          </a:xfrm>
          <a:prstGeom prst="rect">
            <a:avLst/>
          </a:prstGeom>
        </p:spPr>
      </p:pic>
    </p:spTree>
    <p:extLst>
      <p:ext uri="{BB962C8B-B14F-4D97-AF65-F5344CB8AC3E}">
        <p14:creationId xmlns:p14="http://schemas.microsoft.com/office/powerpoint/2010/main" val="30863061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0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5"/>
          <a:srcRect l="4453" t="26875" r="23562" b="25268"/>
          <a:stretch/>
        </p:blipFill>
        <p:spPr>
          <a:xfrm>
            <a:off x="0" y="685799"/>
            <a:ext cx="12126960" cy="4532811"/>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58680" y="5538650"/>
            <a:ext cx="609600" cy="609600"/>
          </a:xfrm>
          <a:prstGeom prst="rect">
            <a:avLst/>
          </a:prstGeom>
        </p:spPr>
      </p:pic>
    </p:spTree>
    <p:extLst>
      <p:ext uri="{BB962C8B-B14F-4D97-AF65-F5344CB8AC3E}">
        <p14:creationId xmlns:p14="http://schemas.microsoft.com/office/powerpoint/2010/main" val="229993673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75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7666" y="344435"/>
            <a:ext cx="8596668" cy="1320800"/>
          </a:xfrm>
        </p:spPr>
        <p:txBody>
          <a:bodyPr>
            <a:noAutofit/>
          </a:bodyPr>
          <a:lstStyle/>
          <a:p>
            <a:pPr algn="ctr"/>
            <a:r>
              <a:rPr lang="en-GB" sz="4400" dirty="0">
                <a:latin typeface="Comic Sans MS" panose="030F0702030302020204" pitchFamily="66" charset="0"/>
              </a:rPr>
              <a:t>Can you link the events of the story to the structure?</a:t>
            </a:r>
          </a:p>
        </p:txBody>
      </p:sp>
      <p:sp>
        <p:nvSpPr>
          <p:cNvPr id="3" name="Content Placeholder 2"/>
          <p:cNvSpPr>
            <a:spLocks noGrp="1"/>
          </p:cNvSpPr>
          <p:nvPr>
            <p:ph idx="1"/>
          </p:nvPr>
        </p:nvSpPr>
        <p:spPr>
          <a:xfrm>
            <a:off x="1357412" y="1881051"/>
            <a:ext cx="8845489" cy="2181498"/>
          </a:xfrm>
        </p:spPr>
        <p:txBody>
          <a:bodyPr>
            <a:normAutofit/>
          </a:bodyPr>
          <a:lstStyle/>
          <a:p>
            <a:endParaRPr lang="en-GB" sz="2800" dirty="0">
              <a:latin typeface="Comic Sans MS" panose="030F0702030302020204" pitchFamily="66" charset="0"/>
            </a:endParaRPr>
          </a:p>
        </p:txBody>
      </p:sp>
      <p:pic>
        <p:nvPicPr>
          <p:cNvPr id="4" name="Picture 3"/>
          <p:cNvPicPr>
            <a:picLocks noChangeAspect="1"/>
          </p:cNvPicPr>
          <p:nvPr/>
        </p:nvPicPr>
        <p:blipFill rotWithShape="1">
          <a:blip r:embed="rId5"/>
          <a:srcRect l="4453" t="26875" r="23562" b="25268"/>
          <a:stretch/>
        </p:blipFill>
        <p:spPr>
          <a:xfrm>
            <a:off x="782559" y="1881051"/>
            <a:ext cx="10626882" cy="3972114"/>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80156" y="5764181"/>
            <a:ext cx="609600" cy="609600"/>
          </a:xfrm>
          <a:prstGeom prst="rect">
            <a:avLst/>
          </a:prstGeom>
        </p:spPr>
      </p:pic>
    </p:spTree>
    <p:extLst>
      <p:ext uri="{BB962C8B-B14F-4D97-AF65-F5344CB8AC3E}">
        <p14:creationId xmlns:p14="http://schemas.microsoft.com/office/powerpoint/2010/main" val="4858730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7076"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Activity</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lvl="0" indent="0" defTabSz="457200">
              <a:lnSpc>
                <a:spcPct val="100000"/>
              </a:lnSpc>
              <a:spcBef>
                <a:spcPts val="0"/>
              </a:spcBef>
              <a:spcAft>
                <a:spcPts val="0"/>
              </a:spcAft>
              <a:buClrTx/>
              <a:buSzTx/>
              <a:buNone/>
              <a:defRPr/>
            </a:pPr>
            <a:r>
              <a:rPr lang="en-GB" dirty="0" smtClean="0">
                <a:solidFill>
                  <a:schemeClr val="tx1"/>
                </a:solidFill>
                <a:latin typeface="Comic Sans MS" panose="030F0702030302020204" pitchFamily="66" charset="0"/>
              </a:rPr>
              <a:t>Write the </a:t>
            </a:r>
            <a:r>
              <a:rPr lang="en-GB" dirty="0">
                <a:solidFill>
                  <a:schemeClr val="tx1"/>
                </a:solidFill>
                <a:latin typeface="Comic Sans MS" panose="030F0702030302020204" pitchFamily="66" charset="0"/>
              </a:rPr>
              <a:t>events of the </a:t>
            </a:r>
            <a:r>
              <a:rPr lang="en-GB" dirty="0" smtClean="0">
                <a:solidFill>
                  <a:schemeClr val="tx1"/>
                </a:solidFill>
                <a:latin typeface="Comic Sans MS" panose="030F0702030302020204" pitchFamily="66" charset="0"/>
              </a:rPr>
              <a:t>Caravan story next to </a:t>
            </a:r>
            <a:r>
              <a:rPr lang="en-GB" dirty="0">
                <a:solidFill>
                  <a:schemeClr val="tx1"/>
                </a:solidFill>
                <a:latin typeface="Comic Sans MS" panose="030F0702030302020204" pitchFamily="66" charset="0"/>
              </a:rPr>
              <a:t>the matching part of a warning story structure. </a:t>
            </a:r>
          </a:p>
          <a:p>
            <a:pPr marL="0" lvl="0" indent="0" defTabSz="457200">
              <a:lnSpc>
                <a:spcPct val="100000"/>
              </a:lnSpc>
              <a:spcBef>
                <a:spcPts val="0"/>
              </a:spcBef>
              <a:spcAft>
                <a:spcPts val="0"/>
              </a:spcAft>
              <a:buClrTx/>
              <a:buSzTx/>
              <a:buNone/>
              <a:defRPr/>
            </a:pPr>
            <a:endParaRPr lang="en-GB" dirty="0">
              <a:solidFill>
                <a:srgbClr val="FF0000"/>
              </a:solidFill>
              <a:latin typeface="Comic Sans MS" panose="030F0702030302020204" pitchFamily="66" charset="0"/>
            </a:endParaRPr>
          </a:p>
          <a:p>
            <a:pPr marL="0" lvl="0" indent="0" defTabSz="457200">
              <a:lnSpc>
                <a:spcPct val="100000"/>
              </a:lnSpc>
              <a:spcBef>
                <a:spcPts val="0"/>
              </a:spcBef>
              <a:spcAft>
                <a:spcPts val="0"/>
              </a:spcAft>
              <a:buClrTx/>
              <a:buSzTx/>
              <a:buNone/>
              <a:defRPr/>
            </a:pPr>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Draw a graph showing the ups and downs of Mitch’s feelings during the story – label with quotes from the text.</a:t>
            </a:r>
          </a:p>
          <a:p>
            <a:endParaRPr lang="en-GB" dirty="0"/>
          </a:p>
        </p:txBody>
      </p:sp>
      <p:pic>
        <p:nvPicPr>
          <p:cNvPr id="4" name="Picture 3"/>
          <p:cNvPicPr>
            <a:picLocks noChangeAspect="1"/>
          </p:cNvPicPr>
          <p:nvPr/>
        </p:nvPicPr>
        <p:blipFill rotWithShape="1">
          <a:blip r:embed="rId5"/>
          <a:srcRect l="40094" t="22768" r="6595" b="13661"/>
          <a:stretch/>
        </p:blipFill>
        <p:spPr>
          <a:xfrm>
            <a:off x="6880860" y="3297236"/>
            <a:ext cx="5311140" cy="3560764"/>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842260" y="4381974"/>
            <a:ext cx="609600" cy="609600"/>
          </a:xfrm>
          <a:prstGeom prst="rect">
            <a:avLst/>
          </a:prstGeom>
        </p:spPr>
      </p:pic>
    </p:spTree>
    <p:extLst>
      <p:ext uri="{BB962C8B-B14F-4D97-AF65-F5344CB8AC3E}">
        <p14:creationId xmlns:p14="http://schemas.microsoft.com/office/powerpoint/2010/main" val="41432092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06"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40094" t="22946" r="6595" b="14197"/>
          <a:stretch/>
        </p:blipFill>
        <p:spPr>
          <a:xfrm>
            <a:off x="-1" y="0"/>
            <a:ext cx="10319657" cy="6840904"/>
          </a:xfrm>
          <a:prstGeom prst="rect">
            <a:avLst/>
          </a:prstGeom>
        </p:spPr>
      </p:pic>
      <p:sp>
        <p:nvSpPr>
          <p:cNvPr id="2" name="TextBox 1"/>
          <p:cNvSpPr txBox="1"/>
          <p:nvPr/>
        </p:nvSpPr>
        <p:spPr>
          <a:xfrm>
            <a:off x="11224260" y="0"/>
            <a:ext cx="967740" cy="7201972"/>
          </a:xfrm>
          <a:prstGeom prst="rect">
            <a:avLst/>
          </a:prstGeom>
          <a:noFill/>
        </p:spPr>
        <p:txBody>
          <a:bodyPr wrap="square" rtlCol="0">
            <a:spAutoFit/>
          </a:bodyPr>
          <a:lstStyle/>
          <a:p>
            <a:pPr algn="ctr"/>
            <a:r>
              <a:rPr lang="en-GB" sz="6600" dirty="0" smtClean="0">
                <a:solidFill>
                  <a:srgbClr val="FF0000"/>
                </a:solidFill>
              </a:rPr>
              <a:t>ANSWERS</a:t>
            </a:r>
            <a:endParaRPr lang="en-GB" sz="6600" dirty="0">
              <a:solidFill>
                <a:srgbClr val="FF0000"/>
              </a:solidFill>
            </a:endParaRPr>
          </a:p>
        </p:txBody>
      </p:sp>
    </p:spTree>
    <p:extLst>
      <p:ext uri="{BB962C8B-B14F-4D97-AF65-F5344CB8AC3E}">
        <p14:creationId xmlns:p14="http://schemas.microsoft.com/office/powerpoint/2010/main" val="284520274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22</TotalTime>
  <Words>785</Words>
  <Application>Microsoft Office PowerPoint</Application>
  <PresentationFormat>Widescreen</PresentationFormat>
  <Paragraphs>29</Paragraphs>
  <Slides>21</Slides>
  <Notes>7</Notes>
  <HiddenSlides>0</HiddenSlides>
  <MMClips>20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Comic Sans MS</vt:lpstr>
      <vt:lpstr>Retrospect</vt:lpstr>
      <vt:lpstr>PowerPoint Presentation</vt:lpstr>
      <vt:lpstr>The Caravan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Warning Stories</vt:lpstr>
      <vt:lpstr>PowerPoint Presentation</vt:lpstr>
      <vt:lpstr>Can you link the events of the story to the structure?</vt:lpstr>
      <vt:lpstr>Activity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3</cp:revision>
  <dcterms:created xsi:type="dcterms:W3CDTF">2021-01-12T15:44:57Z</dcterms:created>
  <dcterms:modified xsi:type="dcterms:W3CDTF">2021-01-12T16:10:18Z</dcterms:modified>
</cp:coreProperties>
</file>