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66" r:id="rId5"/>
    <p:sldId id="267" r:id="rId6"/>
    <p:sldId id="277" r:id="rId7"/>
    <p:sldId id="268" r:id="rId8"/>
    <p:sldId id="273" r:id="rId9"/>
    <p:sldId id="269" r:id="rId10"/>
    <p:sldId id="270" r:id="rId11"/>
    <p:sldId id="274" r:id="rId12"/>
    <p:sldId id="271" r:id="rId13"/>
    <p:sldId id="272" r:id="rId14"/>
    <p:sldId id="275" r:id="rId15"/>
    <p:sldId id="263" r:id="rId16"/>
    <p:sldId id="262" r:id="rId17"/>
    <p:sldId id="264" r:id="rId18"/>
    <p:sldId id="265" r:id="rId19"/>
    <p:sldId id="257" r:id="rId20"/>
    <p:sldId id="25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7" d="100"/>
          <a:sy n="67" d="100"/>
        </p:scale>
        <p:origin x="-2748" y="-11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8EEAE3-3674-4018-B647-EDDA7880ECBC}" type="datetimeFigureOut">
              <a:rPr lang="en-US" smtClean="0"/>
              <a:pPr/>
              <a:t>12/18/2020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92E3E6-B41C-4B1C-8A52-B53DE2EA8E39}" type="slidenum">
              <a:rPr lang="en-GB" smtClean="0"/>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9F2844-7169-4D12-8A76-FC51F8E0B629}" type="datetimeFigureOut">
              <a:rPr lang="en-US" smtClean="0"/>
              <a:pPr/>
              <a:t>12/18/2020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381BB0-BDAC-4CF2-87C7-B700C401365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3</a:t>
            </a:fld>
            <a:endParaRPr lang="en-GB"/>
          </a:p>
        </p:txBody>
      </p:sp>
    </p:spTree>
    <p:extLst>
      <p:ext uri="{BB962C8B-B14F-4D97-AF65-F5344CB8AC3E}">
        <p14:creationId xmlns:p14="http://schemas.microsoft.com/office/powerpoint/2010/main" val="1682476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7"/>
          <p:cNvSpPr>
            <a:spLocks noGrp="1" noChangeArrowheads="1"/>
          </p:cNvSpPr>
          <p:nvPr>
            <p:ph type="sldNum" sz="quarter"/>
          </p:nvPr>
        </p:nvSpPr>
        <p:spPr>
          <a:noFill/>
        </p:spPr>
        <p:txBody>
          <a:bodyPr/>
          <a:lstStyle/>
          <a:p>
            <a:fld id="{A44B5293-A584-43E0-9EC3-98FC874789C8}" type="slidenum">
              <a:rPr lang="en-GB"/>
              <a:pPr/>
              <a:t>12</a:t>
            </a:fld>
            <a:endParaRPr lang="en-GB"/>
          </a:p>
        </p:txBody>
      </p:sp>
      <p:sp>
        <p:nvSpPr>
          <p:cNvPr id="15363" name="Text Box 1"/>
          <p:cNvSpPr txBox="1">
            <a:spLocks noChangeArrowheads="1"/>
          </p:cNvSpPr>
          <p:nvPr/>
        </p:nvSpPr>
        <p:spPr bwMode="auto">
          <a:xfrm>
            <a:off x="1003786" y="695134"/>
            <a:ext cx="4848989" cy="3429509"/>
          </a:xfrm>
          <a:prstGeom prst="rect">
            <a:avLst/>
          </a:prstGeom>
          <a:solidFill>
            <a:srgbClr val="FFFFFF"/>
          </a:solidFill>
          <a:ln w="9525">
            <a:solidFill>
              <a:srgbClr val="000000"/>
            </a:solidFill>
            <a:miter lim="800000"/>
            <a:headEnd/>
            <a:tailEnd/>
          </a:ln>
        </p:spPr>
        <p:txBody>
          <a:bodyPr wrap="none" lIns="80165" tIns="40083" rIns="80165" bIns="40083" anchor="ctr"/>
          <a:lstStyle/>
          <a:p>
            <a:endParaRPr lang="en-US">
              <a:ea typeface="Lucida Sans Unicode" charset="0"/>
              <a:cs typeface="Lucida Sans Unicode" charset="0"/>
            </a:endParaRPr>
          </a:p>
        </p:txBody>
      </p:sp>
      <p:sp>
        <p:nvSpPr>
          <p:cNvPr id="15364" name="Rectangle 2"/>
          <p:cNvSpPr txBox="1">
            <a:spLocks noGrp="1" noChangeArrowheads="1"/>
          </p:cNvSpPr>
          <p:nvPr>
            <p:ph type="body"/>
          </p:nvPr>
        </p:nvSpPr>
        <p:spPr>
          <a:xfrm>
            <a:off x="685512" y="4343230"/>
            <a:ext cx="5485536" cy="4115139"/>
          </a:xfrm>
          <a:noFill/>
          <a:ln/>
        </p:spPr>
        <p:txBody>
          <a:bodyPr wrap="none" anchor="ct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Introduction:</a:t>
            </a:r>
          </a:p>
          <a:p>
            <a:r>
              <a:rPr lang="en-GB" dirty="0"/>
              <a:t>This</a:t>
            </a:r>
            <a:r>
              <a:rPr lang="en-GB" baseline="0" dirty="0"/>
              <a:t> map shows the locations of the world’s major tropical rainforests.</a:t>
            </a:r>
          </a:p>
          <a:p>
            <a:r>
              <a:rPr lang="en-GB" baseline="0" dirty="0"/>
              <a:t>Who can remember why we use the word tropical? (Tropic of Cancer, above. Tropic of Capricorn, below.)</a:t>
            </a:r>
          </a:p>
          <a:p>
            <a:r>
              <a:rPr lang="en-GB" baseline="0" dirty="0"/>
              <a:t>The tropical rainforests are between the tropics and are close to the Equator. It is usually very hot there and very humid. You do not get Autumn, Winter, Summer and Spring. </a:t>
            </a:r>
          </a:p>
          <a:p>
            <a:r>
              <a:rPr lang="en-GB" baseline="0" dirty="0"/>
              <a:t>What you are going to do is use an atlas to locate the different continents and countries of the major rainforests.</a:t>
            </a:r>
          </a:p>
          <a:p>
            <a:r>
              <a:rPr lang="en-GB" baseline="0" dirty="0"/>
              <a:t>MODEL USING ATLAS. Some of you will use a globe instead. WRITE UP SUCCESS CRITERIA FOR USING ATLASES.</a:t>
            </a:r>
          </a:p>
          <a:p>
            <a:r>
              <a:rPr lang="en-GB" baseline="0" dirty="0"/>
              <a:t>There are maps on your tables. Name the continents which have tropical rainforests, and name the countries.</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5526B1B-B44F-44B6-A54B-114C0A3D8185}"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5526B1B-B44F-44B6-A54B-114C0A3D8185}" type="slidenum">
              <a:rPr lang="en-GB" smtClean="0"/>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Introduction:</a:t>
            </a:r>
          </a:p>
          <a:p>
            <a:r>
              <a:rPr lang="en-GB" dirty="0"/>
              <a:t>This</a:t>
            </a:r>
            <a:r>
              <a:rPr lang="en-GB" baseline="0" dirty="0"/>
              <a:t> map shows the locations of the world’s major tropical rainforests.</a:t>
            </a:r>
          </a:p>
          <a:p>
            <a:r>
              <a:rPr lang="en-GB" baseline="0" dirty="0"/>
              <a:t>Who can remember why we use the word tropical? (Tropic of Cancer, above. Tropic of Capricorn, below.)</a:t>
            </a:r>
          </a:p>
          <a:p>
            <a:r>
              <a:rPr lang="en-GB" baseline="0" dirty="0"/>
              <a:t>The tropical rainforests are between the tropics and are close to the Equator. It is usually very hot there and very humid. You do not get Autumn, Winter, Summer and Spring. </a:t>
            </a:r>
          </a:p>
          <a:p>
            <a:r>
              <a:rPr lang="en-GB" baseline="0" dirty="0"/>
              <a:t>What you are going to do is use an atlas to locate the different continents and countries of the major rainforests.</a:t>
            </a:r>
          </a:p>
          <a:p>
            <a:r>
              <a:rPr lang="en-GB" baseline="0" dirty="0"/>
              <a:t>MODEL USING ATLAS. Some of you will use a globe instead. WRITE UP SUCCESS CRITERIA FOR USING ATLASES.</a:t>
            </a:r>
          </a:p>
          <a:p>
            <a:r>
              <a:rPr lang="en-GB" baseline="0" dirty="0"/>
              <a:t>There are maps on your tables. Name the continents which have tropical rainforests, and name the countries.</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Assessment for Learning:</a:t>
            </a:r>
            <a:r>
              <a:rPr lang="en-GB" baseline="0" dirty="0"/>
              <a:t> Children who need to change much to go to Mrs </a:t>
            </a:r>
            <a:r>
              <a:rPr lang="en-GB" baseline="0" dirty="0" err="1"/>
              <a:t>Charlesworth</a:t>
            </a:r>
            <a:r>
              <a:rPr lang="en-GB" baseline="0" dirty="0"/>
              <a:t> to check their work.</a:t>
            </a:r>
          </a:p>
          <a:p>
            <a:endParaRPr lang="en-GB" baseline="0" dirty="0"/>
          </a:p>
          <a:p>
            <a:r>
              <a:rPr lang="en-GB" baseline="0" dirty="0"/>
              <a:t>Rest of children to return to carpet.</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17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12/18/2020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461DD-DF5F-4FC8-B28D-571C0DA5213F}" type="datetimeFigureOut">
              <a:rPr lang="en-US" smtClean="0"/>
              <a:pPr/>
              <a:t>12/18/2020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BC3653-D8D3-4850-9E26-2BF8E4E44CB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s://www.youtube.com/watch?v=ZRG8GCyusiw"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4.png"/><Relationship Id="rId5" Type="http://schemas.openxmlformats.org/officeDocument/2006/relationships/image" Target="../media/image11.gif"/><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130425"/>
            <a:ext cx="8062664" cy="2522711"/>
          </a:xfrm>
          <a:solidFill>
            <a:schemeClr val="bg2"/>
          </a:solidFill>
        </p:spPr>
        <p:txBody>
          <a:bodyPr>
            <a:normAutofit/>
          </a:bodyPr>
          <a:lstStyle/>
          <a:p>
            <a:r>
              <a:rPr lang="en-GB" u="sng" dirty="0"/>
              <a:t>LO: </a:t>
            </a:r>
            <a:r>
              <a:rPr lang="en-US" u="sng" dirty="0"/>
              <a:t>To investigate places.</a:t>
            </a:r>
            <a:br>
              <a:rPr lang="en-US" u="sng" dirty="0"/>
            </a:br>
            <a:r>
              <a:rPr lang="en-US" u="sng" dirty="0"/>
              <a:t>To investigate patterns.</a:t>
            </a:r>
            <a:r>
              <a:rPr lang="en-GB" u="sng" dirty="0"/>
              <a:t/>
            </a:r>
            <a:br>
              <a:rPr lang="en-GB" u="sng" dirty="0"/>
            </a:br>
            <a:r>
              <a:rPr lang="en-GB" u="sng" dirty="0"/>
              <a:t>C: Rainforests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destination360.com/asia/malaysia/images/s/borneo-rainforest.jpg"/>
          <p:cNvPicPr>
            <a:picLocks noChangeAspect="1" noChangeArrowheads="1"/>
          </p:cNvPicPr>
          <p:nvPr/>
        </p:nvPicPr>
        <p:blipFill>
          <a:blip r:embed="rId3" cstate="print"/>
          <a:srcRect/>
          <a:stretch>
            <a:fillRect/>
          </a:stretch>
        </p:blipFill>
        <p:spPr bwMode="auto">
          <a:xfrm>
            <a:off x="0" y="-27384"/>
            <a:ext cx="9144000" cy="6883561"/>
          </a:xfrm>
          <a:prstGeom prst="rect">
            <a:avLst/>
          </a:prstGeom>
          <a:noFill/>
        </p:spPr>
      </p:pic>
      <p:sp>
        <p:nvSpPr>
          <p:cNvPr id="4" name="TextBox 3"/>
          <p:cNvSpPr txBox="1"/>
          <p:nvPr/>
        </p:nvSpPr>
        <p:spPr>
          <a:xfrm>
            <a:off x="768074" y="692696"/>
            <a:ext cx="7607852" cy="523220"/>
          </a:xfrm>
          <a:prstGeom prst="rect">
            <a:avLst/>
          </a:prstGeom>
          <a:noFill/>
        </p:spPr>
        <p:txBody>
          <a:bodyPr wrap="none" rtlCol="0">
            <a:spAutoFit/>
          </a:bodyPr>
          <a:lstStyle/>
          <a:p>
            <a:r>
              <a:rPr lang="en-US" sz="2800" u="sng" dirty="0">
                <a:hlinkClick r:id="rId4"/>
              </a:rPr>
              <a:t>https://www.youtube.com/watch?v=ZRG8GCyusiw</a:t>
            </a:r>
            <a:endParaRPr lang="en-GB"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destination360.com/asia/malaysia/images/s/borneo-rainforest.jpg"/>
          <p:cNvPicPr>
            <a:picLocks noChangeAspect="1" noChangeArrowheads="1"/>
          </p:cNvPicPr>
          <p:nvPr/>
        </p:nvPicPr>
        <p:blipFill>
          <a:blip r:embed="rId3" cstate="print"/>
          <a:srcRect/>
          <a:stretch>
            <a:fillRect/>
          </a:stretch>
        </p:blipFill>
        <p:spPr bwMode="auto">
          <a:xfrm>
            <a:off x="0" y="-27384"/>
            <a:ext cx="9144000" cy="6883561"/>
          </a:xfrm>
          <a:prstGeom prst="rect">
            <a:avLst/>
          </a:prstGeom>
          <a:noFill/>
        </p:spPr>
      </p:pic>
      <p:sp>
        <p:nvSpPr>
          <p:cNvPr id="4" name="TextBox 3"/>
          <p:cNvSpPr txBox="1"/>
          <p:nvPr/>
        </p:nvSpPr>
        <p:spPr>
          <a:xfrm>
            <a:off x="1691680" y="908720"/>
            <a:ext cx="5576591" cy="523220"/>
          </a:xfrm>
          <a:prstGeom prst="rect">
            <a:avLst/>
          </a:prstGeom>
          <a:noFill/>
        </p:spPr>
        <p:txBody>
          <a:bodyPr wrap="none" rtlCol="0">
            <a:spAutoFit/>
          </a:bodyPr>
          <a:lstStyle/>
          <a:p>
            <a:r>
              <a:rPr lang="en-US" sz="2800" u="sng" dirty="0" smtClean="0"/>
              <a:t>Take a look at the following pictures. </a:t>
            </a:r>
            <a:endParaRPr lang="en-GB" sz="2800" dirty="0"/>
          </a:p>
        </p:txBody>
      </p:sp>
    </p:spTree>
    <p:extLst>
      <p:ext uri="{BB962C8B-B14F-4D97-AF65-F5344CB8AC3E}">
        <p14:creationId xmlns:p14="http://schemas.microsoft.com/office/powerpoint/2010/main" val="2595657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t1.gstatic.com/images?q=tbn:ANd9GcRUu08e9NNoAbdbz8hue4LLYcANWzUeqZksT2VRe78tRvU2NZxDwp8qz-B-"/>
          <p:cNvPicPr>
            <a:picLocks noChangeAspect="1" noChangeArrowheads="1"/>
          </p:cNvPicPr>
          <p:nvPr/>
        </p:nvPicPr>
        <p:blipFill>
          <a:blip r:embed="rId3" cstate="print"/>
          <a:srcRect/>
          <a:stretch>
            <a:fillRect/>
          </a:stretch>
        </p:blipFill>
        <p:spPr bwMode="auto">
          <a:xfrm>
            <a:off x="0" y="0"/>
            <a:ext cx="9144000" cy="6849177"/>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buzzle.com/img/articleImages/280713-57029-51.jpg"/>
          <p:cNvPicPr>
            <a:picLocks noChangeAspect="1" noChangeArrowheads="1"/>
          </p:cNvPicPr>
          <p:nvPr/>
        </p:nvPicPr>
        <p:blipFill>
          <a:blip r:embed="rId3" cstate="print"/>
          <a:srcRect/>
          <a:stretch>
            <a:fillRect/>
          </a:stretch>
        </p:blipFill>
        <p:spPr bwMode="auto">
          <a:xfrm>
            <a:off x="35747" y="620688"/>
            <a:ext cx="9108253" cy="5301208"/>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deforestationfacts.org/wp-content/uploads/2011/12/rainforest-facts.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2.gstatic.com/images?q=tbn:ANd9GcRtmkioHCxDBi3OAWpoMRkm8gRbT82cMEdd0m0_mzZ8dpLH5P_Hskx93WHy"/>
          <p:cNvPicPr>
            <a:picLocks noChangeAspect="1" noChangeArrowheads="1"/>
          </p:cNvPicPr>
          <p:nvPr/>
        </p:nvPicPr>
        <p:blipFill>
          <a:blip r:embed="rId3" cstate="print"/>
          <a:srcRect/>
          <a:stretch>
            <a:fillRect/>
          </a:stretch>
        </p:blipFill>
        <p:spPr bwMode="auto">
          <a:xfrm>
            <a:off x="0" y="0"/>
            <a:ext cx="9144000" cy="6849177"/>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srl.caltech.edu/personnel/krubal/rainforest/Edit560s6/www/images/what/whfmonk.gif"/>
          <p:cNvPicPr>
            <a:picLocks noChangeAspect="1" noChangeArrowheads="1"/>
          </p:cNvPicPr>
          <p:nvPr/>
        </p:nvPicPr>
        <p:blipFill>
          <a:blip r:embed="rId3" cstate="print"/>
          <a:srcRect/>
          <a:stretch>
            <a:fillRect/>
          </a:stretch>
        </p:blipFill>
        <p:spPr bwMode="auto">
          <a:xfrm>
            <a:off x="611560" y="692696"/>
            <a:ext cx="2664296" cy="3516871"/>
          </a:xfrm>
          <a:prstGeom prst="rect">
            <a:avLst/>
          </a:prstGeom>
          <a:noFill/>
        </p:spPr>
      </p:pic>
      <p:pic>
        <p:nvPicPr>
          <p:cNvPr id="53252" name="Picture 4" descr="http://webspace.webring.com/people/tp/popfam/rfgraphics/jaguar1.gif"/>
          <p:cNvPicPr>
            <a:picLocks noChangeAspect="1" noChangeArrowheads="1"/>
          </p:cNvPicPr>
          <p:nvPr/>
        </p:nvPicPr>
        <p:blipFill>
          <a:blip r:embed="rId4" cstate="print"/>
          <a:srcRect/>
          <a:stretch>
            <a:fillRect/>
          </a:stretch>
        </p:blipFill>
        <p:spPr bwMode="auto">
          <a:xfrm>
            <a:off x="5029200" y="3638549"/>
            <a:ext cx="4114800" cy="3219451"/>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edu.glogster.com/media/4/34/20/72/34207245.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blogs.ft.com/ftfmblog/files/2009/06/rainforest.jpg"/>
          <p:cNvPicPr>
            <a:picLocks noChangeAspect="1" noChangeArrowheads="1"/>
          </p:cNvPicPr>
          <p:nvPr/>
        </p:nvPicPr>
        <p:blipFill>
          <a:blip r:embed="rId3" cstate="print"/>
          <a:srcRect/>
          <a:stretch>
            <a:fillRect/>
          </a:stretch>
        </p:blipFill>
        <p:spPr bwMode="auto">
          <a:xfrm>
            <a:off x="0" y="0"/>
            <a:ext cx="9143999" cy="6858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683568" y="2132856"/>
            <a:ext cx="7858180" cy="1538883"/>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dirty="0">
              <a:latin typeface="Comic Sans MS" pitchFamily="66" charset="0"/>
            </a:endParaRPr>
          </a:p>
          <a:p>
            <a:pPr lvl="0" algn="ctr"/>
            <a:r>
              <a:rPr lang="en-US" sz="4000" dirty="0"/>
              <a:t>What do you think a rainforest is? </a:t>
            </a:r>
            <a:endParaRPr lang="en-GB" sz="4000" dirty="0"/>
          </a:p>
          <a:p>
            <a:endParaRPr lang="en-GB" dirty="0">
              <a:latin typeface="Comic Sans MS" pitchFamily="66" charset="0"/>
            </a:endParaRPr>
          </a:p>
          <a:p>
            <a:endParaRPr lang="en-GB" dirty="0">
              <a:latin typeface="Comic Sans MS"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 Box 2"/>
          <p:cNvSpPr txBox="1">
            <a:spLocks noChangeArrowheads="1"/>
          </p:cNvSpPr>
          <p:nvPr/>
        </p:nvSpPr>
        <p:spPr bwMode="auto">
          <a:xfrm>
            <a:off x="1000100" y="928670"/>
            <a:ext cx="7184160" cy="5000660"/>
          </a:xfrm>
          <a:prstGeom prst="rect">
            <a:avLst/>
          </a:prstGeom>
          <a:gradFill>
            <a:gsLst>
              <a:gs pos="0">
                <a:schemeClr val="accent3">
                  <a:shade val="51000"/>
                  <a:satMod val="130000"/>
                  <a:alpha val="49000"/>
                </a:schemeClr>
              </a:gs>
              <a:gs pos="80000">
                <a:schemeClr val="accent3">
                  <a:shade val="93000"/>
                  <a:satMod val="130000"/>
                </a:schemeClr>
              </a:gs>
              <a:gs pos="100000">
                <a:schemeClr val="accent3">
                  <a:shade val="94000"/>
                  <a:satMod val="135000"/>
                </a:schemeClr>
              </a:gs>
            </a:gsLst>
          </a:gradFill>
          <a:ln>
            <a:headEnd/>
            <a:tailEnd/>
          </a:ln>
        </p:spPr>
        <p:style>
          <a:lnRef idx="0">
            <a:schemeClr val="accent3"/>
          </a:lnRef>
          <a:fillRef idx="3">
            <a:schemeClr val="accent3"/>
          </a:fillRef>
          <a:effectRef idx="3">
            <a:schemeClr val="accent3"/>
          </a:effectRef>
          <a:fontRef idx="minor">
            <a:schemeClr val="lt1"/>
          </a:fontRef>
        </p:style>
        <p:txBody>
          <a:bodyPr lIns="81639" tIns="40820" rIns="81639" bIns="40820"/>
          <a:lstStyle/>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3300" b="1" dirty="0">
                <a:solidFill>
                  <a:schemeClr val="bg1"/>
                </a:solidFill>
                <a:latin typeface="Calibri" pitchFamily="34" charset="0"/>
              </a:rPr>
              <a:t>What are rainforests?</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33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2400" b="1" dirty="0">
                <a:solidFill>
                  <a:schemeClr val="bg1"/>
                </a:solidFill>
                <a:latin typeface="Calibri" pitchFamily="34" charset="0"/>
              </a:rPr>
              <a:t>Rainforests are very dense, warm, wet forests. They are habitats for millions of plants and animals.</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24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2400" b="1" dirty="0">
                <a:solidFill>
                  <a:schemeClr val="bg1"/>
                </a:solidFill>
                <a:latin typeface="Calibri" pitchFamily="34" charset="0"/>
              </a:rPr>
              <a:t>It is estimated that about half of all the earth’s plant and animal life lives in rainforests.</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24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2400" b="1" dirty="0">
                <a:solidFill>
                  <a:schemeClr val="bg1"/>
                </a:solidFill>
                <a:latin typeface="Calibri" pitchFamily="34" charset="0"/>
              </a:rPr>
              <a:t>Rainforests are extremely important in the ecology of the Earth. The plants of the rainforest generate much of the Earth's oxygen.</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3300" dirty="0">
              <a:solidFill>
                <a:srgbClr val="0000FF"/>
              </a:solidFill>
              <a:latin typeface="Comic Sans MS" pitchFamily="6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3300" dirty="0">
              <a:solidFill>
                <a:srgbClr val="0000FF"/>
              </a:solidFill>
              <a:latin typeface="Comic Sans MS" pitchFamily="6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5">
                                            <p:bg/>
                                          </p:spTgt>
                                        </p:tgtEl>
                                        <p:attrNameLst>
                                          <p:attrName>style.visibility</p:attrName>
                                        </p:attrNameLst>
                                      </p:cBhvr>
                                      <p:to>
                                        <p:strVal val="visible"/>
                                      </p:to>
                                    </p:set>
                                    <p:animEffect transition="in" filter="fade">
                                      <p:cBhvr>
                                        <p:cTn id="7" dur="2000"/>
                                        <p:tgtEl>
                                          <p:spTgt spid="3075">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75">
                                            <p:txEl>
                                              <p:pRg st="0" end="0"/>
                                            </p:txEl>
                                          </p:spTgt>
                                        </p:tgtEl>
                                        <p:attrNameLst>
                                          <p:attrName>style.visibility</p:attrName>
                                        </p:attrNameLst>
                                      </p:cBhvr>
                                      <p:to>
                                        <p:strVal val="visible"/>
                                      </p:to>
                                    </p:set>
                                    <p:animEffect transition="in" filter="fade">
                                      <p:cBhvr>
                                        <p:cTn id="12" dur="2000"/>
                                        <p:tgtEl>
                                          <p:spTgt spid="307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75">
                                            <p:txEl>
                                              <p:pRg st="2" end="2"/>
                                            </p:txEl>
                                          </p:spTgt>
                                        </p:tgtEl>
                                        <p:attrNameLst>
                                          <p:attrName>style.visibility</p:attrName>
                                        </p:attrNameLst>
                                      </p:cBhvr>
                                      <p:to>
                                        <p:strVal val="visible"/>
                                      </p:to>
                                    </p:set>
                                    <p:animEffect transition="in" filter="fade">
                                      <p:cBhvr>
                                        <p:cTn id="17" dur="2000"/>
                                        <p:tgtEl>
                                          <p:spTgt spid="30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75">
                                            <p:txEl>
                                              <p:pRg st="4" end="4"/>
                                            </p:txEl>
                                          </p:spTgt>
                                        </p:tgtEl>
                                        <p:attrNameLst>
                                          <p:attrName>style.visibility</p:attrName>
                                        </p:attrNameLst>
                                      </p:cBhvr>
                                      <p:to>
                                        <p:strVal val="visible"/>
                                      </p:to>
                                    </p:set>
                                    <p:animEffect transition="in" filter="fade">
                                      <p:cBhvr>
                                        <p:cTn id="22" dur="2000"/>
                                        <p:tgtEl>
                                          <p:spTgt spid="307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75">
                                            <p:txEl>
                                              <p:pRg st="6" end="6"/>
                                            </p:txEl>
                                          </p:spTgt>
                                        </p:tgtEl>
                                        <p:attrNameLst>
                                          <p:attrName>style.visibility</p:attrName>
                                        </p:attrNameLst>
                                      </p:cBhvr>
                                      <p:to>
                                        <p:strVal val="visible"/>
                                      </p:to>
                                    </p:set>
                                    <p:animEffect transition="in" filter="fade">
                                      <p:cBhvr>
                                        <p:cTn id="27" dur="2000"/>
                                        <p:tgtEl>
                                          <p:spTgt spid="30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3568" y="332656"/>
            <a:ext cx="7858180" cy="954107"/>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GB" sz="2800" dirty="0">
                <a:latin typeface="Comic Sans MS" pitchFamily="66" charset="0"/>
              </a:rPr>
              <a:t>Where do you think the rainforests in the world might be?</a:t>
            </a:r>
            <a:r>
              <a:rPr lang="en-GB" dirty="0">
                <a:latin typeface="Comic Sans MS" pitchFamily="66" charset="0"/>
              </a:rPr>
              <a:t> </a:t>
            </a:r>
          </a:p>
        </p:txBody>
      </p:sp>
      <p:pic>
        <p:nvPicPr>
          <p:cNvPr id="1026" name="Picture 2" descr="http://www.registryofnaturehabitats.org/images/rainforestmap.gif"/>
          <p:cNvPicPr>
            <a:picLocks noChangeAspect="1" noChangeArrowheads="1"/>
          </p:cNvPicPr>
          <p:nvPr/>
        </p:nvPicPr>
        <p:blipFill>
          <a:blip r:embed="rId3" cstate="print"/>
          <a:srcRect/>
          <a:stretch>
            <a:fillRect/>
          </a:stretch>
        </p:blipFill>
        <p:spPr bwMode="auto">
          <a:xfrm>
            <a:off x="1890034" y="1412776"/>
            <a:ext cx="5445248" cy="3979219"/>
          </a:xfrm>
          <a:prstGeom prst="rect">
            <a:avLst/>
          </a:prstGeom>
          <a:noFill/>
        </p:spPr>
      </p:pic>
      <p:sp>
        <p:nvSpPr>
          <p:cNvPr id="2" name="TextBox 1"/>
          <p:cNvSpPr txBox="1"/>
          <p:nvPr/>
        </p:nvSpPr>
        <p:spPr>
          <a:xfrm>
            <a:off x="1505461" y="5518008"/>
            <a:ext cx="6214394" cy="1200329"/>
          </a:xfrm>
          <a:prstGeom prst="rect">
            <a:avLst/>
          </a:prstGeom>
          <a:solidFill>
            <a:schemeClr val="bg1"/>
          </a:solidFill>
          <a:ln>
            <a:solidFill>
              <a:srgbClr val="FF0000"/>
            </a:solidFill>
          </a:ln>
        </p:spPr>
        <p:txBody>
          <a:bodyPr wrap="none" rtlCol="0">
            <a:spAutoFit/>
          </a:bodyPr>
          <a:lstStyle/>
          <a:p>
            <a:pPr lvl="0"/>
            <a:r>
              <a:rPr lang="en-GB" dirty="0">
                <a:solidFill>
                  <a:srgbClr val="FF0000"/>
                </a:solidFill>
              </a:rPr>
              <a:t>Clue: </a:t>
            </a:r>
          </a:p>
          <a:p>
            <a:pPr lvl="0"/>
            <a:r>
              <a:rPr lang="en-US" dirty="0">
                <a:solidFill>
                  <a:srgbClr val="FF0000"/>
                </a:solidFill>
              </a:rPr>
              <a:t>They are found in Earth’s tropical regions.</a:t>
            </a:r>
            <a:endParaRPr lang="en-GB" dirty="0">
              <a:solidFill>
                <a:srgbClr val="FF0000"/>
              </a:solidFill>
            </a:endParaRPr>
          </a:p>
          <a:p>
            <a:pPr lvl="0"/>
            <a:r>
              <a:rPr lang="en-US" dirty="0">
                <a:solidFill>
                  <a:srgbClr val="FF0000"/>
                </a:solidFill>
              </a:rPr>
              <a:t>Their daily temperatures are around 25</a:t>
            </a:r>
            <a:r>
              <a:rPr lang="en-US" baseline="30000" dirty="0">
                <a:solidFill>
                  <a:srgbClr val="FF0000"/>
                </a:solidFill>
              </a:rPr>
              <a:t>o</a:t>
            </a:r>
            <a:r>
              <a:rPr lang="en-US" dirty="0">
                <a:solidFill>
                  <a:srgbClr val="FF0000"/>
                </a:solidFill>
              </a:rPr>
              <a:t>C and it rains most days.</a:t>
            </a:r>
            <a:endParaRPr lang="en-GB" dirty="0">
              <a:solidFill>
                <a:srgbClr val="FF0000"/>
              </a:solidFill>
            </a:endParaRP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mongabay.com/images/rainforests/world-rainforest-map.jpg"/>
          <p:cNvPicPr>
            <a:picLocks noChangeAspect="1" noChangeArrowheads="1"/>
          </p:cNvPicPr>
          <p:nvPr/>
        </p:nvPicPr>
        <p:blipFill>
          <a:blip r:embed="rId3" cstate="print"/>
          <a:srcRect/>
          <a:stretch>
            <a:fillRect/>
          </a:stretch>
        </p:blipFill>
        <p:spPr bwMode="auto">
          <a:xfrm>
            <a:off x="-11162" y="1428736"/>
            <a:ext cx="9155162" cy="4714908"/>
          </a:xfrm>
          <a:prstGeom prst="rect">
            <a:avLst/>
          </a:prstGeom>
          <a:solidFill>
            <a:schemeClr val="accent2"/>
          </a:solidFill>
        </p:spPr>
      </p:pic>
      <p:sp>
        <p:nvSpPr>
          <p:cNvPr id="3" name="TextBox 2"/>
          <p:cNvSpPr txBox="1"/>
          <p:nvPr/>
        </p:nvSpPr>
        <p:spPr>
          <a:xfrm>
            <a:off x="2714612" y="785794"/>
            <a:ext cx="4143404" cy="923330"/>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a:solidFill>
                  <a:schemeClr val="tx2">
                    <a:lumMod val="75000"/>
                  </a:schemeClr>
                </a:solidFill>
              </a:rPr>
              <a:t>Tropical Rainforests are found between the Tropic of Cancer and</a:t>
            </a:r>
          </a:p>
          <a:p>
            <a:r>
              <a:rPr lang="en-GB" b="1" dirty="0">
                <a:solidFill>
                  <a:schemeClr val="tx2">
                    <a:lumMod val="75000"/>
                  </a:schemeClr>
                </a:solidFill>
              </a:rPr>
              <a:t>Tropic of Capricorn.</a:t>
            </a:r>
          </a:p>
        </p:txBody>
      </p:sp>
      <p:cxnSp>
        <p:nvCxnSpPr>
          <p:cNvPr id="5" name="Curved Connector 4"/>
          <p:cNvCxnSpPr/>
          <p:nvPr/>
        </p:nvCxnSpPr>
        <p:spPr>
          <a:xfrm rot="10800000" flipV="1">
            <a:off x="1428728" y="1357298"/>
            <a:ext cx="1785950" cy="1714512"/>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Curved Connector 6"/>
          <p:cNvCxnSpPr/>
          <p:nvPr/>
        </p:nvCxnSpPr>
        <p:spPr>
          <a:xfrm rot="16200000" flipH="1">
            <a:off x="3964777" y="2178835"/>
            <a:ext cx="2786082" cy="1714512"/>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42844" y="5786454"/>
            <a:ext cx="4143404" cy="923330"/>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a:solidFill>
                  <a:schemeClr val="tx2">
                    <a:lumMod val="75000"/>
                  </a:schemeClr>
                </a:solidFill>
              </a:rPr>
              <a:t>They are close to the EQUATOR.</a:t>
            </a:r>
          </a:p>
          <a:p>
            <a:r>
              <a:rPr lang="en-GB" b="1" dirty="0">
                <a:solidFill>
                  <a:schemeClr val="tx2">
                    <a:lumMod val="75000"/>
                  </a:schemeClr>
                </a:solidFill>
              </a:rPr>
              <a:t>They are always warm, always humid...</a:t>
            </a:r>
          </a:p>
          <a:p>
            <a:r>
              <a:rPr lang="en-GB" b="1" dirty="0">
                <a:solidFill>
                  <a:schemeClr val="tx2">
                    <a:lumMod val="75000"/>
                  </a:schemeClr>
                </a:solidFill>
              </a:rPr>
              <a:t>And there is always lots of rainfall!</a:t>
            </a:r>
          </a:p>
        </p:txBody>
      </p:sp>
      <p:cxnSp>
        <p:nvCxnSpPr>
          <p:cNvPr id="14" name="Straight Connector 13"/>
          <p:cNvCxnSpPr/>
          <p:nvPr/>
        </p:nvCxnSpPr>
        <p:spPr>
          <a:xfrm>
            <a:off x="0" y="3071810"/>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6351" y="4434768"/>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Curved Connector 16"/>
          <p:cNvCxnSpPr/>
          <p:nvPr/>
        </p:nvCxnSpPr>
        <p:spPr>
          <a:xfrm rot="5400000" flipH="1" flipV="1">
            <a:off x="2178827" y="3964785"/>
            <a:ext cx="2071702" cy="1714512"/>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 idx="1"/>
          </p:cNvCxnSpPr>
          <p:nvPr/>
        </p:nvCxnSpPr>
        <p:spPr>
          <a:xfrm rot="10800000" flipH="1">
            <a:off x="-11162" y="3786190"/>
            <a:ext cx="9155162" cy="0"/>
          </a:xfrm>
          <a:prstGeom prst="line">
            <a:avLst/>
          </a:prstGeom>
          <a:ln w="28575">
            <a:solidFill>
              <a:srgbClr val="002060"/>
            </a:solidFill>
            <a:prstDash val="dash"/>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0" y="0"/>
            <a:ext cx="6125330" cy="584775"/>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3200" b="1" cap="none" spc="0" dirty="0">
                <a:ln/>
                <a:solidFill>
                  <a:schemeClr val="accent3"/>
                </a:solidFill>
                <a:effectLst/>
              </a:rPr>
              <a:t>Where are the tropical rainforests?</a:t>
            </a:r>
          </a:p>
        </p:txBody>
      </p:sp>
      <p:sp>
        <p:nvSpPr>
          <p:cNvPr id="24" name="Down Arrow 23"/>
          <p:cNvSpPr/>
          <p:nvPr/>
        </p:nvSpPr>
        <p:spPr>
          <a:xfrm>
            <a:off x="4110730" y="307272"/>
            <a:ext cx="785818" cy="1928826"/>
          </a:xfrm>
          <a:prstGeom prst="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000" b="1" dirty="0">
                <a:solidFill>
                  <a:srgbClr val="FF0000"/>
                </a:solidFill>
              </a:rPr>
              <a:t>UK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770" decel="100000"/>
                                        <p:tgtEl>
                                          <p:spTgt spid="24"/>
                                        </p:tgtEl>
                                      </p:cBhvr>
                                    </p:animEffect>
                                    <p:animScale>
                                      <p:cBhvr>
                                        <p:cTn id="8" dur="770" decel="100000"/>
                                        <p:tgtEl>
                                          <p:spTgt spid="24"/>
                                        </p:tgtEl>
                                      </p:cBhvr>
                                      <p:from x="10000" y="10000"/>
                                      <p:to x="200000" y="450000"/>
                                    </p:animScale>
                                    <p:animScale>
                                      <p:cBhvr>
                                        <p:cTn id="9" dur="1230" accel="100000" fill="hold">
                                          <p:stCondLst>
                                            <p:cond delay="770"/>
                                          </p:stCondLst>
                                        </p:cTn>
                                        <p:tgtEl>
                                          <p:spTgt spid="24"/>
                                        </p:tgtEl>
                                      </p:cBhvr>
                                      <p:from x="200000" y="450000"/>
                                      <p:to x="100000" y="100000"/>
                                    </p:animScale>
                                    <p:set>
                                      <p:cBhvr>
                                        <p:cTn id="10" dur="770" fill="hold"/>
                                        <p:tgtEl>
                                          <p:spTgt spid="24"/>
                                        </p:tgtEl>
                                        <p:attrNameLst>
                                          <p:attrName>ppt_x</p:attrName>
                                        </p:attrNameLst>
                                      </p:cBhvr>
                                      <p:to>
                                        <p:strVal val="(0.5)"/>
                                      </p:to>
                                    </p:set>
                                    <p:anim from="(0.5)" to="(#ppt_x)" calcmode="lin" valueType="num">
                                      <p:cBhvr>
                                        <p:cTn id="11" dur="1230" accel="100000" fill="hold">
                                          <p:stCondLst>
                                            <p:cond delay="770"/>
                                          </p:stCondLst>
                                        </p:cTn>
                                        <p:tgtEl>
                                          <p:spTgt spid="24"/>
                                        </p:tgtEl>
                                        <p:attrNameLst>
                                          <p:attrName>ppt_x</p:attrName>
                                        </p:attrNameLst>
                                      </p:cBhvr>
                                    </p:anim>
                                    <p:set>
                                      <p:cBhvr>
                                        <p:cTn id="12" dur="770" fill="hold"/>
                                        <p:tgtEl>
                                          <p:spTgt spid="24"/>
                                        </p:tgtEl>
                                        <p:attrNameLst>
                                          <p:attrName>ppt_y</p:attrName>
                                        </p:attrNameLst>
                                      </p:cBhvr>
                                      <p:to>
                                        <p:strVal val="(#ppt_y+0.4)"/>
                                      </p:to>
                                    </p:set>
                                    <p:anim from="(#ppt_y+0.4)" to="(#ppt_y)" calcmode="lin" valueType="num">
                                      <p:cBhvr>
                                        <p:cTn id="13" dur="1230" accel="100000" fill="hold">
                                          <p:stCondLst>
                                            <p:cond delay="770"/>
                                          </p:stCondLst>
                                        </p:cTn>
                                        <p:tgtEl>
                                          <p:spTgt spid="24"/>
                                        </p:tgtEl>
                                        <p:attrNameLst>
                                          <p:attrName>ppt_y</p:attrName>
                                        </p:attrNameLst>
                                      </p:cBhvr>
                                    </p:anim>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80">
                                          <p:stCondLst>
                                            <p:cond delay="0"/>
                                          </p:stCondLst>
                                        </p:cTn>
                                        <p:tgtEl>
                                          <p:spTgt spid="3"/>
                                        </p:tgtEl>
                                      </p:cBhvr>
                                    </p:animEffect>
                                    <p:anim calcmode="lin" valueType="num">
                                      <p:cBhvr>
                                        <p:cTn id="1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gtEl>
                                      </p:cBhvr>
                                      <p:to x="100000" y="60000"/>
                                    </p:animScale>
                                    <p:animScale>
                                      <p:cBhvr>
                                        <p:cTn id="25" dur="166" decel="50000">
                                          <p:stCondLst>
                                            <p:cond delay="676"/>
                                          </p:stCondLst>
                                        </p:cTn>
                                        <p:tgtEl>
                                          <p:spTgt spid="3"/>
                                        </p:tgtEl>
                                      </p:cBhvr>
                                      <p:to x="100000" y="100000"/>
                                    </p:animScale>
                                    <p:animScale>
                                      <p:cBhvr>
                                        <p:cTn id="26" dur="26">
                                          <p:stCondLst>
                                            <p:cond delay="1312"/>
                                          </p:stCondLst>
                                        </p:cTn>
                                        <p:tgtEl>
                                          <p:spTgt spid="3"/>
                                        </p:tgtEl>
                                      </p:cBhvr>
                                      <p:to x="100000" y="80000"/>
                                    </p:animScale>
                                    <p:animScale>
                                      <p:cBhvr>
                                        <p:cTn id="27" dur="166" decel="50000">
                                          <p:stCondLst>
                                            <p:cond delay="1338"/>
                                          </p:stCondLst>
                                        </p:cTn>
                                        <p:tgtEl>
                                          <p:spTgt spid="3"/>
                                        </p:tgtEl>
                                      </p:cBhvr>
                                      <p:to x="100000" y="100000"/>
                                    </p:animScale>
                                    <p:animScale>
                                      <p:cBhvr>
                                        <p:cTn id="28" dur="26">
                                          <p:stCondLst>
                                            <p:cond delay="1642"/>
                                          </p:stCondLst>
                                        </p:cTn>
                                        <p:tgtEl>
                                          <p:spTgt spid="3"/>
                                        </p:tgtEl>
                                      </p:cBhvr>
                                      <p:to x="100000" y="90000"/>
                                    </p:animScale>
                                    <p:animScale>
                                      <p:cBhvr>
                                        <p:cTn id="29" dur="166" decel="50000">
                                          <p:stCondLst>
                                            <p:cond delay="1668"/>
                                          </p:stCondLst>
                                        </p:cTn>
                                        <p:tgtEl>
                                          <p:spTgt spid="3"/>
                                        </p:tgtEl>
                                      </p:cBhvr>
                                      <p:to x="100000" y="100000"/>
                                    </p:animScale>
                                    <p:animScale>
                                      <p:cBhvr>
                                        <p:cTn id="30" dur="26">
                                          <p:stCondLst>
                                            <p:cond delay="1808"/>
                                          </p:stCondLst>
                                        </p:cTn>
                                        <p:tgtEl>
                                          <p:spTgt spid="3"/>
                                        </p:tgtEl>
                                      </p:cBhvr>
                                      <p:to x="100000" y="95000"/>
                                    </p:animScale>
                                    <p:animScale>
                                      <p:cBhvr>
                                        <p:cTn id="31" dur="166" decel="50000">
                                          <p:stCondLst>
                                            <p:cond delay="1834"/>
                                          </p:stCondLst>
                                        </p:cTn>
                                        <p:tgtEl>
                                          <p:spTgt spid="3"/>
                                        </p:tgtEl>
                                      </p:cBhvr>
                                      <p:to x="100000" y="100000"/>
                                    </p:animScale>
                                  </p:childTnLst>
                                </p:cTn>
                              </p:par>
                              <p:par>
                                <p:cTn id="32" presetID="8"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amond(in)">
                                      <p:cBhvr>
                                        <p:cTn id="34" dur="500"/>
                                        <p:tgtEl>
                                          <p:spTgt spid="5"/>
                                        </p:tgtEl>
                                      </p:cBhvr>
                                    </p:animEffect>
                                  </p:childTnLst>
                                </p:cTn>
                              </p:par>
                              <p:par>
                                <p:cTn id="35" presetID="8"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26"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80">
                                          <p:stCondLst>
                                            <p:cond delay="0"/>
                                          </p:stCondLst>
                                        </p:cTn>
                                        <p:tgtEl>
                                          <p:spTgt spid="10"/>
                                        </p:tgtEl>
                                      </p:cBhvr>
                                    </p:animEffect>
                                    <p:anim calcmode="lin" valueType="num">
                                      <p:cBhvr>
                                        <p:cTn id="4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8" dur="26">
                                          <p:stCondLst>
                                            <p:cond delay="650"/>
                                          </p:stCondLst>
                                        </p:cTn>
                                        <p:tgtEl>
                                          <p:spTgt spid="10"/>
                                        </p:tgtEl>
                                      </p:cBhvr>
                                      <p:to x="100000" y="60000"/>
                                    </p:animScale>
                                    <p:animScale>
                                      <p:cBhvr>
                                        <p:cTn id="49" dur="166" decel="50000">
                                          <p:stCondLst>
                                            <p:cond delay="676"/>
                                          </p:stCondLst>
                                        </p:cTn>
                                        <p:tgtEl>
                                          <p:spTgt spid="10"/>
                                        </p:tgtEl>
                                      </p:cBhvr>
                                      <p:to x="100000" y="100000"/>
                                    </p:animScale>
                                    <p:animScale>
                                      <p:cBhvr>
                                        <p:cTn id="50" dur="26">
                                          <p:stCondLst>
                                            <p:cond delay="1312"/>
                                          </p:stCondLst>
                                        </p:cTn>
                                        <p:tgtEl>
                                          <p:spTgt spid="10"/>
                                        </p:tgtEl>
                                      </p:cBhvr>
                                      <p:to x="100000" y="80000"/>
                                    </p:animScale>
                                    <p:animScale>
                                      <p:cBhvr>
                                        <p:cTn id="51" dur="166" decel="50000">
                                          <p:stCondLst>
                                            <p:cond delay="1338"/>
                                          </p:stCondLst>
                                        </p:cTn>
                                        <p:tgtEl>
                                          <p:spTgt spid="10"/>
                                        </p:tgtEl>
                                      </p:cBhvr>
                                      <p:to x="100000" y="100000"/>
                                    </p:animScale>
                                    <p:animScale>
                                      <p:cBhvr>
                                        <p:cTn id="52" dur="26">
                                          <p:stCondLst>
                                            <p:cond delay="1642"/>
                                          </p:stCondLst>
                                        </p:cTn>
                                        <p:tgtEl>
                                          <p:spTgt spid="10"/>
                                        </p:tgtEl>
                                      </p:cBhvr>
                                      <p:to x="100000" y="90000"/>
                                    </p:animScale>
                                    <p:animScale>
                                      <p:cBhvr>
                                        <p:cTn id="53" dur="166" decel="50000">
                                          <p:stCondLst>
                                            <p:cond delay="1668"/>
                                          </p:stCondLst>
                                        </p:cTn>
                                        <p:tgtEl>
                                          <p:spTgt spid="10"/>
                                        </p:tgtEl>
                                      </p:cBhvr>
                                      <p:to x="100000" y="100000"/>
                                    </p:animScale>
                                    <p:animScale>
                                      <p:cBhvr>
                                        <p:cTn id="54" dur="26">
                                          <p:stCondLst>
                                            <p:cond delay="1808"/>
                                          </p:stCondLst>
                                        </p:cTn>
                                        <p:tgtEl>
                                          <p:spTgt spid="10"/>
                                        </p:tgtEl>
                                      </p:cBhvr>
                                      <p:to x="100000" y="95000"/>
                                    </p:animScale>
                                    <p:animScale>
                                      <p:cBhvr>
                                        <p:cTn id="55" dur="166" decel="50000">
                                          <p:stCondLst>
                                            <p:cond delay="1834"/>
                                          </p:stCondLst>
                                        </p:cTn>
                                        <p:tgtEl>
                                          <p:spTgt spid="10"/>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80">
                                          <p:stCondLst>
                                            <p:cond delay="0"/>
                                          </p:stCondLst>
                                        </p:cTn>
                                        <p:tgtEl>
                                          <p:spTgt spid="17"/>
                                        </p:tgtEl>
                                      </p:cBhvr>
                                    </p:animEffect>
                                    <p:anim calcmode="lin" valueType="num">
                                      <p:cBhvr>
                                        <p:cTn id="5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4" dur="26">
                                          <p:stCondLst>
                                            <p:cond delay="650"/>
                                          </p:stCondLst>
                                        </p:cTn>
                                        <p:tgtEl>
                                          <p:spTgt spid="17"/>
                                        </p:tgtEl>
                                      </p:cBhvr>
                                      <p:to x="100000" y="60000"/>
                                    </p:animScale>
                                    <p:animScale>
                                      <p:cBhvr>
                                        <p:cTn id="65" dur="166" decel="50000">
                                          <p:stCondLst>
                                            <p:cond delay="676"/>
                                          </p:stCondLst>
                                        </p:cTn>
                                        <p:tgtEl>
                                          <p:spTgt spid="17"/>
                                        </p:tgtEl>
                                      </p:cBhvr>
                                      <p:to x="100000" y="100000"/>
                                    </p:animScale>
                                    <p:animScale>
                                      <p:cBhvr>
                                        <p:cTn id="66" dur="26">
                                          <p:stCondLst>
                                            <p:cond delay="1312"/>
                                          </p:stCondLst>
                                        </p:cTn>
                                        <p:tgtEl>
                                          <p:spTgt spid="17"/>
                                        </p:tgtEl>
                                      </p:cBhvr>
                                      <p:to x="100000" y="80000"/>
                                    </p:animScale>
                                    <p:animScale>
                                      <p:cBhvr>
                                        <p:cTn id="67" dur="166" decel="50000">
                                          <p:stCondLst>
                                            <p:cond delay="1338"/>
                                          </p:stCondLst>
                                        </p:cTn>
                                        <p:tgtEl>
                                          <p:spTgt spid="17"/>
                                        </p:tgtEl>
                                      </p:cBhvr>
                                      <p:to x="100000" y="100000"/>
                                    </p:animScale>
                                    <p:animScale>
                                      <p:cBhvr>
                                        <p:cTn id="68" dur="26">
                                          <p:stCondLst>
                                            <p:cond delay="1642"/>
                                          </p:stCondLst>
                                        </p:cTn>
                                        <p:tgtEl>
                                          <p:spTgt spid="17"/>
                                        </p:tgtEl>
                                      </p:cBhvr>
                                      <p:to x="100000" y="90000"/>
                                    </p:animScale>
                                    <p:animScale>
                                      <p:cBhvr>
                                        <p:cTn id="69" dur="166" decel="50000">
                                          <p:stCondLst>
                                            <p:cond delay="1668"/>
                                          </p:stCondLst>
                                        </p:cTn>
                                        <p:tgtEl>
                                          <p:spTgt spid="17"/>
                                        </p:tgtEl>
                                      </p:cBhvr>
                                      <p:to x="100000" y="100000"/>
                                    </p:animScale>
                                    <p:animScale>
                                      <p:cBhvr>
                                        <p:cTn id="70" dur="26">
                                          <p:stCondLst>
                                            <p:cond delay="1808"/>
                                          </p:stCondLst>
                                        </p:cTn>
                                        <p:tgtEl>
                                          <p:spTgt spid="17"/>
                                        </p:tgtEl>
                                      </p:cBhvr>
                                      <p:to x="100000" y="95000"/>
                                    </p:animScale>
                                    <p:animScale>
                                      <p:cBhvr>
                                        <p:cTn id="71"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kids.mongabay.com/images/World_map-countries.jpg"/>
          <p:cNvPicPr>
            <a:picLocks noChangeAspect="1" noChangeArrowheads="1"/>
          </p:cNvPicPr>
          <p:nvPr/>
        </p:nvPicPr>
        <p:blipFill>
          <a:blip r:embed="rId3" cstate="print"/>
          <a:srcRect/>
          <a:stretch>
            <a:fillRect/>
          </a:stretch>
        </p:blipFill>
        <p:spPr bwMode="auto">
          <a:xfrm>
            <a:off x="0" y="1357298"/>
            <a:ext cx="9261087" cy="4710106"/>
          </a:xfrm>
          <a:prstGeom prst="rect">
            <a:avLst/>
          </a:prstGeom>
          <a:noFill/>
        </p:spPr>
      </p:pic>
      <p:sp>
        <p:nvSpPr>
          <p:cNvPr id="3" name="TextBox 2"/>
          <p:cNvSpPr txBox="1"/>
          <p:nvPr/>
        </p:nvSpPr>
        <p:spPr>
          <a:xfrm>
            <a:off x="214282" y="285728"/>
            <a:ext cx="4143404" cy="646331"/>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a:solidFill>
                  <a:schemeClr val="tx2">
                    <a:lumMod val="75000"/>
                  </a:schemeClr>
                </a:solidFill>
              </a:rPr>
              <a:t>These countries are the locations of the world’s top 10 rainforests:</a:t>
            </a:r>
          </a:p>
        </p:txBody>
      </p:sp>
      <p:sp>
        <p:nvSpPr>
          <p:cNvPr id="10" name="TextBox 9"/>
          <p:cNvSpPr txBox="1"/>
          <p:nvPr/>
        </p:nvSpPr>
        <p:spPr>
          <a:xfrm>
            <a:off x="214282" y="1928802"/>
            <a:ext cx="1357322" cy="2031325"/>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a:solidFill>
                  <a:schemeClr val="tx2">
                    <a:lumMod val="75000"/>
                  </a:schemeClr>
                </a:solidFill>
              </a:rPr>
              <a:t>- Mexico</a:t>
            </a:r>
          </a:p>
          <a:p>
            <a:r>
              <a:rPr lang="en-GB" b="1" dirty="0">
                <a:solidFill>
                  <a:schemeClr val="tx2">
                    <a:lumMod val="75000"/>
                  </a:schemeClr>
                </a:solidFill>
              </a:rPr>
              <a:t>- Venezuela</a:t>
            </a:r>
          </a:p>
          <a:p>
            <a:r>
              <a:rPr lang="en-GB" b="1" dirty="0">
                <a:solidFill>
                  <a:schemeClr val="tx2">
                    <a:lumMod val="75000"/>
                  </a:schemeClr>
                </a:solidFill>
              </a:rPr>
              <a:t>- Suriname</a:t>
            </a:r>
          </a:p>
          <a:p>
            <a:r>
              <a:rPr lang="en-GB" b="1" dirty="0">
                <a:solidFill>
                  <a:schemeClr val="tx2">
                    <a:lumMod val="75000"/>
                  </a:schemeClr>
                </a:solidFill>
              </a:rPr>
              <a:t>- Columbia</a:t>
            </a:r>
          </a:p>
          <a:p>
            <a:r>
              <a:rPr lang="en-GB" b="1" dirty="0">
                <a:solidFill>
                  <a:schemeClr val="tx2">
                    <a:lumMod val="75000"/>
                  </a:schemeClr>
                </a:solidFill>
              </a:rPr>
              <a:t>- Brazil</a:t>
            </a:r>
          </a:p>
          <a:p>
            <a:r>
              <a:rPr lang="en-GB" b="1" dirty="0">
                <a:solidFill>
                  <a:schemeClr val="tx2">
                    <a:lumMod val="75000"/>
                  </a:schemeClr>
                </a:solidFill>
              </a:rPr>
              <a:t>- Peru</a:t>
            </a:r>
          </a:p>
          <a:p>
            <a:r>
              <a:rPr lang="en-GB" b="1" dirty="0">
                <a:solidFill>
                  <a:schemeClr val="tx2">
                    <a:lumMod val="75000"/>
                  </a:schemeClr>
                </a:solidFill>
              </a:rPr>
              <a:t>- Bolivia</a:t>
            </a:r>
          </a:p>
        </p:txBody>
      </p:sp>
      <p:cxnSp>
        <p:nvCxnSpPr>
          <p:cNvPr id="14" name="Straight Connector 13"/>
          <p:cNvCxnSpPr/>
          <p:nvPr/>
        </p:nvCxnSpPr>
        <p:spPr>
          <a:xfrm>
            <a:off x="-20993" y="3032567"/>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96416" y="4380866"/>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flipH="1">
            <a:off x="-17861" y="3727048"/>
            <a:ext cx="9155162" cy="0"/>
          </a:xfrm>
          <a:prstGeom prst="line">
            <a:avLst/>
          </a:prstGeom>
          <a:ln w="28575">
            <a:solidFill>
              <a:srgbClr val="002060"/>
            </a:solidFill>
            <a:prstDash val="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500694" y="4071942"/>
            <a:ext cx="2286016" cy="923330"/>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a:solidFill>
                  <a:schemeClr val="tx2">
                    <a:lumMod val="75000"/>
                  </a:schemeClr>
                </a:solidFill>
              </a:rPr>
              <a:t>- Congo DRC</a:t>
            </a:r>
          </a:p>
          <a:p>
            <a:r>
              <a:rPr lang="en-GB" b="1" dirty="0">
                <a:solidFill>
                  <a:schemeClr val="tx2">
                    <a:lumMod val="75000"/>
                  </a:schemeClr>
                </a:solidFill>
              </a:rPr>
              <a:t>- Indonesia</a:t>
            </a:r>
          </a:p>
          <a:p>
            <a:r>
              <a:rPr lang="en-GB" b="1" dirty="0">
                <a:solidFill>
                  <a:schemeClr val="tx2">
                    <a:lumMod val="75000"/>
                  </a:schemeClr>
                </a:solidFill>
              </a:rPr>
              <a:t>- Papua New Guinea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ppt_w</p:attrName>
                                        </p:attrNameLst>
                                      </p:cBhvr>
                                      <p:tavLst>
                                        <p:tav tm="0" fmla="#ppt_w*sin(2.5*pi*$)">
                                          <p:val>
                                            <p:fltVal val="0"/>
                                          </p:val>
                                        </p:tav>
                                        <p:tav tm="100000">
                                          <p:val>
                                            <p:fltVal val="1"/>
                                          </p:val>
                                        </p:tav>
                                      </p:tavLst>
                                    </p:anim>
                                    <p:anim calcmode="lin" valueType="num">
                                      <p:cBhvr>
                                        <p:cTn id="9"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anim calcmode="lin" valueType="num">
                                      <p:cBhvr>
                                        <p:cTn id="15" dur="500" fill="hold"/>
                                        <p:tgtEl>
                                          <p:spTgt spid="12"/>
                                        </p:tgtEl>
                                        <p:attrNameLst>
                                          <p:attrName>ppt_w</p:attrName>
                                        </p:attrNameLst>
                                      </p:cBhvr>
                                      <p:tavLst>
                                        <p:tav tm="0" fmla="#ppt_w*sin(2.5*pi*$)">
                                          <p:val>
                                            <p:fltVal val="0"/>
                                          </p:val>
                                        </p:tav>
                                        <p:tav tm="100000">
                                          <p:val>
                                            <p:fltVal val="1"/>
                                          </p:val>
                                        </p:tav>
                                      </p:tavLst>
                                    </p:anim>
                                    <p:anim calcmode="lin" valueType="num">
                                      <p:cBhvr>
                                        <p:cTn id="16"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348" y="500042"/>
            <a:ext cx="7858180" cy="646331"/>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Use atlases and your map to find the location of the main tropical rainforests.</a:t>
            </a:r>
          </a:p>
        </p:txBody>
      </p:sp>
      <p:pic>
        <p:nvPicPr>
          <p:cNvPr id="1026" name="Picture 2" descr="http://www.registryofnaturehabitats.org/images/rainforestmap.gif"/>
          <p:cNvPicPr>
            <a:picLocks noChangeAspect="1" noChangeArrowheads="1"/>
          </p:cNvPicPr>
          <p:nvPr/>
        </p:nvPicPr>
        <p:blipFill>
          <a:blip r:embed="rId3" cstate="print"/>
          <a:srcRect/>
          <a:stretch>
            <a:fillRect/>
          </a:stretch>
        </p:blipFill>
        <p:spPr bwMode="auto">
          <a:xfrm>
            <a:off x="1142976" y="1428736"/>
            <a:ext cx="6643734" cy="4855036"/>
          </a:xfrm>
          <a:prstGeom prst="rect">
            <a:avLst/>
          </a:prstGeom>
          <a:noFill/>
        </p:spPr>
      </p:pic>
      <p:cxnSp>
        <p:nvCxnSpPr>
          <p:cNvPr id="6" name="Straight Connector 5"/>
          <p:cNvCxnSpPr/>
          <p:nvPr/>
        </p:nvCxnSpPr>
        <p:spPr>
          <a:xfrm>
            <a:off x="1142976" y="3500438"/>
            <a:ext cx="657229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142976" y="4786322"/>
            <a:ext cx="657229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85720" y="3071810"/>
            <a:ext cx="207170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Tropic of Cancer</a:t>
            </a:r>
          </a:p>
        </p:txBody>
      </p:sp>
      <p:sp>
        <p:nvSpPr>
          <p:cNvPr id="9" name="TextBox 8"/>
          <p:cNvSpPr txBox="1"/>
          <p:nvPr/>
        </p:nvSpPr>
        <p:spPr>
          <a:xfrm>
            <a:off x="357158" y="4857760"/>
            <a:ext cx="242889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Tropic of Capricorn</a:t>
            </a:r>
          </a:p>
        </p:txBody>
      </p:sp>
      <p:sp>
        <p:nvSpPr>
          <p:cNvPr id="10" name="TextBox 9"/>
          <p:cNvSpPr txBox="1"/>
          <p:nvPr/>
        </p:nvSpPr>
        <p:spPr>
          <a:xfrm>
            <a:off x="6357950" y="1785926"/>
            <a:ext cx="2071702" cy="2862322"/>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a:latin typeface="Comic Sans MS" pitchFamily="66" charset="0"/>
              </a:rPr>
              <a:t>You’ll need to mark on the </a:t>
            </a:r>
          </a:p>
          <a:p>
            <a:endParaRPr lang="en-GB" dirty="0">
              <a:latin typeface="Comic Sans MS" pitchFamily="66" charset="0"/>
            </a:endParaRPr>
          </a:p>
          <a:p>
            <a:r>
              <a:rPr lang="en-GB" dirty="0">
                <a:latin typeface="Comic Sans MS" pitchFamily="66" charset="0"/>
              </a:rPr>
              <a:t>CONTINENTS in CAPITAL LETTERS</a:t>
            </a:r>
          </a:p>
          <a:p>
            <a:endParaRPr lang="en-GB" dirty="0">
              <a:latin typeface="Comic Sans MS" pitchFamily="66" charset="0"/>
            </a:endParaRPr>
          </a:p>
          <a:p>
            <a:r>
              <a:rPr lang="en-GB" dirty="0">
                <a:latin typeface="Comic Sans MS" pitchFamily="66" charset="0"/>
              </a:rPr>
              <a:t>and the countries in normal hand-writing.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from="(-#ppt_w/2)" to="(#ppt_x)" calcmode="lin" valueType="num">
                                      <p:cBhvr>
                                        <p:cTn id="7" dur="600" fill="hold">
                                          <p:stCondLst>
                                            <p:cond delay="0"/>
                                          </p:stCondLst>
                                        </p:cTn>
                                        <p:tgtEl>
                                          <p:spTgt spid="6"/>
                                        </p:tgtEl>
                                        <p:attrNameLst>
                                          <p:attrName>ppt_x</p:attrName>
                                        </p:attrNameLst>
                                      </p:cBhvr>
                                    </p:anim>
                                    <p:anim from="0" to="-1.0" calcmode="lin" valueType="num">
                                      <p:cBhvr>
                                        <p:cTn id="8" dur="200" decel="50000" autoRev="1" fill="hold">
                                          <p:stCondLst>
                                            <p:cond delay="600"/>
                                          </p:stCondLst>
                                        </p:cTn>
                                        <p:tgtEl>
                                          <p:spTgt spid="6"/>
                                        </p:tgtEl>
                                        <p:attrNameLst>
                                          <p:attrName>xshear</p:attrName>
                                        </p:attrNameLst>
                                      </p:cBhvr>
                                    </p:anim>
                                    <p:animScale>
                                      <p:cBhvr>
                                        <p:cTn id="9" dur="200" decel="100000" autoRev="1" fill="hold">
                                          <p:stCondLst>
                                            <p:cond delay="600"/>
                                          </p:stCondLst>
                                        </p:cTn>
                                        <p:tgtEl>
                                          <p:spTgt spid="6"/>
                                        </p:tgtEl>
                                      </p:cBhvr>
                                      <p:from x="100000" y="100000"/>
                                      <p:to x="80000" y="100000"/>
                                    </p:animScale>
                                    <p:anim by="(#ppt_h/3+#ppt_w*0.1)" calcmode="lin" valueType="num">
                                      <p:cBhvr additive="sum">
                                        <p:cTn id="10" dur="200" decel="100000" autoRev="1" fill="hold">
                                          <p:stCondLst>
                                            <p:cond delay="600"/>
                                          </p:stCondLst>
                                        </p:cTn>
                                        <p:tgtEl>
                                          <p:spTgt spid="6"/>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from="(-#ppt_w/2)" to="(#ppt_x)" calcmode="lin" valueType="num">
                                      <p:cBhvr>
                                        <p:cTn id="13" dur="600" fill="hold">
                                          <p:stCondLst>
                                            <p:cond delay="0"/>
                                          </p:stCondLst>
                                        </p:cTn>
                                        <p:tgtEl>
                                          <p:spTgt spid="7"/>
                                        </p:tgtEl>
                                        <p:attrNameLst>
                                          <p:attrName>ppt_x</p:attrName>
                                        </p:attrNameLst>
                                      </p:cBhvr>
                                    </p:anim>
                                    <p:anim from="0" to="-1.0" calcmode="lin" valueType="num">
                                      <p:cBhvr>
                                        <p:cTn id="14" dur="200" decel="50000" autoRev="1" fill="hold">
                                          <p:stCondLst>
                                            <p:cond delay="600"/>
                                          </p:stCondLst>
                                        </p:cTn>
                                        <p:tgtEl>
                                          <p:spTgt spid="7"/>
                                        </p:tgtEl>
                                        <p:attrNameLst>
                                          <p:attrName>xshear</p:attrName>
                                        </p:attrNameLst>
                                      </p:cBhvr>
                                    </p:anim>
                                    <p:animScale>
                                      <p:cBhvr>
                                        <p:cTn id="15" dur="200" decel="100000" autoRev="1" fill="hold">
                                          <p:stCondLst>
                                            <p:cond delay="600"/>
                                          </p:stCondLst>
                                        </p:cTn>
                                        <p:tgtEl>
                                          <p:spTgt spid="7"/>
                                        </p:tgtEl>
                                      </p:cBhvr>
                                      <p:from x="100000" y="100000"/>
                                      <p:to x="80000" y="100000"/>
                                    </p:animScale>
                                    <p:anim by="(#ppt_h/3+#ppt_w*0.1)" calcmode="lin" valueType="num">
                                      <p:cBhvr additive="sum">
                                        <p:cTn id="16" dur="200" decel="100000" autoRev="1" fill="hold">
                                          <p:stCondLst>
                                            <p:cond delay="600"/>
                                          </p:stCondLst>
                                        </p:cTn>
                                        <p:tgtEl>
                                          <p:spTgt spid="7"/>
                                        </p:tgtEl>
                                        <p:attrNameLst>
                                          <p:attrName>ppt_x</p:attrName>
                                        </p:attrNameLst>
                                      </p:cBhvr>
                                    </p:anim>
                                  </p:childTnLst>
                                </p:cTn>
                              </p:par>
                            </p:childTnLst>
                          </p:cTn>
                        </p:par>
                      </p:childTnLst>
                    </p:cTn>
                  </p:par>
                  <p:par>
                    <p:cTn id="17" fill="hold">
                      <p:stCondLst>
                        <p:cond delay="indefinite"/>
                      </p:stCondLst>
                      <p:childTnLst>
                        <p:par>
                          <p:cTn id="18" fill="hold">
                            <p:stCondLst>
                              <p:cond delay="0"/>
                            </p:stCondLst>
                            <p:childTnLst>
                              <p:par>
                                <p:cTn id="19" presetID="3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from="(-#ppt_w/2)" to="(#ppt_x)" calcmode="lin" valueType="num">
                                      <p:cBhvr>
                                        <p:cTn id="21" dur="600" fill="hold">
                                          <p:stCondLst>
                                            <p:cond delay="0"/>
                                          </p:stCondLst>
                                        </p:cTn>
                                        <p:tgtEl>
                                          <p:spTgt spid="9"/>
                                        </p:tgtEl>
                                        <p:attrNameLst>
                                          <p:attrName>ppt_x</p:attrName>
                                        </p:attrNameLst>
                                      </p:cBhvr>
                                    </p:anim>
                                    <p:anim from="0" to="-1.0" calcmode="lin" valueType="num">
                                      <p:cBhvr>
                                        <p:cTn id="22" dur="200" decel="50000" autoRev="1" fill="hold">
                                          <p:stCondLst>
                                            <p:cond delay="600"/>
                                          </p:stCondLst>
                                        </p:cTn>
                                        <p:tgtEl>
                                          <p:spTgt spid="9"/>
                                        </p:tgtEl>
                                        <p:attrNameLst>
                                          <p:attrName>xshear</p:attrName>
                                        </p:attrNameLst>
                                      </p:cBhvr>
                                    </p:anim>
                                    <p:animScale>
                                      <p:cBhvr>
                                        <p:cTn id="23" dur="200" decel="100000" autoRev="1" fill="hold">
                                          <p:stCondLst>
                                            <p:cond delay="600"/>
                                          </p:stCondLst>
                                        </p:cTn>
                                        <p:tgtEl>
                                          <p:spTgt spid="9"/>
                                        </p:tgtEl>
                                      </p:cBhvr>
                                      <p:from x="100000" y="100000"/>
                                      <p:to x="80000" y="100000"/>
                                    </p:animScale>
                                    <p:anim by="(#ppt_h/3+#ppt_w*0.1)" calcmode="lin" valueType="num">
                                      <p:cBhvr additive="sum">
                                        <p:cTn id="24" dur="200" decel="100000" autoRev="1" fill="hold">
                                          <p:stCondLst>
                                            <p:cond delay="600"/>
                                          </p:stCondLst>
                                        </p:cTn>
                                        <p:tgtEl>
                                          <p:spTgt spid="9"/>
                                        </p:tgtEl>
                                        <p:attrNameLst>
                                          <p:attrName>ppt_x</p:attrName>
                                        </p:attrNameLst>
                                      </p:cBhvr>
                                    </p:anim>
                                  </p:childTnLst>
                                </p:cTn>
                              </p:par>
                              <p:par>
                                <p:cTn id="25" presetID="34"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from="(-#ppt_w/2)" to="(#ppt_x)" calcmode="lin" valueType="num">
                                      <p:cBhvr>
                                        <p:cTn id="27" dur="600" fill="hold">
                                          <p:stCondLst>
                                            <p:cond delay="0"/>
                                          </p:stCondLst>
                                        </p:cTn>
                                        <p:tgtEl>
                                          <p:spTgt spid="8"/>
                                        </p:tgtEl>
                                        <p:attrNameLst>
                                          <p:attrName>ppt_x</p:attrName>
                                        </p:attrNameLst>
                                      </p:cBhvr>
                                    </p:anim>
                                    <p:anim from="0" to="-1.0" calcmode="lin" valueType="num">
                                      <p:cBhvr>
                                        <p:cTn id="28" dur="200" decel="50000" autoRev="1" fill="hold">
                                          <p:stCondLst>
                                            <p:cond delay="600"/>
                                          </p:stCondLst>
                                        </p:cTn>
                                        <p:tgtEl>
                                          <p:spTgt spid="8"/>
                                        </p:tgtEl>
                                        <p:attrNameLst>
                                          <p:attrName>xshear</p:attrName>
                                        </p:attrNameLst>
                                      </p:cBhvr>
                                    </p:anim>
                                    <p:animScale>
                                      <p:cBhvr>
                                        <p:cTn id="29" dur="200" decel="100000" autoRev="1" fill="hold">
                                          <p:stCondLst>
                                            <p:cond delay="600"/>
                                          </p:stCondLst>
                                        </p:cTn>
                                        <p:tgtEl>
                                          <p:spTgt spid="8"/>
                                        </p:tgtEl>
                                      </p:cBhvr>
                                      <p:from x="100000" y="100000"/>
                                      <p:to x="80000" y="100000"/>
                                    </p:animScale>
                                    <p:anim by="(#ppt_h/3+#ppt_w*0.1)" calcmode="lin" valueType="num">
                                      <p:cBhvr additive="sum">
                                        <p:cTn id="30" dur="200" decel="100000" autoRev="1" fill="hold">
                                          <p:stCondLst>
                                            <p:cond delay="600"/>
                                          </p:stCondLst>
                                        </p:cTn>
                                        <p:tgtEl>
                                          <p:spTgt spid="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registryofnaturehabitats.org/images/rainforestmap.gif"/>
          <p:cNvPicPr>
            <a:picLocks noChangeAspect="1" noChangeArrowheads="1"/>
          </p:cNvPicPr>
          <p:nvPr/>
        </p:nvPicPr>
        <p:blipFill>
          <a:blip r:embed="rId5" cstate="print"/>
          <a:srcRect/>
          <a:stretch>
            <a:fillRect/>
          </a:stretch>
        </p:blipFill>
        <p:spPr bwMode="auto">
          <a:xfrm>
            <a:off x="0" y="175847"/>
            <a:ext cx="9144000" cy="6682153"/>
          </a:xfrm>
          <a:prstGeom prst="rect">
            <a:avLst/>
          </a:prstGeom>
          <a:noFill/>
        </p:spPr>
      </p:pic>
      <p:sp>
        <p:nvSpPr>
          <p:cNvPr id="3" name="TextBox 2"/>
          <p:cNvSpPr txBox="1"/>
          <p:nvPr/>
        </p:nvSpPr>
        <p:spPr>
          <a:xfrm>
            <a:off x="571472" y="327518"/>
            <a:ext cx="7858180"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GB" dirty="0" smtClean="0">
                <a:latin typeface="Comic Sans MS" pitchFamily="66" charset="0"/>
              </a:rPr>
              <a:t>ANSWERS: Check </a:t>
            </a:r>
            <a:r>
              <a:rPr lang="en-GB" dirty="0">
                <a:latin typeface="Comic Sans MS" pitchFamily="66" charset="0"/>
              </a:rPr>
              <a:t>your work now. Make any corrections.</a:t>
            </a:r>
          </a:p>
        </p:txBody>
      </p:sp>
      <p:sp>
        <p:nvSpPr>
          <p:cNvPr id="8" name="TextBox 7"/>
          <p:cNvSpPr txBox="1"/>
          <p:nvPr/>
        </p:nvSpPr>
        <p:spPr>
          <a:xfrm>
            <a:off x="1643042" y="3929066"/>
            <a:ext cx="92866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Brazil</a:t>
            </a:r>
          </a:p>
        </p:txBody>
      </p:sp>
      <p:sp>
        <p:nvSpPr>
          <p:cNvPr id="9" name="TextBox 8"/>
          <p:cNvSpPr txBox="1"/>
          <p:nvPr/>
        </p:nvSpPr>
        <p:spPr>
          <a:xfrm>
            <a:off x="8000992" y="3000372"/>
            <a:ext cx="1143008" cy="92333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Papua New</a:t>
            </a:r>
          </a:p>
          <a:p>
            <a:r>
              <a:rPr lang="en-GB" dirty="0">
                <a:latin typeface="Comic Sans MS" pitchFamily="66" charset="0"/>
              </a:rPr>
              <a:t>Guinea</a:t>
            </a:r>
          </a:p>
        </p:txBody>
      </p:sp>
      <p:sp>
        <p:nvSpPr>
          <p:cNvPr id="10" name="TextBox 9"/>
          <p:cNvSpPr txBox="1"/>
          <p:nvPr/>
        </p:nvSpPr>
        <p:spPr>
          <a:xfrm>
            <a:off x="5357818" y="4714884"/>
            <a:ext cx="1571636"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Madagascar</a:t>
            </a:r>
          </a:p>
        </p:txBody>
      </p:sp>
      <p:sp>
        <p:nvSpPr>
          <p:cNvPr id="11" name="TextBox 10"/>
          <p:cNvSpPr txBox="1"/>
          <p:nvPr/>
        </p:nvSpPr>
        <p:spPr>
          <a:xfrm>
            <a:off x="4357686" y="3571876"/>
            <a:ext cx="92866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Congo</a:t>
            </a:r>
          </a:p>
        </p:txBody>
      </p:sp>
      <p:sp>
        <p:nvSpPr>
          <p:cNvPr id="12" name="TextBox 11"/>
          <p:cNvSpPr txBox="1"/>
          <p:nvPr/>
        </p:nvSpPr>
        <p:spPr>
          <a:xfrm>
            <a:off x="1000100" y="3071810"/>
            <a:ext cx="100013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Mexico</a:t>
            </a:r>
          </a:p>
        </p:txBody>
      </p:sp>
      <p:sp>
        <p:nvSpPr>
          <p:cNvPr id="13" name="TextBox 12"/>
          <p:cNvSpPr txBox="1"/>
          <p:nvPr/>
        </p:nvSpPr>
        <p:spPr>
          <a:xfrm>
            <a:off x="6429388" y="3714752"/>
            <a:ext cx="1357290"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Indonesia</a:t>
            </a:r>
          </a:p>
        </p:txBody>
      </p:sp>
      <p:sp>
        <p:nvSpPr>
          <p:cNvPr id="14" name="TextBox 13"/>
          <p:cNvSpPr txBox="1"/>
          <p:nvPr/>
        </p:nvSpPr>
        <p:spPr>
          <a:xfrm>
            <a:off x="857224" y="4572008"/>
            <a:ext cx="1143008"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a:latin typeface="Comic Sans MS" pitchFamily="66" charset="0"/>
              </a:rPr>
              <a:t>South</a:t>
            </a:r>
          </a:p>
          <a:p>
            <a:r>
              <a:rPr lang="en-GB" dirty="0">
                <a:latin typeface="Comic Sans MS" pitchFamily="66" charset="0"/>
              </a:rPr>
              <a:t>America</a:t>
            </a:r>
          </a:p>
        </p:txBody>
      </p:sp>
      <p:sp>
        <p:nvSpPr>
          <p:cNvPr id="15" name="TextBox 14"/>
          <p:cNvSpPr txBox="1"/>
          <p:nvPr/>
        </p:nvSpPr>
        <p:spPr>
          <a:xfrm>
            <a:off x="6429388" y="2857496"/>
            <a:ext cx="1500198"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a:latin typeface="Comic Sans MS" pitchFamily="66" charset="0"/>
              </a:rPr>
              <a:t>(South East) Asia</a:t>
            </a:r>
          </a:p>
        </p:txBody>
      </p:sp>
      <p:sp>
        <p:nvSpPr>
          <p:cNvPr id="16" name="TextBox 15"/>
          <p:cNvSpPr txBox="1"/>
          <p:nvPr/>
        </p:nvSpPr>
        <p:spPr>
          <a:xfrm>
            <a:off x="3428992" y="4214818"/>
            <a:ext cx="1143008" cy="369332"/>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a:latin typeface="Comic Sans MS" pitchFamily="66" charset="0"/>
              </a:rPr>
              <a:t>Africa</a:t>
            </a:r>
          </a:p>
        </p:txBody>
      </p:sp>
      <p:pic>
        <p:nvPicPr>
          <p:cNvPr id="19"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cstate="print"/>
          <a:stretch>
            <a:fillRect/>
          </a:stretch>
        </p:blipFill>
        <p:spPr>
          <a:xfrm>
            <a:off x="8839200" y="635795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45"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72D415-2A42-4642-A9B9-28331326CB0F}">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b7193443-4924-4c98-83f1-322a08f13154"/>
    <ds:schemaRef ds:uri="http://www.w3.org/XML/1998/namespace"/>
    <ds:schemaRef ds:uri="http://purl.org/dc/dcmitype/"/>
  </ds:schemaRefs>
</ds:datastoreItem>
</file>

<file path=customXml/itemProps2.xml><?xml version="1.0" encoding="utf-8"?>
<ds:datastoreItem xmlns:ds="http://schemas.openxmlformats.org/officeDocument/2006/customXml" ds:itemID="{8D6AF51E-552A-4502-A800-BDDF3B5EE7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9E6D2EE-EF59-440B-AA7E-8BA287A1EA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207</TotalTime>
  <Words>585</Words>
  <Application>Microsoft Office PowerPoint</Application>
  <PresentationFormat>On-screen Show (4:3)</PresentationFormat>
  <Paragraphs>88</Paragraphs>
  <Slides>17</Slides>
  <Notes>17</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Lucida Sans Unicode</vt:lpstr>
      <vt:lpstr>Office Theme</vt:lpstr>
      <vt:lpstr>LO: To investigate places. To investigate patterns. C: Rainforests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Misodi</dc:creator>
  <cp:lastModifiedBy>Rachael Norman</cp:lastModifiedBy>
  <cp:revision>25</cp:revision>
  <dcterms:created xsi:type="dcterms:W3CDTF">2010-05-11T20:46:13Z</dcterms:created>
  <dcterms:modified xsi:type="dcterms:W3CDTF">2020-12-18T12:00:47Z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