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sldIdLst>
    <p:sldId id="256" r:id="rId2"/>
    <p:sldId id="257" r:id="rId3"/>
    <p:sldId id="275" r:id="rId4"/>
    <p:sldId id="258" r:id="rId5"/>
    <p:sldId id="276" r:id="rId6"/>
    <p:sldId id="277" r:id="rId7"/>
    <p:sldId id="279" r:id="rId8"/>
    <p:sldId id="280" r:id="rId9"/>
    <p:sldId id="281" r:id="rId10"/>
    <p:sldId id="282" r:id="rId11"/>
    <p:sldId id="283" r:id="rId12"/>
    <p:sldId id="284" r:id="rId13"/>
    <p:sldId id="285"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76" d="100"/>
          <a:sy n="76" d="100"/>
        </p:scale>
        <p:origin x="188" y="6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en-US"/>
              <a:t>Click to edit Master title style</a:t>
            </a:r>
            <a:endParaRPr lang="en-US" dirty="0"/>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909561" y="4314328"/>
            <a:ext cx="2910840" cy="374642"/>
          </a:xfrm>
        </p:spPr>
        <p:txBody>
          <a:bodyPr/>
          <a:lstStyle/>
          <a:p>
            <a:fld id="{8106BBDC-F3FB-4E3A-A5C6-FC2E06B64D86}" type="datetimeFigureOut">
              <a:rPr lang="en-GB" smtClean="0"/>
              <a:t>13/03/2021</a:t>
            </a:fld>
            <a:endParaRPr lang="en-GB"/>
          </a:p>
        </p:txBody>
      </p:sp>
      <p:sp>
        <p:nvSpPr>
          <p:cNvPr id="5" name="Footer Placeholder 4"/>
          <p:cNvSpPr>
            <a:spLocks noGrp="1"/>
          </p:cNvSpPr>
          <p:nvPr>
            <p:ph type="ftr" sz="quarter" idx="11"/>
          </p:nvPr>
        </p:nvSpPr>
        <p:spPr>
          <a:xfrm>
            <a:off x="1371600" y="4323845"/>
            <a:ext cx="6400800" cy="365125"/>
          </a:xfrm>
        </p:spPr>
        <p:txBody>
          <a:bodyPr/>
          <a:lstStyle/>
          <a:p>
            <a:endParaRPr lang="en-GB"/>
          </a:p>
        </p:txBody>
      </p:sp>
      <p:sp>
        <p:nvSpPr>
          <p:cNvPr id="6" name="Slide Number Placeholder 5"/>
          <p:cNvSpPr>
            <a:spLocks noGrp="1"/>
          </p:cNvSpPr>
          <p:nvPr>
            <p:ph type="sldNum" sz="quarter" idx="12"/>
          </p:nvPr>
        </p:nvSpPr>
        <p:spPr>
          <a:xfrm>
            <a:off x="8077200" y="1430866"/>
            <a:ext cx="2743200" cy="365125"/>
          </a:xfrm>
        </p:spPr>
        <p:txBody>
          <a:bodyPr/>
          <a:lstStyle/>
          <a:p>
            <a:fld id="{04A54806-AA1B-4C61-AC67-CD3E0C43DC79}" type="slidenum">
              <a:rPr lang="en-GB" smtClean="0"/>
              <a:t>‹#›</a:t>
            </a:fld>
            <a:endParaRPr lang="en-GB"/>
          </a:p>
        </p:txBody>
      </p:sp>
    </p:spTree>
    <p:extLst>
      <p:ext uri="{BB962C8B-B14F-4D97-AF65-F5344CB8AC3E}">
        <p14:creationId xmlns:p14="http://schemas.microsoft.com/office/powerpoint/2010/main" val="12845373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106BBDC-F3FB-4E3A-A5C6-FC2E06B64D86}" type="datetimeFigureOut">
              <a:rPr lang="en-GB" smtClean="0"/>
              <a:t>13/03/2021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4A54806-AA1B-4C61-AC67-CD3E0C43DC79}" type="slidenum">
              <a:rPr lang="en-GB" smtClean="0"/>
              <a:t>‹#›</a:t>
            </a:fld>
            <a:endParaRPr lang="en-GB"/>
          </a:p>
        </p:txBody>
      </p:sp>
    </p:spTree>
    <p:extLst>
      <p:ext uri="{BB962C8B-B14F-4D97-AF65-F5344CB8AC3E}">
        <p14:creationId xmlns:p14="http://schemas.microsoft.com/office/powerpoint/2010/main" val="32994908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en-US"/>
              <a:t>Click to edit Master title style</a:t>
            </a:r>
            <a:endParaRPr lang="en-US" dirty="0"/>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8106BBDC-F3FB-4E3A-A5C6-FC2E06B64D86}" type="datetimeFigureOut">
              <a:rPr lang="en-GB" smtClean="0"/>
              <a:t>13/03/2021</a:t>
            </a:fld>
            <a:endParaRPr lang="en-GB"/>
          </a:p>
        </p:txBody>
      </p:sp>
      <p:sp>
        <p:nvSpPr>
          <p:cNvPr id="5" name="Footer Placeholder 4"/>
          <p:cNvSpPr>
            <a:spLocks noGrp="1"/>
          </p:cNvSpPr>
          <p:nvPr>
            <p:ph type="ftr" sz="quarter" idx="11"/>
          </p:nvPr>
        </p:nvSpPr>
        <p:spPr>
          <a:xfrm>
            <a:off x="685800" y="381001"/>
            <a:ext cx="6991492" cy="364065"/>
          </a:xfrm>
        </p:spPr>
        <p:txBody>
          <a:bodyPr/>
          <a:lstStyle/>
          <a:p>
            <a:endParaRPr lang="en-GB"/>
          </a:p>
        </p:txBody>
      </p:sp>
      <p:sp>
        <p:nvSpPr>
          <p:cNvPr id="6" name="Slide Number Placeholder 5"/>
          <p:cNvSpPr>
            <a:spLocks noGrp="1"/>
          </p:cNvSpPr>
          <p:nvPr>
            <p:ph type="sldNum" sz="quarter" idx="12"/>
          </p:nvPr>
        </p:nvSpPr>
        <p:spPr>
          <a:xfrm>
            <a:off x="10862452" y="381000"/>
            <a:ext cx="643748" cy="365125"/>
          </a:xfrm>
        </p:spPr>
        <p:txBody>
          <a:bodyPr/>
          <a:lstStyle/>
          <a:p>
            <a:fld id="{04A54806-AA1B-4C61-AC67-CD3E0C43DC79}" type="slidenum">
              <a:rPr lang="en-GB" smtClean="0"/>
              <a:t>‹#›</a:t>
            </a:fld>
            <a:endParaRPr lang="en-GB"/>
          </a:p>
        </p:txBody>
      </p:sp>
    </p:spTree>
    <p:extLst>
      <p:ext uri="{BB962C8B-B14F-4D97-AF65-F5344CB8AC3E}">
        <p14:creationId xmlns:p14="http://schemas.microsoft.com/office/powerpoint/2010/main" val="39168577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0" y="2194559"/>
            <a:ext cx="5334000" cy="40241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194559"/>
            <a:ext cx="5334000" cy="40241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106BBDC-F3FB-4E3A-A5C6-FC2E06B64D86}" type="datetimeFigureOut">
              <a:rPr lang="en-GB" smtClean="0"/>
              <a:t>13/03/2021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4A54806-AA1B-4C61-AC67-CD3E0C43DC79}" type="slidenum">
              <a:rPr lang="en-GB" smtClean="0"/>
              <a:t>‹#›</a:t>
            </a:fld>
            <a:endParaRPr lang="en-GB"/>
          </a:p>
        </p:txBody>
      </p:sp>
    </p:spTree>
    <p:extLst>
      <p:ext uri="{BB962C8B-B14F-4D97-AF65-F5344CB8AC3E}">
        <p14:creationId xmlns:p14="http://schemas.microsoft.com/office/powerpoint/2010/main" val="171882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en-US"/>
              <a:t>Click to edit Master title style</a:t>
            </a:r>
            <a:endParaRPr lang="en-US" dirty="0"/>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0" y="3132666"/>
            <a:ext cx="5311775" cy="308601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3132666"/>
            <a:ext cx="5334000" cy="308601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106BBDC-F3FB-4E3A-A5C6-FC2E06B64D86}" type="datetimeFigureOut">
              <a:rPr lang="en-GB" smtClean="0"/>
              <a:t>13/03/2021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4A54806-AA1B-4C61-AC67-CD3E0C43DC79}" type="slidenum">
              <a:rPr lang="en-GB" smtClean="0"/>
              <a:t>‹#›</a:t>
            </a:fld>
            <a:endParaRPr lang="en-GB"/>
          </a:p>
        </p:txBody>
      </p:sp>
    </p:spTree>
    <p:extLst>
      <p:ext uri="{BB962C8B-B14F-4D97-AF65-F5344CB8AC3E}">
        <p14:creationId xmlns:p14="http://schemas.microsoft.com/office/powerpoint/2010/main" val="40740676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106BBDC-F3FB-4E3A-A5C6-FC2E06B64D86}" type="datetimeFigureOut">
              <a:rPr lang="en-GB" smtClean="0"/>
              <a:t>13/03/2021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4A54806-AA1B-4C61-AC67-CD3E0C43DC79}" type="slidenum">
              <a:rPr lang="en-GB" smtClean="0"/>
              <a:t>‹#›</a:t>
            </a:fld>
            <a:endParaRPr lang="en-GB"/>
          </a:p>
        </p:txBody>
      </p:sp>
    </p:spTree>
    <p:extLst>
      <p:ext uri="{BB962C8B-B14F-4D97-AF65-F5344CB8AC3E}">
        <p14:creationId xmlns:p14="http://schemas.microsoft.com/office/powerpoint/2010/main" val="10205789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106BBDC-F3FB-4E3A-A5C6-FC2E06B64D86}" type="datetimeFigureOut">
              <a:rPr lang="en-GB" smtClean="0"/>
              <a:t>13/03/2021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4A54806-AA1B-4C61-AC67-CD3E0C43DC79}" type="slidenum">
              <a:rPr lang="en-GB" smtClean="0"/>
              <a:t>‹#›</a:t>
            </a:fld>
            <a:endParaRPr lang="en-GB"/>
          </a:p>
        </p:txBody>
      </p:sp>
    </p:spTree>
    <p:extLst>
      <p:ext uri="{BB962C8B-B14F-4D97-AF65-F5344CB8AC3E}">
        <p14:creationId xmlns:p14="http://schemas.microsoft.com/office/powerpoint/2010/main" val="1685068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en-US"/>
              <a:t>Click to edit Master title style</a:t>
            </a:r>
            <a:endParaRPr lang="en-US" dirty="0"/>
          </a:p>
        </p:txBody>
      </p:sp>
      <p:sp>
        <p:nvSpPr>
          <p:cNvPr id="3" name="Content Placeholder 2"/>
          <p:cNvSpPr>
            <a:spLocks noGrp="1"/>
          </p:cNvSpPr>
          <p:nvPr>
            <p:ph idx="1"/>
          </p:nvPr>
        </p:nvSpPr>
        <p:spPr>
          <a:xfrm>
            <a:off x="4995582" y="746759"/>
            <a:ext cx="6510618" cy="5471925"/>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106BBDC-F3FB-4E3A-A5C6-FC2E06B64D86}" type="datetimeFigureOut">
              <a:rPr lang="en-GB" smtClean="0"/>
              <a:t>13/03/2021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4A54806-AA1B-4C61-AC67-CD3E0C43DC79}" type="slidenum">
              <a:rPr lang="en-GB" smtClean="0"/>
              <a:t>‹#›</a:t>
            </a:fld>
            <a:endParaRPr lang="en-GB"/>
          </a:p>
        </p:txBody>
      </p:sp>
    </p:spTree>
    <p:extLst>
      <p:ext uri="{BB962C8B-B14F-4D97-AF65-F5344CB8AC3E}">
        <p14:creationId xmlns:p14="http://schemas.microsoft.com/office/powerpoint/2010/main" val="32447541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106BBDC-F3FB-4E3A-A5C6-FC2E06B64D86}" type="datetimeFigureOut">
              <a:rPr lang="en-GB" smtClean="0"/>
              <a:t>13/03/2021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4A54806-AA1B-4C61-AC67-CD3E0C43DC79}" type="slidenum">
              <a:rPr lang="en-GB" smtClean="0"/>
              <a:t>‹#›</a:t>
            </a:fld>
            <a:endParaRPr lang="en-GB"/>
          </a:p>
        </p:txBody>
      </p:sp>
    </p:spTree>
    <p:extLst>
      <p:ext uri="{BB962C8B-B14F-4D97-AF65-F5344CB8AC3E}">
        <p14:creationId xmlns:p14="http://schemas.microsoft.com/office/powerpoint/2010/main" val="41582721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106BBDC-F3FB-4E3A-A5C6-FC2E06B64D86}" type="datetimeFigureOut">
              <a:rPr lang="en-GB" smtClean="0"/>
              <a:t>13/03/2021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4A54806-AA1B-4C61-AC67-CD3E0C43DC79}" type="slidenum">
              <a:rPr lang="en-GB" smtClean="0"/>
              <a:t>‹#›</a:t>
            </a:fld>
            <a:endParaRPr lang="en-GB"/>
          </a:p>
        </p:txBody>
      </p:sp>
    </p:spTree>
    <p:extLst>
      <p:ext uri="{BB962C8B-B14F-4D97-AF65-F5344CB8AC3E}">
        <p14:creationId xmlns:p14="http://schemas.microsoft.com/office/powerpoint/2010/main" val="36897950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8106BBDC-F3FB-4E3A-A5C6-FC2E06B64D86}" type="datetimeFigureOut">
              <a:rPr lang="en-GB" smtClean="0"/>
              <a:t>13/03/2021</a:t>
            </a:fld>
            <a:endParaRPr lang="en-GB"/>
          </a:p>
        </p:txBody>
      </p:sp>
      <p:sp>
        <p:nvSpPr>
          <p:cNvPr id="6" name="Footer Placeholder 5"/>
          <p:cNvSpPr>
            <a:spLocks noGrp="1"/>
          </p:cNvSpPr>
          <p:nvPr>
            <p:ph type="ftr" sz="quarter" idx="11"/>
          </p:nvPr>
        </p:nvSpPr>
        <p:spPr>
          <a:xfrm>
            <a:off x="685800" y="379941"/>
            <a:ext cx="6991492" cy="365125"/>
          </a:xfrm>
        </p:spPr>
        <p:txBody>
          <a:bodyPr/>
          <a:lstStyle/>
          <a:p>
            <a:endParaRPr lang="en-GB"/>
          </a:p>
        </p:txBody>
      </p:sp>
      <p:sp>
        <p:nvSpPr>
          <p:cNvPr id="7" name="Slide Number Placeholder 6"/>
          <p:cNvSpPr>
            <a:spLocks noGrp="1"/>
          </p:cNvSpPr>
          <p:nvPr>
            <p:ph type="sldNum" sz="quarter" idx="12"/>
          </p:nvPr>
        </p:nvSpPr>
        <p:spPr>
          <a:xfrm>
            <a:off x="10862452" y="381000"/>
            <a:ext cx="643748" cy="365125"/>
          </a:xfrm>
        </p:spPr>
        <p:txBody>
          <a:bodyPr/>
          <a:lstStyle/>
          <a:p>
            <a:fld id="{04A54806-AA1B-4C61-AC67-CD3E0C43DC79}" type="slidenum">
              <a:rPr lang="en-GB" smtClean="0"/>
              <a:t>‹#›</a:t>
            </a:fld>
            <a:endParaRPr lang="en-GB"/>
          </a:p>
        </p:txBody>
      </p:sp>
    </p:spTree>
    <p:extLst>
      <p:ext uri="{BB962C8B-B14F-4D97-AF65-F5344CB8AC3E}">
        <p14:creationId xmlns:p14="http://schemas.microsoft.com/office/powerpoint/2010/main" val="185041984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3" name="Picture 12"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8106BBDC-F3FB-4E3A-A5C6-FC2E06B64D86}" type="datetimeFigureOut">
              <a:rPr lang="en-GB" smtClean="0"/>
              <a:t>13/03/2021</a:t>
            </a:fld>
            <a:endParaRPr lang="en-GB"/>
          </a:p>
        </p:txBody>
      </p:sp>
      <p:sp>
        <p:nvSpPr>
          <p:cNvPr id="6" name="Footer Placeholder 5"/>
          <p:cNvSpPr>
            <a:spLocks noGrp="1"/>
          </p:cNvSpPr>
          <p:nvPr>
            <p:ph type="ftr" sz="quarter" idx="11"/>
          </p:nvPr>
        </p:nvSpPr>
        <p:spPr>
          <a:xfrm>
            <a:off x="685800" y="379941"/>
            <a:ext cx="6991492" cy="365125"/>
          </a:xfrm>
        </p:spPr>
        <p:txBody>
          <a:bodyPr/>
          <a:lstStyle/>
          <a:p>
            <a:endParaRPr lang="en-GB"/>
          </a:p>
        </p:txBody>
      </p:sp>
      <p:sp>
        <p:nvSpPr>
          <p:cNvPr id="7" name="Slide Number Placeholder 6"/>
          <p:cNvSpPr>
            <a:spLocks noGrp="1"/>
          </p:cNvSpPr>
          <p:nvPr>
            <p:ph type="sldNum" sz="quarter" idx="12"/>
          </p:nvPr>
        </p:nvSpPr>
        <p:spPr>
          <a:xfrm>
            <a:off x="10862452" y="381000"/>
            <a:ext cx="643748" cy="365125"/>
          </a:xfrm>
        </p:spPr>
        <p:txBody>
          <a:bodyPr/>
          <a:lstStyle/>
          <a:p>
            <a:fld id="{04A54806-AA1B-4C61-AC67-CD3E0C43DC79}" type="slidenum">
              <a:rPr lang="en-GB" smtClean="0"/>
              <a:t>‹#›</a:t>
            </a:fld>
            <a:endParaRPr lang="en-GB"/>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140060563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8106BBDC-F3FB-4E3A-A5C6-FC2E06B64D86}" type="datetimeFigureOut">
              <a:rPr lang="en-GB" smtClean="0"/>
              <a:t>13/03/2021</a:t>
            </a:fld>
            <a:endParaRPr lang="en-GB"/>
          </a:p>
        </p:txBody>
      </p:sp>
      <p:sp>
        <p:nvSpPr>
          <p:cNvPr id="6" name="Footer Placeholder 5"/>
          <p:cNvSpPr>
            <a:spLocks noGrp="1"/>
          </p:cNvSpPr>
          <p:nvPr>
            <p:ph type="ftr" sz="quarter" idx="11"/>
          </p:nvPr>
        </p:nvSpPr>
        <p:spPr>
          <a:xfrm>
            <a:off x="685800" y="378883"/>
            <a:ext cx="6991492" cy="365125"/>
          </a:xfrm>
        </p:spPr>
        <p:txBody>
          <a:bodyPr/>
          <a:lstStyle/>
          <a:p>
            <a:endParaRPr lang="en-GB"/>
          </a:p>
        </p:txBody>
      </p:sp>
      <p:sp>
        <p:nvSpPr>
          <p:cNvPr id="7" name="Slide Number Placeholder 6"/>
          <p:cNvSpPr>
            <a:spLocks noGrp="1"/>
          </p:cNvSpPr>
          <p:nvPr>
            <p:ph type="sldNum" sz="quarter" idx="12"/>
          </p:nvPr>
        </p:nvSpPr>
        <p:spPr>
          <a:xfrm>
            <a:off x="10862452" y="381000"/>
            <a:ext cx="643748" cy="365125"/>
          </a:xfrm>
        </p:spPr>
        <p:txBody>
          <a:bodyPr/>
          <a:lstStyle/>
          <a:p>
            <a:fld id="{04A54806-AA1B-4C61-AC67-CD3E0C43DC79}" type="slidenum">
              <a:rPr lang="en-GB" smtClean="0"/>
              <a:t>‹#›</a:t>
            </a:fld>
            <a:endParaRPr lang="en-GB"/>
          </a:p>
        </p:txBody>
      </p:sp>
    </p:spTree>
    <p:extLst>
      <p:ext uri="{BB962C8B-B14F-4D97-AF65-F5344CB8AC3E}">
        <p14:creationId xmlns:p14="http://schemas.microsoft.com/office/powerpoint/2010/main" val="151511376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en-US"/>
              <a:t>Click to edit Master title style</a:t>
            </a:r>
            <a:endParaRPr lang="en-US" dirty="0"/>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8106BBDC-F3FB-4E3A-A5C6-FC2E06B64D86}" type="datetimeFigureOut">
              <a:rPr lang="en-GB" smtClean="0"/>
              <a:t>13/03/2021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4A54806-AA1B-4C61-AC67-CD3E0C43DC79}" type="slidenum">
              <a:rPr lang="en-GB" smtClean="0"/>
              <a:t>‹#›</a:t>
            </a:fld>
            <a:endParaRPr lang="en-GB"/>
          </a:p>
        </p:txBody>
      </p:sp>
    </p:spTree>
    <p:extLst>
      <p:ext uri="{BB962C8B-B14F-4D97-AF65-F5344CB8AC3E}">
        <p14:creationId xmlns:p14="http://schemas.microsoft.com/office/powerpoint/2010/main" val="242041722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8106BBDC-F3FB-4E3A-A5C6-FC2E06B64D86}" type="datetimeFigureOut">
              <a:rPr lang="en-GB" smtClean="0"/>
              <a:t>13/03/2021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4A54806-AA1B-4C61-AC67-CD3E0C43DC79}" type="slidenum">
              <a:rPr lang="en-GB" smtClean="0"/>
              <a:t>‹#›</a:t>
            </a:fld>
            <a:endParaRPr lang="en-GB"/>
          </a:p>
        </p:txBody>
      </p:sp>
    </p:spTree>
    <p:extLst>
      <p:ext uri="{BB962C8B-B14F-4D97-AF65-F5344CB8AC3E}">
        <p14:creationId xmlns:p14="http://schemas.microsoft.com/office/powerpoint/2010/main" val="58412667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106BBDC-F3FB-4E3A-A5C6-FC2E06B64D86}" type="datetimeFigureOut">
              <a:rPr lang="en-GB" smtClean="0"/>
              <a:t>13/03/2021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4A54806-AA1B-4C61-AC67-CD3E0C43DC79}" type="slidenum">
              <a:rPr lang="en-GB" smtClean="0"/>
              <a:t>‹#›</a:t>
            </a:fld>
            <a:endParaRPr lang="en-GB"/>
          </a:p>
        </p:txBody>
      </p:sp>
    </p:spTree>
    <p:extLst>
      <p:ext uri="{BB962C8B-B14F-4D97-AF65-F5344CB8AC3E}">
        <p14:creationId xmlns:p14="http://schemas.microsoft.com/office/powerpoint/2010/main" val="296197582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8106BBDC-F3FB-4E3A-A5C6-FC2E06B64D86}" type="datetimeFigureOut">
              <a:rPr lang="en-GB" smtClean="0"/>
              <a:t>13/03/2021</a:t>
            </a:fld>
            <a:endParaRPr lang="en-GB"/>
          </a:p>
        </p:txBody>
      </p:sp>
      <p:sp>
        <p:nvSpPr>
          <p:cNvPr id="5" name="Footer Placeholder 4"/>
          <p:cNvSpPr>
            <a:spLocks noGrp="1"/>
          </p:cNvSpPr>
          <p:nvPr>
            <p:ph type="ftr" sz="quarter" idx="11"/>
          </p:nvPr>
        </p:nvSpPr>
        <p:spPr>
          <a:xfrm>
            <a:off x="685800" y="381000"/>
            <a:ext cx="6991492" cy="365125"/>
          </a:xfrm>
        </p:spPr>
        <p:txBody>
          <a:bodyPr/>
          <a:lstStyle/>
          <a:p>
            <a:endParaRPr lang="en-GB"/>
          </a:p>
        </p:txBody>
      </p:sp>
      <p:sp>
        <p:nvSpPr>
          <p:cNvPr id="6" name="Slide Number Placeholder 5"/>
          <p:cNvSpPr>
            <a:spLocks noGrp="1"/>
          </p:cNvSpPr>
          <p:nvPr>
            <p:ph type="sldNum" sz="quarter" idx="12"/>
          </p:nvPr>
        </p:nvSpPr>
        <p:spPr>
          <a:xfrm>
            <a:off x="10862452" y="381000"/>
            <a:ext cx="643748" cy="365125"/>
          </a:xfrm>
        </p:spPr>
        <p:txBody>
          <a:bodyPr/>
          <a:lstStyle/>
          <a:p>
            <a:fld id="{04A54806-AA1B-4C61-AC67-CD3E0C43DC79}" type="slidenum">
              <a:rPr lang="en-GB" smtClean="0"/>
              <a:t>‹#›</a:t>
            </a:fld>
            <a:endParaRPr lang="en-GB"/>
          </a:p>
        </p:txBody>
      </p:sp>
    </p:spTree>
    <p:extLst>
      <p:ext uri="{BB962C8B-B14F-4D97-AF65-F5344CB8AC3E}">
        <p14:creationId xmlns:p14="http://schemas.microsoft.com/office/powerpoint/2010/main" val="139632953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75000"/>
            </a:schemeClr>
          </a:solidFill>
          <a:ln w="25400" cap="rnd">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75901254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75000"/>
            </a:schemeClr>
          </a:solidFill>
          <a:ln w="25400" cap="rnd">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78710939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3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75000"/>
            </a:schemeClr>
          </a:solidFill>
          <a:ln w="25400" cap="rnd">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15606930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5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75000"/>
            </a:schemeClr>
          </a:solidFill>
          <a:ln w="25400" cap="rnd">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00895274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6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75000"/>
            </a:schemeClr>
          </a:solidFill>
          <a:ln w="25400" cap="rnd">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76201805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7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75000"/>
            </a:schemeClr>
          </a:solidFill>
          <a:ln w="25400" cap="rnd">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25961962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8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75000"/>
            </a:schemeClr>
          </a:solidFill>
          <a:ln w="25400" cap="rnd">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416780307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9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75000"/>
            </a:schemeClr>
          </a:solidFill>
          <a:ln w="25400" cap="rnd">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55178084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10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75000"/>
            </a:schemeClr>
          </a:solidFill>
          <a:ln w="25400" cap="rnd">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0962915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image" Target="../media/image1.png"/><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C0-HD-TOP.png"/>
          <p:cNvPicPr>
            <a:picLocks noChangeAspect="1"/>
          </p:cNvPicPr>
          <p:nvPr/>
        </p:nvPicPr>
        <p:blipFill>
          <a:blip r:embed="rId28">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8106BBDC-F3FB-4E3A-A5C6-FC2E06B64D86}" type="datetimeFigureOut">
              <a:rPr lang="en-GB" smtClean="0"/>
              <a:t>13/03/2021</a:t>
            </a:fld>
            <a:endParaRPr lang="en-GB"/>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04A54806-AA1B-4C61-AC67-CD3E0C43DC79}" type="slidenum">
              <a:rPr lang="en-GB" smtClean="0"/>
              <a:t>‹#›</a:t>
            </a:fld>
            <a:endParaRPr lang="en-GB"/>
          </a:p>
        </p:txBody>
      </p:sp>
    </p:spTree>
    <p:extLst>
      <p:ext uri="{BB962C8B-B14F-4D97-AF65-F5344CB8AC3E}">
        <p14:creationId xmlns:p14="http://schemas.microsoft.com/office/powerpoint/2010/main" val="230525299"/>
      </p:ext>
    </p:extLst>
  </p:cSld>
  <p:clrMap bg1="dk1" tx1="lt1" bg2="dk2" tx2="lt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 id="2147483696" r:id="rId18"/>
    <p:sldLayoutId id="2147483697" r:id="rId19"/>
    <p:sldLayoutId id="2147483698" r:id="rId20"/>
    <p:sldLayoutId id="2147483700" r:id="rId21"/>
    <p:sldLayoutId id="2147483701" r:id="rId22"/>
    <p:sldLayoutId id="2147483702" r:id="rId23"/>
    <p:sldLayoutId id="2147483703" r:id="rId24"/>
    <p:sldLayoutId id="2147483704" r:id="rId25"/>
    <p:sldLayoutId id="2147483705" r:id="rId26"/>
  </p:sldLayoutIdLst>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2" Type="http://schemas.openxmlformats.org/officeDocument/2006/relationships/hyperlink" Target="https://www.bbc.co.uk/bitesize/clips/z3jd7ty"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9.xml"/></Relationships>
</file>

<file path=ppt/slides/_rels/slide6.xml.rels><?xml version="1.0" encoding="UTF-8" standalone="yes"?>
<Relationships xmlns="http://schemas.openxmlformats.org/package/2006/relationships"><Relationship Id="rId2" Type="http://schemas.openxmlformats.org/officeDocument/2006/relationships/image" Target="../media/image8.tiff"/><Relationship Id="rId1" Type="http://schemas.openxmlformats.org/officeDocument/2006/relationships/slideLayout" Target="../slideLayouts/slideLayout20.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1.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2.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3.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4.xml"/><Relationship Id="rId5" Type="http://schemas.openxmlformats.org/officeDocument/2006/relationships/image" Target="../media/image17.png"/><Relationship Id="rId4" Type="http://schemas.openxmlformats.org/officeDocument/2006/relationships/image" Target="../media/image16.png"/></Relationships>
</file>

<file path=ppt/slides/_rels/slide11.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19.png"/><Relationship Id="rId7" Type="http://schemas.openxmlformats.org/officeDocument/2006/relationships/image" Target="../media/image23.png"/><Relationship Id="rId2" Type="http://schemas.openxmlformats.org/officeDocument/2006/relationships/image" Target="../media/image18.png"/><Relationship Id="rId1" Type="http://schemas.openxmlformats.org/officeDocument/2006/relationships/slideLayout" Target="../slideLayouts/slideLayout25.xml"/><Relationship Id="rId6" Type="http://schemas.openxmlformats.org/officeDocument/2006/relationships/image" Target="../media/image22.png"/><Relationship Id="rId11" Type="http://schemas.openxmlformats.org/officeDocument/2006/relationships/image" Target="../media/image11.png"/><Relationship Id="rId5" Type="http://schemas.openxmlformats.org/officeDocument/2006/relationships/image" Target="../media/image21.png"/><Relationship Id="rId10" Type="http://schemas.openxmlformats.org/officeDocument/2006/relationships/image" Target="../media/image26.png"/><Relationship Id="rId4" Type="http://schemas.openxmlformats.org/officeDocument/2006/relationships/image" Target="../media/image20.png"/><Relationship Id="rId9" Type="http://schemas.openxmlformats.org/officeDocument/2006/relationships/image" Target="../media/image25.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9489F3F1-A25A-4777-9142-A6994F6CDD4F}"/>
              </a:ext>
            </a:extLst>
          </p:cNvPr>
          <p:cNvSpPr>
            <a:spLocks noGrp="1"/>
          </p:cNvSpPr>
          <p:nvPr>
            <p:ph type="subTitle" idx="1"/>
          </p:nvPr>
        </p:nvSpPr>
        <p:spPr>
          <a:xfrm>
            <a:off x="1489045" y="1384184"/>
            <a:ext cx="9878037" cy="1767748"/>
          </a:xfrm>
        </p:spPr>
        <p:txBody>
          <a:bodyPr>
            <a:normAutofit/>
          </a:bodyPr>
          <a:lstStyle/>
          <a:p>
            <a:r>
              <a:rPr lang="en-GB" sz="4800" u="sng" dirty="0">
                <a:latin typeface="Twinkl Cursive Looped" panose="02000000000000000000" pitchFamily="2" charset="0"/>
              </a:rPr>
              <a:t>Tuesday 16</a:t>
            </a:r>
            <a:r>
              <a:rPr lang="en-GB" sz="4800" u="sng" baseline="30000" dirty="0">
                <a:latin typeface="Twinkl Cursive Looped" panose="02000000000000000000" pitchFamily="2" charset="0"/>
              </a:rPr>
              <a:t>th</a:t>
            </a:r>
            <a:r>
              <a:rPr lang="en-GB" sz="4800" u="sng" dirty="0">
                <a:latin typeface="Twinkl Cursive Looped" panose="02000000000000000000" pitchFamily="2" charset="0"/>
              </a:rPr>
              <a:t> March 2021</a:t>
            </a:r>
          </a:p>
        </p:txBody>
      </p:sp>
      <p:sp>
        <p:nvSpPr>
          <p:cNvPr id="6" name="Subtitle 2">
            <a:extLst>
              <a:ext uri="{FF2B5EF4-FFF2-40B4-BE49-F238E27FC236}">
                <a16:creationId xmlns:a16="http://schemas.microsoft.com/office/drawing/2014/main" id="{CF015BA5-BBDB-45E3-AB01-6E5A92F26609}"/>
              </a:ext>
            </a:extLst>
          </p:cNvPr>
          <p:cNvSpPr txBox="1">
            <a:spLocks/>
          </p:cNvSpPr>
          <p:nvPr/>
        </p:nvSpPr>
        <p:spPr>
          <a:xfrm>
            <a:off x="1489045" y="2526486"/>
            <a:ext cx="9878037" cy="2716634"/>
          </a:xfrm>
          <a:prstGeom prst="rect">
            <a:avLst/>
          </a:prstGeom>
        </p:spPr>
        <p:txBody>
          <a:bodyPr vert="horz" lIns="91440" tIns="45720" rIns="91440" bIns="45720" rtlCol="0">
            <a:normAutofit lnSpcReduction="10000"/>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rtl="0" fontAlgn="base"/>
            <a:r>
              <a:rPr lang="en-GB" sz="3600" b="0" i="0" u="sng" dirty="0">
                <a:effectLst/>
                <a:latin typeface="Twinkl Cursive Looped" panose="02000000000000000000" pitchFamily="2" charset="0"/>
              </a:rPr>
              <a:t>L.O: To understand the Earth’s movement in space  </a:t>
            </a:r>
          </a:p>
          <a:p>
            <a:pPr algn="l" rtl="0" fontAlgn="base"/>
            <a:endParaRPr lang="en-GB" sz="7200" b="0" i="0" u="sng" dirty="0">
              <a:effectLst/>
              <a:latin typeface="Twinkl Cursive Looped" panose="02000000000000000000" pitchFamily="2" charset="0"/>
            </a:endParaRPr>
          </a:p>
          <a:p>
            <a:pPr algn="l" rtl="0" fontAlgn="base"/>
            <a:r>
              <a:rPr lang="en-GB" sz="3600" b="0" i="0" u="sng" dirty="0">
                <a:effectLst/>
                <a:latin typeface="Twinkl Cursive Looped" panose="02000000000000000000" pitchFamily="2" charset="0"/>
              </a:rPr>
              <a:t>C: Working Scientifically </a:t>
            </a:r>
            <a:endParaRPr lang="en-GB" sz="7200" b="0" i="0" u="sng" dirty="0">
              <a:effectLst/>
              <a:latin typeface="Twinkl Cursive Looped" panose="02000000000000000000" pitchFamily="2" charset="0"/>
            </a:endParaRPr>
          </a:p>
        </p:txBody>
      </p:sp>
      <p:pic>
        <p:nvPicPr>
          <p:cNvPr id="1026" name="Picture 2" descr="Globe Earth Clip Art - Earth Clipart Png Transparent PNG - 4000x3995 - Free  Download on NicePNG">
            <a:extLst>
              <a:ext uri="{FF2B5EF4-FFF2-40B4-BE49-F238E27FC236}">
                <a16:creationId xmlns:a16="http://schemas.microsoft.com/office/drawing/2014/main" id="{CF5B9ADF-73CD-4A66-AA4E-527632340045}"/>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4196" b="98485" l="732" r="99146"/>
                    </a14:imgEffect>
                  </a14:imgLayer>
                </a14:imgProps>
              </a:ext>
              <a:ext uri="{28A0092B-C50C-407E-A947-70E740481C1C}">
                <a14:useLocalDpi xmlns:a14="http://schemas.microsoft.com/office/drawing/2010/main" val="0"/>
              </a:ext>
            </a:extLst>
          </a:blip>
          <a:srcRect/>
          <a:stretch>
            <a:fillRect/>
          </a:stretch>
        </p:blipFill>
        <p:spPr bwMode="auto">
          <a:xfrm>
            <a:off x="9658599" y="291518"/>
            <a:ext cx="2088712" cy="21853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078564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4475957-C8B8-4C10-BA5B-E4370EBED1CC}"/>
              </a:ext>
            </a:extLst>
          </p:cNvPr>
          <p:cNvPicPr>
            <a:picLocks noChangeAspect="1"/>
          </p:cNvPicPr>
          <p:nvPr/>
        </p:nvPicPr>
        <p:blipFill>
          <a:blip r:embed="rId2"/>
          <a:stretch>
            <a:fillRect/>
          </a:stretch>
        </p:blipFill>
        <p:spPr>
          <a:xfrm>
            <a:off x="192947" y="1758867"/>
            <a:ext cx="6780763" cy="4824125"/>
          </a:xfrm>
          <a:prstGeom prst="rect">
            <a:avLst/>
          </a:prstGeom>
        </p:spPr>
      </p:pic>
      <p:sp>
        <p:nvSpPr>
          <p:cNvPr id="6" name="Subtitle 2">
            <a:extLst>
              <a:ext uri="{FF2B5EF4-FFF2-40B4-BE49-F238E27FC236}">
                <a16:creationId xmlns:a16="http://schemas.microsoft.com/office/drawing/2014/main" id="{E69B8D49-F22B-4A6A-AD12-90AA5FE6BABF}"/>
              </a:ext>
            </a:extLst>
          </p:cNvPr>
          <p:cNvSpPr txBox="1">
            <a:spLocks/>
          </p:cNvSpPr>
          <p:nvPr/>
        </p:nvSpPr>
        <p:spPr>
          <a:xfrm>
            <a:off x="7197755" y="1694576"/>
            <a:ext cx="4630722" cy="4824125"/>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rtl="0" fontAlgn="base"/>
            <a:r>
              <a:rPr lang="en-GB" sz="3200" dirty="0">
                <a:latin typeface="Twinkl Cursive Looped" panose="02000000000000000000" pitchFamily="2" charset="0"/>
              </a:rPr>
              <a:t>First, I want to see </a:t>
            </a:r>
            <a:r>
              <a:rPr lang="en-GB" sz="3200" dirty="0">
                <a:solidFill>
                  <a:schemeClr val="accent3"/>
                </a:solidFill>
                <a:latin typeface="Twinkl Cursive Looped" panose="02000000000000000000" pitchFamily="2" charset="0"/>
              </a:rPr>
              <a:t>what you already know </a:t>
            </a:r>
            <a:r>
              <a:rPr lang="en-GB" sz="3200" dirty="0">
                <a:latin typeface="Twinkl Cursive Looped" panose="02000000000000000000" pitchFamily="2" charset="0"/>
              </a:rPr>
              <a:t>about the </a:t>
            </a:r>
            <a:r>
              <a:rPr lang="en-GB" sz="3200" dirty="0">
                <a:solidFill>
                  <a:schemeClr val="accent1"/>
                </a:solidFill>
                <a:latin typeface="Twinkl Cursive Looped" panose="02000000000000000000" pitchFamily="2" charset="0"/>
              </a:rPr>
              <a:t>moon</a:t>
            </a:r>
            <a:r>
              <a:rPr lang="en-GB" sz="3200" dirty="0">
                <a:latin typeface="Twinkl Cursive Looped" panose="02000000000000000000" pitchFamily="2" charset="0"/>
              </a:rPr>
              <a:t>! </a:t>
            </a:r>
          </a:p>
          <a:p>
            <a:pPr algn="l" rtl="0" fontAlgn="base"/>
            <a:endParaRPr lang="en-GB" sz="3200" dirty="0">
              <a:latin typeface="Twinkl Cursive Looped" panose="02000000000000000000" pitchFamily="2" charset="0"/>
            </a:endParaRPr>
          </a:p>
          <a:p>
            <a:pPr algn="l" rtl="0" fontAlgn="base"/>
            <a:r>
              <a:rPr lang="en-GB" sz="3200" dirty="0">
                <a:latin typeface="Twinkl Cursive Looped" panose="02000000000000000000" pitchFamily="2" charset="0"/>
              </a:rPr>
              <a:t>Can you add anything to </a:t>
            </a:r>
            <a:r>
              <a:rPr lang="en-GB" sz="3200" dirty="0">
                <a:solidFill>
                  <a:schemeClr val="accent3"/>
                </a:solidFill>
                <a:latin typeface="Twinkl Cursive Looped" panose="02000000000000000000" pitchFamily="2" charset="0"/>
              </a:rPr>
              <a:t>the know box? </a:t>
            </a:r>
          </a:p>
          <a:p>
            <a:pPr algn="l" rtl="0" fontAlgn="base"/>
            <a:endParaRPr lang="en-GB" sz="3200" dirty="0">
              <a:latin typeface="Twinkl Cursive Looped" panose="02000000000000000000" pitchFamily="2" charset="0"/>
            </a:endParaRPr>
          </a:p>
          <a:p>
            <a:pPr algn="l" rtl="0" fontAlgn="base"/>
            <a:r>
              <a:rPr lang="en-GB" sz="3200" dirty="0">
                <a:latin typeface="Twinkl Cursive Looped" panose="02000000000000000000" pitchFamily="2" charset="0"/>
              </a:rPr>
              <a:t>If you are finished begin to fill in the wonder box. </a:t>
            </a:r>
            <a:endParaRPr lang="en-GB" sz="4400" b="0" i="0" dirty="0">
              <a:effectLst/>
              <a:latin typeface="Twinkl Cursive Looped" panose="02000000000000000000" pitchFamily="2" charset="0"/>
            </a:endParaRPr>
          </a:p>
        </p:txBody>
      </p:sp>
    </p:spTree>
    <p:extLst>
      <p:ext uri="{BB962C8B-B14F-4D97-AF65-F5344CB8AC3E}">
        <p14:creationId xmlns:p14="http://schemas.microsoft.com/office/powerpoint/2010/main" val="24145035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20"/>
          <p:cNvSpPr txBox="1">
            <a:spLocks/>
          </p:cNvSpPr>
          <p:nvPr/>
        </p:nvSpPr>
        <p:spPr>
          <a:xfrm>
            <a:off x="3867325" y="1651732"/>
            <a:ext cx="7393568" cy="1165757"/>
          </a:xfrm>
          <a:prstGeom prst="rect">
            <a:avLst/>
          </a:prstGeom>
          <a:solidFill>
            <a:srgbClr val="90C8E5"/>
          </a:solidFill>
          <a:ln w="25400">
            <a:noFill/>
          </a:ln>
        </p:spPr>
        <p:txBody>
          <a:bodyPr vert="horz" lIns="108000" tIns="108000" rIns="108000" bIns="108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altLang="en-US" sz="2800" b="0" dirty="0">
                <a:solidFill>
                  <a:schemeClr val="tx1"/>
                </a:solidFill>
                <a:latin typeface="Twinkl Cursive Looped" panose="02000000000000000000" pitchFamily="2" charset="0"/>
              </a:rPr>
              <a:t>Earth’s moon is not a planet but is a </a:t>
            </a:r>
            <a:r>
              <a:rPr lang="en-GB" altLang="en-US" sz="2800" dirty="0">
                <a:solidFill>
                  <a:schemeClr val="tx1"/>
                </a:solidFill>
                <a:latin typeface="Twinkl Cursive Looped" panose="02000000000000000000" pitchFamily="2" charset="0"/>
              </a:rPr>
              <a:t>satellite</a:t>
            </a:r>
            <a:r>
              <a:rPr lang="en-GB" altLang="en-US" sz="2800" b="0" dirty="0">
                <a:solidFill>
                  <a:schemeClr val="tx1"/>
                </a:solidFill>
                <a:latin typeface="Twinkl Cursive Looped" panose="02000000000000000000" pitchFamily="2" charset="0"/>
              </a:rPr>
              <a:t> which orbits Earth. It is around a quarter of the size of Earth, with a diameter of </a:t>
            </a:r>
            <a:r>
              <a:rPr lang="en-GB" altLang="en-US" sz="2800" b="0" dirty="0">
                <a:latin typeface="Twinkl Cursive Looped" panose="02000000000000000000" pitchFamily="2" charset="0"/>
              </a:rPr>
              <a:t>3,476km.</a:t>
            </a:r>
            <a:endParaRPr lang="en-GB" altLang="en-US" sz="2800" b="0" dirty="0">
              <a:solidFill>
                <a:schemeClr val="tx1"/>
              </a:solidFill>
              <a:latin typeface="Twinkl Cursive Looped" panose="02000000000000000000" pitchFamily="2" charset="0"/>
            </a:endParaRPr>
          </a:p>
        </p:txBody>
      </p:sp>
      <p:sp>
        <p:nvSpPr>
          <p:cNvPr id="3" name="Title 20"/>
          <p:cNvSpPr>
            <a:spLocks noGrp="1"/>
          </p:cNvSpPr>
          <p:nvPr>
            <p:ph type="title"/>
          </p:nvPr>
        </p:nvSpPr>
        <p:spPr>
          <a:xfrm>
            <a:off x="1977574" y="657427"/>
            <a:ext cx="8220075" cy="994306"/>
          </a:xfrm>
          <a:prstGeom prst="rect">
            <a:avLst/>
          </a:prstGeom>
          <a:solidFill>
            <a:srgbClr val="0076B0"/>
          </a:solidFill>
        </p:spPr>
        <p:txBody>
          <a:bodyPr/>
          <a:lstStyle/>
          <a:p>
            <a:pPr algn="ctr"/>
            <a:r>
              <a:rPr lang="en-GB" sz="3600" dirty="0">
                <a:solidFill>
                  <a:srgbClr val="FFFFFF"/>
                </a:solidFill>
                <a:latin typeface="Twinkl Cursive Looped" panose="02000000000000000000" pitchFamily="2" charset="0"/>
              </a:rPr>
              <a:t>What Is the Moon</a:t>
            </a:r>
            <a:r>
              <a:rPr lang="en-GB" sz="3600" dirty="0">
                <a:solidFill>
                  <a:srgbClr val="FFFFFF"/>
                </a:solidFill>
                <a:latin typeface="+mn-lt"/>
              </a:rPr>
              <a:t>?</a:t>
            </a:r>
          </a:p>
        </p:txBody>
      </p:sp>
      <p:sp>
        <p:nvSpPr>
          <p:cNvPr id="12" name="Title 20"/>
          <p:cNvSpPr txBox="1">
            <a:spLocks/>
          </p:cNvSpPr>
          <p:nvPr/>
        </p:nvSpPr>
        <p:spPr>
          <a:xfrm>
            <a:off x="4769624" y="5494559"/>
            <a:ext cx="6625421" cy="772891"/>
          </a:xfrm>
          <a:prstGeom prst="rect">
            <a:avLst/>
          </a:prstGeom>
          <a:solidFill>
            <a:srgbClr val="90C8E5"/>
          </a:solidFill>
          <a:ln w="25400">
            <a:noFill/>
          </a:ln>
        </p:spPr>
        <p:txBody>
          <a:bodyPr vert="horz" lIns="108000" tIns="108000" rIns="108000" bIns="108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altLang="en-US" sz="2400" b="0" dirty="0">
                <a:latin typeface="Twinkl Cursive Looped" panose="02000000000000000000" pitchFamily="2" charset="0"/>
              </a:rPr>
              <a:t>The Moon has a thick outer layer of hard rock and is covered in </a:t>
            </a:r>
            <a:r>
              <a:rPr lang="en-GB" altLang="en-US" sz="2400" b="0" dirty="0" err="1">
                <a:latin typeface="Twinkl Cursive Looped" panose="02000000000000000000" pitchFamily="2" charset="0"/>
              </a:rPr>
              <a:t>regolith</a:t>
            </a:r>
            <a:r>
              <a:rPr lang="en-GB" altLang="en-US" sz="2400" b="0" dirty="0">
                <a:latin typeface="Twinkl Cursive Looped" panose="02000000000000000000" pitchFamily="2" charset="0"/>
              </a:rPr>
              <a:t>, Moon soil. </a:t>
            </a:r>
          </a:p>
        </p:txBody>
      </p:sp>
      <p:sp>
        <p:nvSpPr>
          <p:cNvPr id="13" name="Title 20"/>
          <p:cNvSpPr txBox="1">
            <a:spLocks/>
          </p:cNvSpPr>
          <p:nvPr/>
        </p:nvSpPr>
        <p:spPr>
          <a:xfrm>
            <a:off x="4303552" y="3006730"/>
            <a:ext cx="7021585" cy="2199538"/>
          </a:xfrm>
          <a:prstGeom prst="rect">
            <a:avLst/>
          </a:prstGeom>
          <a:solidFill>
            <a:schemeClr val="bg1"/>
          </a:solidFill>
          <a:ln w="25400">
            <a:solidFill>
              <a:srgbClr val="0076B0"/>
            </a:solidFill>
          </a:ln>
        </p:spPr>
        <p:txBody>
          <a:bodyPr vert="horz" lIns="108000" tIns="108000" rIns="108000" bIns="108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nSpc>
                <a:spcPct val="100000"/>
              </a:lnSpc>
            </a:pPr>
            <a:r>
              <a:rPr lang="en-GB" altLang="en-US" sz="1800" b="0" dirty="0">
                <a:solidFill>
                  <a:schemeClr val="tx1"/>
                </a:solidFill>
                <a:latin typeface="Twinkl Cursive Looped" panose="02000000000000000000" pitchFamily="2" charset="0"/>
              </a:rPr>
              <a:t> </a:t>
            </a:r>
            <a:r>
              <a:rPr lang="en-GB" altLang="en-US" sz="2400" b="0" dirty="0">
                <a:solidFill>
                  <a:schemeClr val="tx1"/>
                </a:solidFill>
                <a:latin typeface="Twinkl Cursive Looped" panose="02000000000000000000" pitchFamily="2" charset="0"/>
              </a:rPr>
              <a:t>Scientists aren’t sure exactly how the Moon was</a:t>
            </a:r>
          </a:p>
          <a:p>
            <a:pPr>
              <a:lnSpc>
                <a:spcPct val="100000"/>
              </a:lnSpc>
            </a:pPr>
            <a:r>
              <a:rPr lang="en-GB" altLang="en-US" sz="2400" b="0" dirty="0">
                <a:solidFill>
                  <a:schemeClr val="tx1"/>
                </a:solidFill>
                <a:latin typeface="Twinkl Cursive Looped" panose="02000000000000000000" pitchFamily="2" charset="0"/>
              </a:rPr>
              <a:t> formed, although the main theory is that around</a:t>
            </a:r>
          </a:p>
          <a:p>
            <a:pPr>
              <a:lnSpc>
                <a:spcPct val="100000"/>
              </a:lnSpc>
            </a:pPr>
            <a:r>
              <a:rPr lang="en-GB" altLang="en-US" sz="2400" b="0" dirty="0">
                <a:solidFill>
                  <a:schemeClr val="tx1"/>
                </a:solidFill>
                <a:latin typeface="Twinkl Cursive Looped" panose="02000000000000000000" pitchFamily="2" charset="0"/>
              </a:rPr>
              <a:t> 4.5 billion years ago, a body the size of Mars crashed in to Earth. The debris from this crash is believed to have formed the Moon.</a:t>
            </a:r>
          </a:p>
        </p:txBody>
      </p:sp>
      <p:sp>
        <p:nvSpPr>
          <p:cNvPr id="14" name="Title 20"/>
          <p:cNvSpPr txBox="1">
            <a:spLocks/>
          </p:cNvSpPr>
          <p:nvPr/>
        </p:nvSpPr>
        <p:spPr>
          <a:xfrm>
            <a:off x="796955" y="5276851"/>
            <a:ext cx="3775048" cy="990599"/>
          </a:xfrm>
          <a:prstGeom prst="rect">
            <a:avLst/>
          </a:prstGeom>
          <a:solidFill>
            <a:schemeClr val="bg1"/>
          </a:solidFill>
          <a:ln w="25400">
            <a:solidFill>
              <a:srgbClr val="0076B0"/>
            </a:solidFill>
          </a:ln>
        </p:spPr>
        <p:txBody>
          <a:bodyPr vert="horz" lIns="108000" tIns="108000" rIns="108000" bIns="108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nSpc>
                <a:spcPct val="100000"/>
              </a:lnSpc>
            </a:pPr>
            <a:r>
              <a:rPr lang="en-GB" altLang="en-US" sz="2400" dirty="0">
                <a:solidFill>
                  <a:schemeClr val="tx1"/>
                </a:solidFill>
                <a:latin typeface="Twinkl Cursive Looped" panose="02000000000000000000" pitchFamily="2" charset="0"/>
              </a:rPr>
              <a:t>satellite</a:t>
            </a:r>
            <a:r>
              <a:rPr lang="en-GB" altLang="en-US" sz="2400" b="0" dirty="0">
                <a:solidFill>
                  <a:schemeClr val="tx1"/>
                </a:solidFill>
                <a:latin typeface="Twinkl Cursive Looped" panose="02000000000000000000" pitchFamily="2" charset="0"/>
              </a:rPr>
              <a:t> – A body in space that orbits a planet.</a:t>
            </a: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31107" y="1840973"/>
            <a:ext cx="3250784" cy="3246637"/>
          </a:xfrm>
          <a:prstGeom prst="rect">
            <a:avLst/>
          </a:prstGeom>
        </p:spPr>
      </p:pic>
    </p:spTree>
    <p:extLst>
      <p:ext uri="{BB962C8B-B14F-4D97-AF65-F5344CB8AC3E}">
        <p14:creationId xmlns:p14="http://schemas.microsoft.com/office/powerpoint/2010/main" val="33385906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wipe(down)">
                                      <p:cBhvr>
                                        <p:cTn id="12" dur="500"/>
                                        <p:tgtEl>
                                          <p:spTgt spid="14"/>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wipe(down)">
                                      <p:cBhvr>
                                        <p:cTn id="17" dur="500"/>
                                        <p:tgtEl>
                                          <p:spTgt spid="13"/>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wipe(down)">
                                      <p:cBhvr>
                                        <p:cTn id="2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2" grpId="0" animBg="1"/>
      <p:bldP spid="13" grpId="0" animBg="1"/>
      <p:bldP spid="1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ubtitle 2">
            <a:extLst>
              <a:ext uri="{FF2B5EF4-FFF2-40B4-BE49-F238E27FC236}">
                <a16:creationId xmlns:a16="http://schemas.microsoft.com/office/drawing/2014/main" id="{E69B8D49-F22B-4A6A-AD12-90AA5FE6BABF}"/>
              </a:ext>
            </a:extLst>
          </p:cNvPr>
          <p:cNvSpPr txBox="1">
            <a:spLocks/>
          </p:cNvSpPr>
          <p:nvPr/>
        </p:nvSpPr>
        <p:spPr>
          <a:xfrm>
            <a:off x="646981" y="1694576"/>
            <a:ext cx="11181496" cy="4824125"/>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rtl="0" fontAlgn="base"/>
            <a:r>
              <a:rPr lang="en-GB" sz="4800" dirty="0">
                <a:latin typeface="Twinkl Cursive Looped" panose="02000000000000000000" pitchFamily="2" charset="0"/>
              </a:rPr>
              <a:t>While the earth is orbiting the sun, the moon is orbiting the Earth! </a:t>
            </a:r>
          </a:p>
          <a:p>
            <a:pPr algn="l" rtl="0" fontAlgn="base"/>
            <a:endParaRPr lang="en-GB" sz="4800" dirty="0">
              <a:latin typeface="Twinkl Cursive Looped" panose="02000000000000000000" pitchFamily="2" charset="0"/>
            </a:endParaRPr>
          </a:p>
          <a:p>
            <a:pPr algn="l" rtl="0" fontAlgn="base"/>
            <a:endParaRPr lang="en-GB" sz="3200" dirty="0">
              <a:latin typeface="Twinkl Cursive Looped" panose="02000000000000000000" pitchFamily="2" charset="0"/>
            </a:endParaRPr>
          </a:p>
          <a:p>
            <a:pPr algn="l" rtl="0" fontAlgn="base"/>
            <a:r>
              <a:rPr lang="en-GB" sz="3200" dirty="0">
                <a:latin typeface="Twinkl Cursive Looped" panose="02000000000000000000" pitchFamily="2" charset="0"/>
              </a:rPr>
              <a:t> </a:t>
            </a:r>
            <a:endParaRPr lang="en-GB" sz="4400" b="0" i="0" dirty="0">
              <a:effectLst/>
              <a:latin typeface="Twinkl Cursive Looped" panose="02000000000000000000" pitchFamily="2" charset="0"/>
            </a:endParaRPr>
          </a:p>
        </p:txBody>
      </p:sp>
      <p:sp>
        <p:nvSpPr>
          <p:cNvPr id="8" name="Subtitle 2">
            <a:extLst>
              <a:ext uri="{FF2B5EF4-FFF2-40B4-BE49-F238E27FC236}">
                <a16:creationId xmlns:a16="http://schemas.microsoft.com/office/drawing/2014/main" id="{A2211E8E-39E8-4373-AC0C-30713ADF0EA7}"/>
              </a:ext>
            </a:extLst>
          </p:cNvPr>
          <p:cNvSpPr txBox="1">
            <a:spLocks/>
          </p:cNvSpPr>
          <p:nvPr/>
        </p:nvSpPr>
        <p:spPr>
          <a:xfrm>
            <a:off x="1009963" y="6069752"/>
            <a:ext cx="11910270" cy="1225702"/>
          </a:xfrm>
          <a:prstGeom prst="rect">
            <a:avLst/>
          </a:prstGeom>
        </p:spPr>
        <p:txBody>
          <a:bodyPr vert="horz" lIns="91440" tIns="45720" rIns="91440" bIns="45720" rtlCol="0">
            <a:normAutofit fontScale="77500" lnSpcReduction="20000"/>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rtl="0" fontAlgn="base"/>
            <a:r>
              <a:rPr lang="en-GB" sz="3200" dirty="0">
                <a:solidFill>
                  <a:schemeClr val="accent3"/>
                </a:solidFill>
                <a:latin typeface="Twinkl Cursive Looped" panose="02000000000000000000" pitchFamily="2" charset="0"/>
              </a:rPr>
              <a:t>Let’s watch this clip: </a:t>
            </a:r>
            <a:r>
              <a:rPr lang="en-GB" sz="3200" dirty="0">
                <a:solidFill>
                  <a:schemeClr val="accent3"/>
                </a:solidFill>
                <a:latin typeface="Twinkl Cursive Looped" panose="02000000000000000000" pitchFamily="2" charset="0"/>
                <a:hlinkClick r:id="rId2"/>
              </a:rPr>
              <a:t>https://www.bbc.co.uk/bitesize/clips/z3jd7ty</a:t>
            </a:r>
            <a:r>
              <a:rPr lang="en-GB" sz="3200" dirty="0">
                <a:solidFill>
                  <a:schemeClr val="accent3"/>
                </a:solidFill>
                <a:latin typeface="Twinkl Cursive Looped" panose="02000000000000000000" pitchFamily="2" charset="0"/>
              </a:rPr>
              <a:t>  </a:t>
            </a:r>
          </a:p>
          <a:p>
            <a:pPr algn="l" rtl="0" fontAlgn="base"/>
            <a:endParaRPr lang="en-GB" sz="3200" dirty="0">
              <a:latin typeface="Twinkl Cursive Looped" panose="02000000000000000000" pitchFamily="2" charset="0"/>
            </a:endParaRPr>
          </a:p>
          <a:p>
            <a:pPr algn="l" rtl="0" fontAlgn="base"/>
            <a:r>
              <a:rPr lang="en-GB" sz="3200" dirty="0">
                <a:latin typeface="Twinkl Cursive Looped" panose="02000000000000000000" pitchFamily="2" charset="0"/>
              </a:rPr>
              <a:t> </a:t>
            </a:r>
            <a:endParaRPr lang="en-GB" sz="4400" b="0" i="0" dirty="0">
              <a:effectLst/>
              <a:latin typeface="Twinkl Cursive Looped" panose="02000000000000000000" pitchFamily="2" charset="0"/>
            </a:endParaRPr>
          </a:p>
        </p:txBody>
      </p:sp>
    </p:spTree>
    <p:extLst>
      <p:ext uri="{BB962C8B-B14F-4D97-AF65-F5344CB8AC3E}">
        <p14:creationId xmlns:p14="http://schemas.microsoft.com/office/powerpoint/2010/main" val="13628964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20"/>
          <p:cNvSpPr txBox="1">
            <a:spLocks/>
          </p:cNvSpPr>
          <p:nvPr/>
        </p:nvSpPr>
        <p:spPr>
          <a:xfrm>
            <a:off x="1333848" y="1860432"/>
            <a:ext cx="4922110" cy="994306"/>
          </a:xfrm>
          <a:prstGeom prst="rect">
            <a:avLst/>
          </a:prstGeom>
          <a:solidFill>
            <a:srgbClr val="90C8E5"/>
          </a:solidFill>
          <a:ln w="25400">
            <a:noFill/>
          </a:ln>
        </p:spPr>
        <p:txBody>
          <a:bodyPr vert="horz" lIns="108000" tIns="108000" rIns="108000" bIns="108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altLang="en-US" sz="2800" b="0" dirty="0">
                <a:latin typeface="Twinkl Cursive Looped" panose="02000000000000000000" pitchFamily="2" charset="0"/>
              </a:rPr>
              <a:t>The Moon orbits the Earth once every 27.3 days.</a:t>
            </a:r>
          </a:p>
        </p:txBody>
      </p:sp>
      <p:sp>
        <p:nvSpPr>
          <p:cNvPr id="8" name="Title 20"/>
          <p:cNvSpPr txBox="1">
            <a:spLocks/>
          </p:cNvSpPr>
          <p:nvPr/>
        </p:nvSpPr>
        <p:spPr>
          <a:xfrm>
            <a:off x="878615" y="2944559"/>
            <a:ext cx="5832577" cy="3360489"/>
          </a:xfrm>
          <a:prstGeom prst="rect">
            <a:avLst/>
          </a:prstGeom>
          <a:solidFill>
            <a:schemeClr val="bg1"/>
          </a:solidFill>
          <a:ln w="25400">
            <a:solidFill>
              <a:srgbClr val="0076B0"/>
            </a:solidFill>
          </a:ln>
        </p:spPr>
        <p:txBody>
          <a:bodyPr vert="horz" lIns="108000" tIns="108000" rIns="108000" bIns="108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altLang="en-US" sz="2800" b="0" dirty="0">
                <a:solidFill>
                  <a:schemeClr val="tx1"/>
                </a:solidFill>
                <a:latin typeface="Twinkl Cursive Looped" panose="02000000000000000000" pitchFamily="2" charset="0"/>
              </a:rPr>
              <a:t>The Moon orbits the Earth in </a:t>
            </a:r>
          </a:p>
          <a:p>
            <a:r>
              <a:rPr lang="en-GB" altLang="en-US" sz="2800" b="0" dirty="0">
                <a:solidFill>
                  <a:schemeClr val="tx1"/>
                </a:solidFill>
                <a:latin typeface="Twinkl Cursive Looped" panose="02000000000000000000" pitchFamily="2" charset="0"/>
              </a:rPr>
              <a:t>an oval-shaped path called an ellipse. Because of this shape, </a:t>
            </a:r>
          </a:p>
          <a:p>
            <a:r>
              <a:rPr lang="en-GB" altLang="en-US" sz="2800" b="0" dirty="0">
                <a:solidFill>
                  <a:schemeClr val="tx1"/>
                </a:solidFill>
                <a:latin typeface="Twinkl Cursive Looped" panose="02000000000000000000" pitchFamily="2" charset="0"/>
              </a:rPr>
              <a:t>the Moon is sometimes nearer</a:t>
            </a:r>
          </a:p>
          <a:p>
            <a:r>
              <a:rPr lang="en-GB" altLang="en-US" sz="2800" b="0" dirty="0">
                <a:solidFill>
                  <a:schemeClr val="tx1"/>
                </a:solidFill>
                <a:latin typeface="Twinkl Cursive Looped" panose="02000000000000000000" pitchFamily="2" charset="0"/>
              </a:rPr>
              <a:t>and sometimes further away </a:t>
            </a:r>
          </a:p>
          <a:p>
            <a:r>
              <a:rPr lang="en-GB" altLang="en-US" sz="2800" b="0" dirty="0">
                <a:solidFill>
                  <a:schemeClr val="tx1"/>
                </a:solidFill>
                <a:latin typeface="Twinkl Cursive Looped" panose="02000000000000000000" pitchFamily="2" charset="0"/>
              </a:rPr>
              <a:t>from Earth. The range of </a:t>
            </a:r>
          </a:p>
          <a:p>
            <a:r>
              <a:rPr lang="en-GB" altLang="en-US" sz="2800" b="0" dirty="0">
                <a:solidFill>
                  <a:schemeClr val="tx1"/>
                </a:solidFill>
                <a:latin typeface="Twinkl Cursive Looped" panose="02000000000000000000" pitchFamily="2" charset="0"/>
              </a:rPr>
              <a:t>distance is from 364,397 km </a:t>
            </a:r>
          </a:p>
          <a:p>
            <a:r>
              <a:rPr lang="en-GB" altLang="en-US" sz="2800" b="0" dirty="0">
                <a:solidFill>
                  <a:schemeClr val="tx1"/>
                </a:solidFill>
                <a:latin typeface="Twinkl Cursive Looped" panose="02000000000000000000" pitchFamily="2" charset="0"/>
              </a:rPr>
              <a:t>to 406,731 km.</a:t>
            </a:r>
          </a:p>
        </p:txBody>
      </p:sp>
      <p:sp>
        <p:nvSpPr>
          <p:cNvPr id="3" name="Title 20"/>
          <p:cNvSpPr>
            <a:spLocks noGrp="1"/>
          </p:cNvSpPr>
          <p:nvPr>
            <p:ph type="title"/>
          </p:nvPr>
        </p:nvSpPr>
        <p:spPr>
          <a:xfrm>
            <a:off x="1213629" y="776305"/>
            <a:ext cx="9174191" cy="994306"/>
          </a:xfrm>
          <a:prstGeom prst="rect">
            <a:avLst/>
          </a:prstGeom>
          <a:solidFill>
            <a:srgbClr val="0076B0"/>
          </a:solidFill>
        </p:spPr>
        <p:txBody>
          <a:bodyPr/>
          <a:lstStyle/>
          <a:p>
            <a:r>
              <a:rPr lang="en-GB" sz="3600" dirty="0">
                <a:solidFill>
                  <a:srgbClr val="FFFFFF"/>
                </a:solidFill>
                <a:latin typeface="Twinkl Cursive Looped" panose="02000000000000000000" pitchFamily="2" charset="0"/>
              </a:rPr>
              <a:t>The Movement of the Moon - Orbit</a:t>
            </a: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821212" y="2357585"/>
            <a:ext cx="4492173" cy="3109133"/>
          </a:xfrm>
          <a:prstGeom prst="rect">
            <a:avLst/>
          </a:prstGeom>
        </p:spPr>
      </p:pic>
    </p:spTree>
    <p:extLst>
      <p:ext uri="{BB962C8B-B14F-4D97-AF65-F5344CB8AC3E}">
        <p14:creationId xmlns:p14="http://schemas.microsoft.com/office/powerpoint/2010/main" val="1274408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down)">
                                      <p:cBhvr>
                                        <p:cTn id="1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20"/>
          <p:cNvSpPr txBox="1">
            <a:spLocks/>
          </p:cNvSpPr>
          <p:nvPr/>
        </p:nvSpPr>
        <p:spPr>
          <a:xfrm>
            <a:off x="1006679" y="3225943"/>
            <a:ext cx="6079921" cy="723900"/>
          </a:xfrm>
          <a:prstGeom prst="rect">
            <a:avLst/>
          </a:prstGeom>
          <a:solidFill>
            <a:schemeClr val="bg1"/>
          </a:solidFill>
          <a:ln w="25400">
            <a:solidFill>
              <a:srgbClr val="0076B0"/>
            </a:solidFill>
          </a:ln>
        </p:spPr>
        <p:txBody>
          <a:bodyPr vert="horz" lIns="0" tIns="108000" rIns="468000" bIns="108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nSpc>
                <a:spcPct val="100000"/>
              </a:lnSpc>
            </a:pPr>
            <a:r>
              <a:rPr lang="en-GB" altLang="en-US" sz="1800" b="0" dirty="0">
                <a:solidFill>
                  <a:schemeClr val="tx1"/>
                </a:solidFill>
                <a:latin typeface="Twinkl Cursive Looped" panose="02000000000000000000" pitchFamily="2" charset="0"/>
              </a:rPr>
              <a:t>It takes 28 days for the Moon to rotate once.</a:t>
            </a:r>
          </a:p>
        </p:txBody>
      </p:sp>
      <p:sp>
        <p:nvSpPr>
          <p:cNvPr id="9" name="Title 20"/>
          <p:cNvSpPr txBox="1">
            <a:spLocks/>
          </p:cNvSpPr>
          <p:nvPr/>
        </p:nvSpPr>
        <p:spPr>
          <a:xfrm>
            <a:off x="1006679" y="4085778"/>
            <a:ext cx="6184696" cy="2231131"/>
          </a:xfrm>
          <a:prstGeom prst="rect">
            <a:avLst/>
          </a:prstGeom>
          <a:solidFill>
            <a:srgbClr val="90C8E5"/>
          </a:solidFill>
          <a:ln w="25400">
            <a:noFill/>
          </a:ln>
        </p:spPr>
        <p:txBody>
          <a:bodyPr vert="horz" lIns="0" tIns="108000" rIns="504000" bIns="108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nSpc>
                <a:spcPct val="100000"/>
              </a:lnSpc>
            </a:pPr>
            <a:r>
              <a:rPr lang="en-GB" altLang="en-US" sz="2400" b="0" dirty="0">
                <a:solidFill>
                  <a:schemeClr val="tx1"/>
                </a:solidFill>
                <a:latin typeface="Twinkl Cursive Looped" panose="02000000000000000000" pitchFamily="2" charset="0"/>
              </a:rPr>
              <a:t>Because the Moon spins and orbits at </a:t>
            </a:r>
          </a:p>
          <a:p>
            <a:pPr>
              <a:lnSpc>
                <a:spcPct val="100000"/>
              </a:lnSpc>
            </a:pPr>
            <a:r>
              <a:rPr lang="en-GB" altLang="en-US" sz="2400" b="0" dirty="0">
                <a:solidFill>
                  <a:schemeClr val="tx1"/>
                </a:solidFill>
                <a:latin typeface="Twinkl Cursive Looped" panose="02000000000000000000" pitchFamily="2" charset="0"/>
              </a:rPr>
              <a:t>the same rate of time, it appears to be </a:t>
            </a:r>
          </a:p>
          <a:p>
            <a:pPr>
              <a:lnSpc>
                <a:spcPct val="100000"/>
              </a:lnSpc>
            </a:pPr>
            <a:r>
              <a:rPr lang="en-GB" altLang="en-US" sz="2400" b="0" dirty="0">
                <a:solidFill>
                  <a:schemeClr val="tx1"/>
                </a:solidFill>
                <a:latin typeface="Twinkl Cursive Looped" panose="02000000000000000000" pitchFamily="2" charset="0"/>
              </a:rPr>
              <a:t>still from Earth. Scientists call this </a:t>
            </a:r>
          </a:p>
          <a:p>
            <a:pPr>
              <a:lnSpc>
                <a:spcPct val="100000"/>
              </a:lnSpc>
            </a:pPr>
            <a:r>
              <a:rPr lang="en-GB" altLang="en-US" sz="2400" b="0" dirty="0">
                <a:solidFill>
                  <a:schemeClr val="tx1"/>
                </a:solidFill>
                <a:latin typeface="Twinkl Cursive Looped" panose="02000000000000000000" pitchFamily="2" charset="0"/>
              </a:rPr>
              <a:t>‘</a:t>
            </a:r>
            <a:r>
              <a:rPr lang="en-GB" altLang="en-US" sz="2400" b="0" dirty="0">
                <a:latin typeface="Twinkl Cursive Looped" panose="02000000000000000000" pitchFamily="2" charset="0"/>
              </a:rPr>
              <a:t>synchronous rotation’. The word ‘synchronise’ means that things happen </a:t>
            </a:r>
          </a:p>
          <a:p>
            <a:pPr>
              <a:lnSpc>
                <a:spcPct val="100000"/>
              </a:lnSpc>
            </a:pPr>
            <a:r>
              <a:rPr lang="en-GB" altLang="en-US" sz="2400" b="0" dirty="0">
                <a:latin typeface="Twinkl Cursive Looped" panose="02000000000000000000" pitchFamily="2" charset="0"/>
              </a:rPr>
              <a:t>at the same time.</a:t>
            </a:r>
            <a:endParaRPr lang="en-GB" altLang="en-US" sz="2400" b="0" dirty="0">
              <a:solidFill>
                <a:schemeClr val="tx1"/>
              </a:solidFill>
              <a:latin typeface="Twinkl Cursive Looped" panose="02000000000000000000" pitchFamily="2" charset="0"/>
            </a:endParaRPr>
          </a:p>
        </p:txBody>
      </p:sp>
      <p:sp>
        <p:nvSpPr>
          <p:cNvPr id="3" name="Title 20"/>
          <p:cNvSpPr>
            <a:spLocks noGrp="1"/>
          </p:cNvSpPr>
          <p:nvPr>
            <p:ph type="title"/>
          </p:nvPr>
        </p:nvSpPr>
        <p:spPr>
          <a:xfrm>
            <a:off x="1090570" y="657427"/>
            <a:ext cx="9107080" cy="994306"/>
          </a:xfrm>
          <a:prstGeom prst="rect">
            <a:avLst/>
          </a:prstGeom>
          <a:solidFill>
            <a:srgbClr val="0076B0"/>
          </a:solidFill>
        </p:spPr>
        <p:txBody>
          <a:bodyPr vert="horz" lIns="108000" tIns="108000" rIns="108000" bIns="108000" rtlCol="0" anchor="ctr">
            <a:noAutofit/>
          </a:bodyPr>
          <a:lstStyle/>
          <a:p>
            <a:pPr algn="ctr"/>
            <a:r>
              <a:rPr lang="en-GB" sz="3600" dirty="0">
                <a:solidFill>
                  <a:srgbClr val="FFFFFF"/>
                </a:solidFill>
                <a:latin typeface="Twinkl Cursive Looped" panose="02000000000000000000" pitchFamily="2" charset="0"/>
              </a:rPr>
              <a:t>The Movement of the Moon - Rotation</a:t>
            </a:r>
          </a:p>
        </p:txBody>
      </p:sp>
      <p:sp>
        <p:nvSpPr>
          <p:cNvPr id="7" name="Title 20"/>
          <p:cNvSpPr txBox="1">
            <a:spLocks/>
          </p:cNvSpPr>
          <p:nvPr/>
        </p:nvSpPr>
        <p:spPr>
          <a:xfrm>
            <a:off x="897621" y="1651733"/>
            <a:ext cx="6293753" cy="1438274"/>
          </a:xfrm>
          <a:prstGeom prst="rect">
            <a:avLst/>
          </a:prstGeom>
          <a:solidFill>
            <a:srgbClr val="90C8E5"/>
          </a:solidFill>
          <a:ln w="25400">
            <a:noFill/>
          </a:ln>
        </p:spPr>
        <p:txBody>
          <a:bodyPr vert="horz" lIns="108000" tIns="108000" rIns="108000" bIns="108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nSpc>
                <a:spcPct val="100000"/>
              </a:lnSpc>
            </a:pPr>
            <a:r>
              <a:rPr lang="en-GB" altLang="en-US" sz="2400" b="0" dirty="0">
                <a:solidFill>
                  <a:schemeClr val="tx1"/>
                </a:solidFill>
                <a:latin typeface="Twinkl Cursive Looped" panose="02000000000000000000" pitchFamily="2" charset="0"/>
              </a:rPr>
              <a:t>Just like the Earth, the Moon rotates </a:t>
            </a:r>
          </a:p>
          <a:p>
            <a:pPr>
              <a:lnSpc>
                <a:spcPct val="100000"/>
              </a:lnSpc>
            </a:pPr>
            <a:r>
              <a:rPr lang="en-GB" altLang="en-US" sz="2400" b="0" dirty="0">
                <a:solidFill>
                  <a:schemeClr val="tx1"/>
                </a:solidFill>
                <a:latin typeface="Twinkl Cursive Looped" panose="02000000000000000000" pitchFamily="2" charset="0"/>
              </a:rPr>
              <a:t>on its axis. This rotation is anticlockwise, </a:t>
            </a:r>
          </a:p>
          <a:p>
            <a:pPr>
              <a:lnSpc>
                <a:spcPct val="100000"/>
              </a:lnSpc>
            </a:pPr>
            <a:r>
              <a:rPr lang="en-GB" altLang="en-US" sz="2400" b="0" dirty="0">
                <a:solidFill>
                  <a:schemeClr val="tx1"/>
                </a:solidFill>
                <a:latin typeface="Twinkl Cursive Looped" panose="02000000000000000000" pitchFamily="2" charset="0"/>
              </a:rPr>
              <a:t>just like the Earth’s.</a:t>
            </a:r>
          </a:p>
        </p:txBody>
      </p:sp>
      <p:pic>
        <p:nvPicPr>
          <p:cNvPr id="6" name="Picture 5"/>
          <p:cNvPicPr>
            <a:picLocks noChangeAspect="1"/>
          </p:cNvPicPr>
          <p:nvPr/>
        </p:nvPicPr>
        <p:blipFill rotWithShape="1">
          <a:blip r:embed="rId2" cstate="print">
            <a:extLst>
              <a:ext uri="{28A0092B-C50C-407E-A947-70E740481C1C}">
                <a14:useLocalDpi xmlns:a14="http://schemas.microsoft.com/office/drawing/2010/main" val="0"/>
              </a:ext>
            </a:extLst>
          </a:blip>
          <a:srcRect l="14086" r="16475"/>
          <a:stretch/>
        </p:blipFill>
        <p:spPr>
          <a:xfrm>
            <a:off x="7551053" y="1825794"/>
            <a:ext cx="3743325" cy="3811875"/>
          </a:xfrm>
          <a:prstGeom prst="rect">
            <a:avLst/>
          </a:prstGeom>
        </p:spPr>
      </p:pic>
    </p:spTree>
    <p:extLst>
      <p:ext uri="{BB962C8B-B14F-4D97-AF65-F5344CB8AC3E}">
        <p14:creationId xmlns:p14="http://schemas.microsoft.com/office/powerpoint/2010/main" val="16863991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down)">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down)">
                                      <p:cBhvr>
                                        <p:cTn id="1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0"/>
          <p:cNvSpPr>
            <a:spLocks noGrp="1"/>
          </p:cNvSpPr>
          <p:nvPr>
            <p:ph type="title"/>
          </p:nvPr>
        </p:nvSpPr>
        <p:spPr>
          <a:xfrm>
            <a:off x="1870858" y="623033"/>
            <a:ext cx="8220075" cy="994306"/>
          </a:xfrm>
          <a:prstGeom prst="rect">
            <a:avLst/>
          </a:prstGeom>
          <a:solidFill>
            <a:srgbClr val="0076B0"/>
          </a:solidFill>
        </p:spPr>
        <p:txBody>
          <a:bodyPr vert="horz" lIns="108000" tIns="108000" rIns="108000" bIns="108000" rtlCol="0" anchor="ctr">
            <a:noAutofit/>
          </a:bodyPr>
          <a:lstStyle/>
          <a:p>
            <a:pPr algn="ctr"/>
            <a:r>
              <a:rPr lang="en-GB" sz="3600" dirty="0">
                <a:solidFill>
                  <a:srgbClr val="FFFFFF"/>
                </a:solidFill>
                <a:latin typeface="Twinkl Cursive Looped" panose="02000000000000000000" pitchFamily="2" charset="0"/>
              </a:rPr>
              <a:t>The Far Side of the Moon</a:t>
            </a:r>
          </a:p>
        </p:txBody>
      </p:sp>
      <p:sp>
        <p:nvSpPr>
          <p:cNvPr id="5" name="Title 20"/>
          <p:cNvSpPr txBox="1">
            <a:spLocks/>
          </p:cNvSpPr>
          <p:nvPr/>
        </p:nvSpPr>
        <p:spPr>
          <a:xfrm>
            <a:off x="847288" y="1905001"/>
            <a:ext cx="10477850" cy="2190750"/>
          </a:xfrm>
          <a:prstGeom prst="rect">
            <a:avLst/>
          </a:prstGeom>
          <a:solidFill>
            <a:srgbClr val="90C8E5"/>
          </a:solidFill>
          <a:ln w="25400">
            <a:noFill/>
          </a:ln>
        </p:spPr>
        <p:txBody>
          <a:bodyPr vert="horz" lIns="108000" tIns="108000" rIns="108000" bIns="108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nSpc>
                <a:spcPct val="100000"/>
              </a:lnSpc>
            </a:pPr>
            <a:r>
              <a:rPr lang="en-GB" altLang="en-US" sz="2400" b="0" dirty="0">
                <a:solidFill>
                  <a:schemeClr val="tx1"/>
                </a:solidFill>
                <a:latin typeface="Twinkl Cursive Looped" panose="02000000000000000000" pitchFamily="2" charset="0"/>
              </a:rPr>
              <a:t>The side of the Moon we can see is called the near side. The other side of the Moon, the side we can’t see, is called the far side (although people often refer to it as the dark side of the moon, this is not accurate as there is no side of the Moon which is constantly in darkness). In 1959, the Russian spacecraft Luna 3 took the first photographs of the far side of the Moon. Until that time, no one knew what it looked like. </a:t>
            </a:r>
          </a:p>
        </p:txBody>
      </p:sp>
      <p:sp>
        <p:nvSpPr>
          <p:cNvPr id="6" name="Title 20"/>
          <p:cNvSpPr txBox="1">
            <a:spLocks/>
          </p:cNvSpPr>
          <p:nvPr/>
        </p:nvSpPr>
        <p:spPr>
          <a:xfrm>
            <a:off x="847288" y="4896577"/>
            <a:ext cx="5767388" cy="1023081"/>
          </a:xfrm>
          <a:prstGeom prst="rect">
            <a:avLst/>
          </a:prstGeom>
          <a:solidFill>
            <a:schemeClr val="bg1"/>
          </a:solidFill>
          <a:ln w="25400">
            <a:solidFill>
              <a:srgbClr val="0076B0"/>
            </a:solidFill>
          </a:ln>
        </p:spPr>
        <p:txBody>
          <a:bodyPr vert="horz" lIns="108000" tIns="108000" rIns="108000" bIns="108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nSpc>
                <a:spcPct val="100000"/>
              </a:lnSpc>
            </a:pPr>
            <a:r>
              <a:rPr lang="en-GB" altLang="en-US" sz="2400" b="0" dirty="0">
                <a:solidFill>
                  <a:schemeClr val="tx1"/>
                </a:solidFill>
                <a:latin typeface="Twinkl Cursive Looped" panose="02000000000000000000" pitchFamily="2" charset="0"/>
              </a:rPr>
              <a:t>The far side of the Moon is very different to the near side. It is covered in craters from meteors that have crashed into it.</a:t>
            </a:r>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734301" y="3822341"/>
            <a:ext cx="2356632" cy="2353625"/>
          </a:xfrm>
          <a:prstGeom prst="rect">
            <a:avLst/>
          </a:prstGeom>
        </p:spPr>
      </p:pic>
    </p:spTree>
    <p:extLst>
      <p:ext uri="{BB962C8B-B14F-4D97-AF65-F5344CB8AC3E}">
        <p14:creationId xmlns:p14="http://schemas.microsoft.com/office/powerpoint/2010/main" val="37843693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down)">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0"/>
          <p:cNvSpPr>
            <a:spLocks noGrp="1"/>
          </p:cNvSpPr>
          <p:nvPr>
            <p:ph type="title"/>
          </p:nvPr>
        </p:nvSpPr>
        <p:spPr>
          <a:xfrm>
            <a:off x="1977574" y="657427"/>
            <a:ext cx="8220075" cy="994306"/>
          </a:xfrm>
          <a:prstGeom prst="rect">
            <a:avLst/>
          </a:prstGeom>
          <a:solidFill>
            <a:srgbClr val="0076B0"/>
          </a:solidFill>
        </p:spPr>
        <p:txBody>
          <a:bodyPr vert="horz" lIns="108000" tIns="108000" rIns="108000" bIns="108000" rtlCol="0" anchor="ctr">
            <a:noAutofit/>
          </a:bodyPr>
          <a:lstStyle/>
          <a:p>
            <a:pPr algn="ctr"/>
            <a:r>
              <a:rPr lang="en-GB" sz="3600" dirty="0">
                <a:solidFill>
                  <a:srgbClr val="FFFFFF"/>
                </a:solidFill>
                <a:latin typeface="Twinkl Cursive Looped" panose="02000000000000000000" pitchFamily="2" charset="0"/>
              </a:rPr>
              <a:t>The Shape of the Moon</a:t>
            </a:r>
          </a:p>
        </p:txBody>
      </p:sp>
      <p:grpSp>
        <p:nvGrpSpPr>
          <p:cNvPr id="5" name="Group 4"/>
          <p:cNvGrpSpPr/>
          <p:nvPr/>
        </p:nvGrpSpPr>
        <p:grpSpPr>
          <a:xfrm>
            <a:off x="4424329" y="2690135"/>
            <a:ext cx="3326562" cy="3342593"/>
            <a:chOff x="2841531" y="1836939"/>
            <a:chExt cx="3294063" cy="3309938"/>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047906" y="2041727"/>
              <a:ext cx="2892425" cy="289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1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268694" y="1836939"/>
              <a:ext cx="460375"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15"/>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239994" y="2273502"/>
              <a:ext cx="460375"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Picture 16"/>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841531" y="3279977"/>
              <a:ext cx="461963"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Picture 1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251106" y="4284864"/>
              <a:ext cx="461963"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Picture 18"/>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259169" y="4688089"/>
              <a:ext cx="460375"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Picture 19"/>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260881" y="4264227"/>
              <a:ext cx="46037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 name="Picture 20"/>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675219" y="3267277"/>
              <a:ext cx="460375"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Picture 2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230719" y="2267152"/>
              <a:ext cx="460375"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3" name="TextBox 12"/>
          <p:cNvSpPr txBox="1">
            <a:spLocks noChangeArrowheads="1"/>
          </p:cNvSpPr>
          <p:nvPr/>
        </p:nvSpPr>
        <p:spPr bwMode="auto">
          <a:xfrm>
            <a:off x="8352640" y="3932861"/>
            <a:ext cx="1845009"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a:lstStyle>
          <a:p>
            <a:pPr algn="ctr">
              <a:lnSpc>
                <a:spcPct val="100000"/>
              </a:lnSpc>
              <a:spcBef>
                <a:spcPct val="0"/>
              </a:spcBef>
              <a:buFontTx/>
              <a:buNone/>
            </a:pPr>
            <a:r>
              <a:rPr lang="en-GB" altLang="en-US" dirty="0"/>
              <a:t>sunlight</a:t>
            </a:r>
          </a:p>
        </p:txBody>
      </p:sp>
      <p:sp>
        <p:nvSpPr>
          <p:cNvPr id="24" name="Arrow: Right 13">
            <a:extLst>
              <a:ext uri="{FF2B5EF4-FFF2-40B4-BE49-F238E27FC236}">
                <a16:creationId xmlns:a16="http://schemas.microsoft.com/office/drawing/2014/main" id="{0A7A6182-428A-48E9-AB60-32A78238E190}"/>
              </a:ext>
            </a:extLst>
          </p:cNvPr>
          <p:cNvSpPr/>
          <p:nvPr/>
        </p:nvSpPr>
        <p:spPr>
          <a:xfrm rot="10800000">
            <a:off x="8159692" y="4221861"/>
            <a:ext cx="2037956" cy="368300"/>
          </a:xfrm>
          <a:prstGeom prst="rightArrow">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a:p>
        </p:txBody>
      </p:sp>
      <p:sp>
        <p:nvSpPr>
          <p:cNvPr id="25" name="Title 20"/>
          <p:cNvSpPr txBox="1">
            <a:spLocks/>
          </p:cNvSpPr>
          <p:nvPr/>
        </p:nvSpPr>
        <p:spPr>
          <a:xfrm>
            <a:off x="805344" y="1756871"/>
            <a:ext cx="10486238" cy="778733"/>
          </a:xfrm>
          <a:prstGeom prst="rect">
            <a:avLst/>
          </a:prstGeom>
          <a:solidFill>
            <a:srgbClr val="90C8E5"/>
          </a:solidFill>
          <a:ln w="25400">
            <a:noFill/>
          </a:ln>
        </p:spPr>
        <p:txBody>
          <a:bodyPr vert="horz" lIns="108000" tIns="108000" rIns="108000" bIns="108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nSpc>
                <a:spcPct val="100000"/>
              </a:lnSpc>
            </a:pPr>
            <a:r>
              <a:rPr lang="en-GB" altLang="en-US" sz="2400" b="0" dirty="0">
                <a:solidFill>
                  <a:schemeClr val="tx1"/>
                </a:solidFill>
                <a:latin typeface="Twinkl Cursive Looped" panose="02000000000000000000" pitchFamily="2" charset="0"/>
              </a:rPr>
              <a:t>At various times in a month, the Moon looks different. This is because as the Moon rotates round the Earth, the Sun lights up different parts of it.</a:t>
            </a:r>
          </a:p>
        </p:txBody>
      </p:sp>
    </p:spTree>
    <p:extLst>
      <p:ext uri="{BB962C8B-B14F-4D97-AF65-F5344CB8AC3E}">
        <p14:creationId xmlns:p14="http://schemas.microsoft.com/office/powerpoint/2010/main" val="28858649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wipe(down)">
                                      <p:cBhvr>
                                        <p:cTn id="7" dur="500"/>
                                        <p:tgtEl>
                                          <p:spTgt spid="2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24"/>
                                        </p:tgtEl>
                                        <p:attrNameLst>
                                          <p:attrName>style.visibility</p:attrName>
                                        </p:attrNameLst>
                                      </p:cBhvr>
                                      <p:to>
                                        <p:strVal val="visible"/>
                                      </p:to>
                                    </p:set>
                                    <p:animEffect transition="in" filter="wipe(down)">
                                      <p:cBhvr>
                                        <p:cTn id="12" dur="500"/>
                                        <p:tgtEl>
                                          <p:spTgt spid="24"/>
                                        </p:tgtEl>
                                      </p:cBhvr>
                                    </p:animEffect>
                                  </p:childTnLst>
                                </p:cTn>
                              </p:par>
                              <p:par>
                                <p:cTn id="13" presetID="22" presetClass="entr" presetSubtype="4" fill="hold" grpId="0" nodeType="withEffect">
                                  <p:stCondLst>
                                    <p:cond delay="0"/>
                                  </p:stCondLst>
                                  <p:childTnLst>
                                    <p:set>
                                      <p:cBhvr>
                                        <p:cTn id="14" dur="1" fill="hold">
                                          <p:stCondLst>
                                            <p:cond delay="0"/>
                                          </p:stCondLst>
                                        </p:cTn>
                                        <p:tgtEl>
                                          <p:spTgt spid="23"/>
                                        </p:tgtEl>
                                        <p:attrNameLst>
                                          <p:attrName>style.visibility</p:attrName>
                                        </p:attrNameLst>
                                      </p:cBhvr>
                                      <p:to>
                                        <p:strVal val="visible"/>
                                      </p:to>
                                    </p:set>
                                    <p:animEffect transition="in" filter="wipe(down)">
                                      <p:cBhvr>
                                        <p:cTn id="15" dur="500"/>
                                        <p:tgtEl>
                                          <p:spTgt spid="23"/>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wipe(down)">
                                      <p:cBhvr>
                                        <p:cTn id="2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4" grpId="0" animBg="1"/>
      <p:bldP spid="2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0"/>
          <p:cNvSpPr>
            <a:spLocks noGrp="1"/>
          </p:cNvSpPr>
          <p:nvPr>
            <p:ph type="title"/>
          </p:nvPr>
        </p:nvSpPr>
        <p:spPr>
          <a:xfrm>
            <a:off x="1977574" y="657427"/>
            <a:ext cx="8220075" cy="994306"/>
          </a:xfrm>
          <a:prstGeom prst="rect">
            <a:avLst/>
          </a:prstGeom>
          <a:solidFill>
            <a:srgbClr val="0076B0"/>
          </a:solidFill>
        </p:spPr>
        <p:txBody>
          <a:bodyPr vert="horz" lIns="108000" tIns="108000" rIns="108000" bIns="108000" rtlCol="0" anchor="ctr">
            <a:noAutofit/>
          </a:bodyPr>
          <a:lstStyle/>
          <a:p>
            <a:pPr algn="ctr"/>
            <a:r>
              <a:rPr lang="en-GB" sz="3600" dirty="0">
                <a:solidFill>
                  <a:srgbClr val="FFFFFF"/>
                </a:solidFill>
                <a:latin typeface="Twinkl Cursive Looped" panose="02000000000000000000" pitchFamily="2" charset="0"/>
              </a:rPr>
              <a:t>Waxing and Waning</a:t>
            </a:r>
          </a:p>
        </p:txBody>
      </p:sp>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b="52883"/>
          <a:stretch/>
        </p:blipFill>
        <p:spPr>
          <a:xfrm>
            <a:off x="4619842" y="3434278"/>
            <a:ext cx="2935536" cy="735429"/>
          </a:xfrm>
          <a:prstGeom prst="rect">
            <a:avLst/>
          </a:prstGeom>
        </p:spPr>
      </p:pic>
      <p:pic>
        <p:nvPicPr>
          <p:cNvPr id="5" name="Picture 4"/>
          <p:cNvPicPr>
            <a:picLocks noChangeAspect="1"/>
          </p:cNvPicPr>
          <p:nvPr/>
        </p:nvPicPr>
        <p:blipFill rotWithShape="1">
          <a:blip r:embed="rId3" cstate="print">
            <a:extLst>
              <a:ext uri="{28A0092B-C50C-407E-A947-70E740481C1C}">
                <a14:useLocalDpi xmlns:a14="http://schemas.microsoft.com/office/drawing/2010/main" val="0"/>
              </a:ext>
            </a:extLst>
          </a:blip>
          <a:srcRect t="53904" b="-11133"/>
          <a:stretch/>
        </p:blipFill>
        <p:spPr>
          <a:xfrm>
            <a:off x="4646393" y="5390272"/>
            <a:ext cx="2935536" cy="893263"/>
          </a:xfrm>
          <a:prstGeom prst="rect">
            <a:avLst/>
          </a:prstGeom>
        </p:spPr>
      </p:pic>
      <p:sp>
        <p:nvSpPr>
          <p:cNvPr id="11" name="Rectangle 10"/>
          <p:cNvSpPr/>
          <p:nvPr/>
        </p:nvSpPr>
        <p:spPr>
          <a:xfrm>
            <a:off x="3539106" y="3540608"/>
            <a:ext cx="1051891" cy="369332"/>
          </a:xfrm>
          <a:prstGeom prst="rect">
            <a:avLst/>
          </a:prstGeom>
        </p:spPr>
        <p:txBody>
          <a:bodyPr wrap="none">
            <a:spAutoFit/>
          </a:bodyPr>
          <a:lstStyle/>
          <a:p>
            <a:r>
              <a:rPr lang="en-GB" altLang="en-US" dirty="0"/>
              <a:t>waxing </a:t>
            </a:r>
            <a:endParaRPr lang="en-GB" dirty="0"/>
          </a:p>
        </p:txBody>
      </p:sp>
      <p:sp>
        <p:nvSpPr>
          <p:cNvPr id="12" name="Rectangle 11"/>
          <p:cNvSpPr/>
          <p:nvPr/>
        </p:nvSpPr>
        <p:spPr>
          <a:xfrm>
            <a:off x="3539106" y="5592225"/>
            <a:ext cx="1018227" cy="369332"/>
          </a:xfrm>
          <a:prstGeom prst="rect">
            <a:avLst/>
          </a:prstGeom>
        </p:spPr>
        <p:txBody>
          <a:bodyPr wrap="none">
            <a:spAutoFit/>
          </a:bodyPr>
          <a:lstStyle/>
          <a:p>
            <a:r>
              <a:rPr lang="en-GB" altLang="en-US" dirty="0"/>
              <a:t>waning</a:t>
            </a:r>
            <a:endParaRPr lang="en-GB" dirty="0"/>
          </a:p>
        </p:txBody>
      </p:sp>
      <p:sp>
        <p:nvSpPr>
          <p:cNvPr id="15" name="Title 20"/>
          <p:cNvSpPr txBox="1">
            <a:spLocks/>
          </p:cNvSpPr>
          <p:nvPr/>
        </p:nvSpPr>
        <p:spPr>
          <a:xfrm>
            <a:off x="906011" y="1696616"/>
            <a:ext cx="10268125" cy="690288"/>
          </a:xfrm>
          <a:prstGeom prst="rect">
            <a:avLst/>
          </a:prstGeom>
          <a:solidFill>
            <a:srgbClr val="90C8E5"/>
          </a:solidFill>
          <a:ln w="25400">
            <a:noFill/>
          </a:ln>
        </p:spPr>
        <p:txBody>
          <a:bodyPr vert="horz" lIns="108000" tIns="108000" rIns="108000" bIns="108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nSpc>
                <a:spcPct val="100000"/>
              </a:lnSpc>
            </a:pPr>
            <a:r>
              <a:rPr lang="en-GB" altLang="en-US" sz="2400" b="0" dirty="0">
                <a:solidFill>
                  <a:schemeClr val="tx1"/>
                </a:solidFill>
                <a:latin typeface="Twinkl Cursive Looped" panose="02000000000000000000" pitchFamily="2" charset="0"/>
              </a:rPr>
              <a:t>The Moon can be described as either waxing or waning. This refers to the amount of Moon we see on sequential days</a:t>
            </a:r>
            <a:r>
              <a:rPr lang="en-GB" altLang="en-US" sz="2400" dirty="0">
                <a:solidFill>
                  <a:schemeClr val="tx1"/>
                </a:solidFill>
                <a:latin typeface="Twinkl Cursive Looped" panose="02000000000000000000" pitchFamily="2" charset="0"/>
              </a:rPr>
              <a:t>.</a:t>
            </a:r>
          </a:p>
        </p:txBody>
      </p:sp>
      <p:sp>
        <p:nvSpPr>
          <p:cNvPr id="16" name="Title 20"/>
          <p:cNvSpPr txBox="1">
            <a:spLocks/>
          </p:cNvSpPr>
          <p:nvPr/>
        </p:nvSpPr>
        <p:spPr>
          <a:xfrm>
            <a:off x="1040235" y="2497410"/>
            <a:ext cx="10050011" cy="653171"/>
          </a:xfrm>
          <a:prstGeom prst="rect">
            <a:avLst/>
          </a:prstGeom>
          <a:solidFill>
            <a:schemeClr val="bg1"/>
          </a:solidFill>
          <a:ln w="25400">
            <a:solidFill>
              <a:srgbClr val="0076B0"/>
            </a:solidFill>
          </a:ln>
        </p:spPr>
        <p:txBody>
          <a:bodyPr vert="horz" lIns="108000" tIns="108000" rIns="108000" bIns="108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altLang="en-US" sz="1800" b="0" dirty="0">
                <a:solidFill>
                  <a:schemeClr val="tx1"/>
                </a:solidFill>
                <a:latin typeface="Twinkl Cursive Looped" panose="02000000000000000000" pitchFamily="2" charset="0"/>
              </a:rPr>
              <a:t>When we are gradually seeing more of the Moon over a number of days, this is called waxing. </a:t>
            </a:r>
          </a:p>
        </p:txBody>
      </p:sp>
      <p:sp>
        <p:nvSpPr>
          <p:cNvPr id="17" name="Title 20"/>
          <p:cNvSpPr txBox="1">
            <a:spLocks/>
          </p:cNvSpPr>
          <p:nvPr/>
        </p:nvSpPr>
        <p:spPr>
          <a:xfrm>
            <a:off x="788565" y="4453404"/>
            <a:ext cx="10469461" cy="653171"/>
          </a:xfrm>
          <a:prstGeom prst="rect">
            <a:avLst/>
          </a:prstGeom>
          <a:solidFill>
            <a:schemeClr val="bg1"/>
          </a:solidFill>
          <a:ln w="25400">
            <a:solidFill>
              <a:srgbClr val="0076B0"/>
            </a:solidFill>
          </a:ln>
        </p:spPr>
        <p:txBody>
          <a:bodyPr vert="horz" lIns="108000" tIns="108000" rIns="108000" bIns="108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nSpc>
                <a:spcPct val="100000"/>
              </a:lnSpc>
            </a:pPr>
            <a:r>
              <a:rPr lang="en-GB" altLang="en-US" sz="1800" b="0" dirty="0">
                <a:solidFill>
                  <a:schemeClr val="tx1"/>
                </a:solidFill>
                <a:latin typeface="Twinkl Cursive Looped" panose="02000000000000000000" pitchFamily="2" charset="0"/>
              </a:rPr>
              <a:t>When we are gradually seeing less of the Moon over a number of days, this is called waning.</a:t>
            </a:r>
          </a:p>
        </p:txBody>
      </p:sp>
    </p:spTree>
    <p:extLst>
      <p:ext uri="{BB962C8B-B14F-4D97-AF65-F5344CB8AC3E}">
        <p14:creationId xmlns:p14="http://schemas.microsoft.com/office/powerpoint/2010/main" val="37851187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wipe(down)">
                                      <p:cBhvr>
                                        <p:cTn id="12" dur="500"/>
                                        <p:tgtEl>
                                          <p:spTgt spid="16"/>
                                        </p:tgtEl>
                                      </p:cBhvr>
                                    </p:animEffect>
                                  </p:childTnLst>
                                </p:cTn>
                              </p:par>
                              <p:par>
                                <p:cTn id="13" presetID="22" presetClass="entr" presetSubtype="4" fill="hold" grpId="0" nodeType="with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wipe(down)">
                                      <p:cBhvr>
                                        <p:cTn id="15" dur="500"/>
                                        <p:tgtEl>
                                          <p:spTgt spid="11"/>
                                        </p:tgtEl>
                                      </p:cBhvr>
                                    </p:animEffect>
                                  </p:childTnLst>
                                </p:cTn>
                              </p:par>
                              <p:par>
                                <p:cTn id="16" presetID="22" presetClass="entr" presetSubtype="4"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ipe(down)">
                                      <p:cBhvr>
                                        <p:cTn id="18" dur="500"/>
                                        <p:tgtEl>
                                          <p:spTgt spid="4"/>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4" fill="hold" grpId="0" nodeType="click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wipe(down)">
                                      <p:cBhvr>
                                        <p:cTn id="23" dur="500"/>
                                        <p:tgtEl>
                                          <p:spTgt spid="17"/>
                                        </p:tgtEl>
                                      </p:cBhvr>
                                    </p:animEffect>
                                  </p:childTnLst>
                                </p:cTn>
                              </p:par>
                              <p:par>
                                <p:cTn id="24" presetID="22" presetClass="entr" presetSubtype="4"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wipe(down)">
                                      <p:cBhvr>
                                        <p:cTn id="26" dur="500"/>
                                        <p:tgtEl>
                                          <p:spTgt spid="12"/>
                                        </p:tgtEl>
                                      </p:cBhvr>
                                    </p:animEffect>
                                  </p:childTnLst>
                                </p:cTn>
                              </p:par>
                              <p:par>
                                <p:cTn id="27" presetID="22" presetClass="entr" presetSubtype="4" fill="hold" nodeType="with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wipe(down)">
                                      <p:cBhvr>
                                        <p:cTn id="2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5" grpId="0" animBg="1"/>
      <p:bldP spid="16" grpId="0" animBg="1"/>
      <p:bldP spid="17"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0"/>
          <p:cNvSpPr>
            <a:spLocks noGrp="1"/>
          </p:cNvSpPr>
          <p:nvPr>
            <p:ph type="title"/>
          </p:nvPr>
        </p:nvSpPr>
        <p:spPr>
          <a:xfrm>
            <a:off x="1977574" y="657427"/>
            <a:ext cx="8220075" cy="994306"/>
          </a:xfrm>
          <a:prstGeom prst="rect">
            <a:avLst/>
          </a:prstGeom>
          <a:solidFill>
            <a:srgbClr val="0076B0"/>
          </a:solidFill>
        </p:spPr>
        <p:txBody>
          <a:bodyPr vert="horz" lIns="108000" tIns="108000" rIns="108000" bIns="108000" rtlCol="0" anchor="ctr">
            <a:noAutofit/>
          </a:bodyPr>
          <a:lstStyle/>
          <a:p>
            <a:pPr algn="ctr"/>
            <a:r>
              <a:rPr lang="en-GB" sz="3600" dirty="0">
                <a:solidFill>
                  <a:srgbClr val="FFFFFF"/>
                </a:solidFill>
                <a:latin typeface="Twinkl Cursive Looped" panose="02000000000000000000" pitchFamily="2" charset="0"/>
              </a:rPr>
              <a:t>Crescent and Gibbous</a:t>
            </a:r>
          </a:p>
        </p:txBody>
      </p:sp>
      <p:sp>
        <p:nvSpPr>
          <p:cNvPr id="5" name="TextBox 2"/>
          <p:cNvSpPr txBox="1">
            <a:spLocks noChangeArrowheads="1"/>
          </p:cNvSpPr>
          <p:nvPr/>
        </p:nvSpPr>
        <p:spPr bwMode="auto">
          <a:xfrm>
            <a:off x="2455454" y="3585457"/>
            <a:ext cx="288249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a:lstStyle>
          <a:p>
            <a:pPr algn="ctr">
              <a:lnSpc>
                <a:spcPct val="100000"/>
              </a:lnSpc>
              <a:spcBef>
                <a:spcPct val="0"/>
              </a:spcBef>
              <a:buFontTx/>
              <a:buNone/>
            </a:pPr>
            <a:r>
              <a:rPr lang="en-GB" altLang="en-US" dirty="0"/>
              <a:t>waning crescent moon</a:t>
            </a:r>
          </a:p>
        </p:txBody>
      </p:sp>
      <p:sp>
        <p:nvSpPr>
          <p:cNvPr id="6" name="TextBox 6"/>
          <p:cNvSpPr txBox="1">
            <a:spLocks noChangeArrowheads="1"/>
          </p:cNvSpPr>
          <p:nvPr/>
        </p:nvSpPr>
        <p:spPr bwMode="auto">
          <a:xfrm>
            <a:off x="6317544" y="3587045"/>
            <a:ext cx="2641434"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a:lstStyle>
          <a:p>
            <a:pPr algn="ctr">
              <a:lnSpc>
                <a:spcPct val="100000"/>
              </a:lnSpc>
              <a:spcBef>
                <a:spcPct val="0"/>
              </a:spcBef>
              <a:buFontTx/>
              <a:buNone/>
            </a:pPr>
            <a:r>
              <a:rPr lang="en-GB" altLang="en-US"/>
              <a:t>waxing crescent moon</a:t>
            </a:r>
          </a:p>
        </p:txBody>
      </p:sp>
      <p:sp>
        <p:nvSpPr>
          <p:cNvPr id="8" name="TextBox 9"/>
          <p:cNvSpPr txBox="1">
            <a:spLocks noChangeArrowheads="1"/>
          </p:cNvSpPr>
          <p:nvPr/>
        </p:nvSpPr>
        <p:spPr bwMode="auto">
          <a:xfrm>
            <a:off x="6275158" y="5966858"/>
            <a:ext cx="265340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a:lstStyle>
          <a:p>
            <a:pPr algn="ctr">
              <a:lnSpc>
                <a:spcPct val="100000"/>
              </a:lnSpc>
              <a:spcBef>
                <a:spcPct val="0"/>
              </a:spcBef>
              <a:buFontTx/>
              <a:buNone/>
            </a:pPr>
            <a:r>
              <a:rPr lang="en-GB" altLang="en-US" dirty="0"/>
              <a:t>waxing gibbous moon</a:t>
            </a:r>
          </a:p>
        </p:txBody>
      </p:sp>
      <p:sp>
        <p:nvSpPr>
          <p:cNvPr id="9" name="TextBox 11"/>
          <p:cNvSpPr txBox="1">
            <a:spLocks noChangeArrowheads="1"/>
          </p:cNvSpPr>
          <p:nvPr/>
        </p:nvSpPr>
        <p:spPr bwMode="auto">
          <a:xfrm>
            <a:off x="2455455" y="5967913"/>
            <a:ext cx="28961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a:lstStyle>
          <a:p>
            <a:pPr algn="ctr">
              <a:lnSpc>
                <a:spcPct val="100000"/>
              </a:lnSpc>
              <a:spcBef>
                <a:spcPct val="0"/>
              </a:spcBef>
              <a:buFontTx/>
              <a:buNone/>
            </a:pPr>
            <a:r>
              <a:rPr lang="en-GB" altLang="en-US"/>
              <a:t>waning gibbous moon</a:t>
            </a:r>
          </a:p>
        </p:txBody>
      </p:sp>
      <p:pic>
        <p:nvPicPr>
          <p:cNvPr id="10" name="Picture 9"/>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337664" y="2409408"/>
            <a:ext cx="1118079" cy="11159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0"/>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075290" y="2402598"/>
            <a:ext cx="1124903" cy="11227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1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313799" y="4703114"/>
            <a:ext cx="1179485" cy="11760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12"/>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012782" y="4703113"/>
            <a:ext cx="1178152" cy="11760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Title 20"/>
          <p:cNvSpPr txBox="1">
            <a:spLocks/>
          </p:cNvSpPr>
          <p:nvPr/>
        </p:nvSpPr>
        <p:spPr>
          <a:xfrm>
            <a:off x="2006149" y="1803655"/>
            <a:ext cx="8157026" cy="444901"/>
          </a:xfrm>
          <a:prstGeom prst="rect">
            <a:avLst/>
          </a:prstGeom>
          <a:solidFill>
            <a:schemeClr val="bg1"/>
          </a:solidFill>
          <a:ln w="25400">
            <a:solidFill>
              <a:srgbClr val="0076B0"/>
            </a:solidFill>
          </a:ln>
        </p:spPr>
        <p:txBody>
          <a:bodyPr vert="horz" lIns="108000" tIns="108000" rIns="108000" bIns="108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altLang="en-US" sz="1800" b="0" dirty="0">
                <a:solidFill>
                  <a:schemeClr val="tx1"/>
                </a:solidFill>
                <a:latin typeface="Twinkl Cursive Looped" panose="02000000000000000000" pitchFamily="2" charset="0"/>
              </a:rPr>
              <a:t>A crescent moon is when we can only see a crescent-shaped area of the Moon.</a:t>
            </a:r>
          </a:p>
        </p:txBody>
      </p:sp>
      <p:sp>
        <p:nvSpPr>
          <p:cNvPr id="16" name="Title 20"/>
          <p:cNvSpPr txBox="1">
            <a:spLocks/>
          </p:cNvSpPr>
          <p:nvPr/>
        </p:nvSpPr>
        <p:spPr>
          <a:xfrm>
            <a:off x="2006149" y="4115033"/>
            <a:ext cx="8157026" cy="444901"/>
          </a:xfrm>
          <a:prstGeom prst="rect">
            <a:avLst/>
          </a:prstGeom>
          <a:solidFill>
            <a:schemeClr val="bg1"/>
          </a:solidFill>
          <a:ln w="25400">
            <a:solidFill>
              <a:srgbClr val="0076B0"/>
            </a:solidFill>
          </a:ln>
        </p:spPr>
        <p:txBody>
          <a:bodyPr vert="horz" lIns="108000" tIns="108000" rIns="108000" bIns="108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altLang="en-US" sz="1800" b="0" dirty="0">
                <a:solidFill>
                  <a:schemeClr val="tx1"/>
                </a:solidFill>
                <a:latin typeface="Twinkl Cursive Looped" panose="02000000000000000000" pitchFamily="2" charset="0"/>
              </a:rPr>
              <a:t>A gibbous moon is when a crescent-shaped area of the Moon cannot be seen</a:t>
            </a:r>
            <a:r>
              <a:rPr lang="en-GB" altLang="en-US" sz="1800" b="0" dirty="0"/>
              <a:t>.</a:t>
            </a:r>
          </a:p>
        </p:txBody>
      </p:sp>
    </p:spTree>
    <p:extLst>
      <p:ext uri="{BB962C8B-B14F-4D97-AF65-F5344CB8AC3E}">
        <p14:creationId xmlns:p14="http://schemas.microsoft.com/office/powerpoint/2010/main" val="16519633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wipe(down)">
                                      <p:cBhvr>
                                        <p:cTn id="12" dur="500"/>
                                        <p:tgtEl>
                                          <p:spTgt spid="10"/>
                                        </p:tgtEl>
                                      </p:cBhvr>
                                    </p:animEffect>
                                  </p:childTnLst>
                                </p:cTn>
                              </p:par>
                              <p:par>
                                <p:cTn id="13" presetID="22" presetClass="entr" presetSubtype="4"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down)">
                                      <p:cBhvr>
                                        <p:cTn id="15" dur="500"/>
                                        <p:tgtEl>
                                          <p:spTgt spid="5"/>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nodeType="click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wipe(down)">
                                      <p:cBhvr>
                                        <p:cTn id="20" dur="500"/>
                                        <p:tgtEl>
                                          <p:spTgt spid="11"/>
                                        </p:tgtEl>
                                      </p:cBhvr>
                                    </p:animEffect>
                                  </p:childTnLst>
                                </p:cTn>
                              </p:par>
                              <p:par>
                                <p:cTn id="21" presetID="22" presetClass="entr" presetSubtype="4"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wipe(down)">
                                      <p:cBhvr>
                                        <p:cTn id="23" dur="500"/>
                                        <p:tgtEl>
                                          <p:spTgt spid="6"/>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grpId="0" nodeType="click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wipe(down)">
                                      <p:cBhvr>
                                        <p:cTn id="28" dur="500"/>
                                        <p:tgtEl>
                                          <p:spTgt spid="16"/>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4" fill="hold" nodeType="click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wipe(down)">
                                      <p:cBhvr>
                                        <p:cTn id="33" dur="500"/>
                                        <p:tgtEl>
                                          <p:spTgt spid="12"/>
                                        </p:tgtEl>
                                      </p:cBhvr>
                                    </p:animEffect>
                                  </p:childTnLst>
                                </p:cTn>
                              </p:par>
                              <p:par>
                                <p:cTn id="34" presetID="22" presetClass="entr" presetSubtype="4" fill="hold" grpId="0" nodeType="withEffect">
                                  <p:stCondLst>
                                    <p:cond delay="0"/>
                                  </p:stCondLst>
                                  <p:childTnLst>
                                    <p:set>
                                      <p:cBhvr>
                                        <p:cTn id="35" dur="1" fill="hold">
                                          <p:stCondLst>
                                            <p:cond delay="0"/>
                                          </p:stCondLst>
                                        </p:cTn>
                                        <p:tgtEl>
                                          <p:spTgt spid="9"/>
                                        </p:tgtEl>
                                        <p:attrNameLst>
                                          <p:attrName>style.visibility</p:attrName>
                                        </p:attrNameLst>
                                      </p:cBhvr>
                                      <p:to>
                                        <p:strVal val="visible"/>
                                      </p:to>
                                    </p:set>
                                    <p:animEffect transition="in" filter="wipe(down)">
                                      <p:cBhvr>
                                        <p:cTn id="36" dur="500"/>
                                        <p:tgtEl>
                                          <p:spTgt spid="9"/>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4" fill="hold" nodeType="clickEffect">
                                  <p:stCondLst>
                                    <p:cond delay="0"/>
                                  </p:stCondLst>
                                  <p:childTnLst>
                                    <p:set>
                                      <p:cBhvr>
                                        <p:cTn id="40" dur="1" fill="hold">
                                          <p:stCondLst>
                                            <p:cond delay="0"/>
                                          </p:stCondLst>
                                        </p:cTn>
                                        <p:tgtEl>
                                          <p:spTgt spid="13"/>
                                        </p:tgtEl>
                                        <p:attrNameLst>
                                          <p:attrName>style.visibility</p:attrName>
                                        </p:attrNameLst>
                                      </p:cBhvr>
                                      <p:to>
                                        <p:strVal val="visible"/>
                                      </p:to>
                                    </p:set>
                                    <p:animEffect transition="in" filter="wipe(down)">
                                      <p:cBhvr>
                                        <p:cTn id="41" dur="500"/>
                                        <p:tgtEl>
                                          <p:spTgt spid="13"/>
                                        </p:tgtEl>
                                      </p:cBhvr>
                                    </p:animEffect>
                                  </p:childTnLst>
                                </p:cTn>
                              </p:par>
                              <p:par>
                                <p:cTn id="42" presetID="22" presetClass="entr" presetSubtype="4" fill="hold" grpId="0" nodeType="withEffect">
                                  <p:stCondLst>
                                    <p:cond delay="0"/>
                                  </p:stCondLst>
                                  <p:childTnLst>
                                    <p:set>
                                      <p:cBhvr>
                                        <p:cTn id="43" dur="1" fill="hold">
                                          <p:stCondLst>
                                            <p:cond delay="0"/>
                                          </p:stCondLst>
                                        </p:cTn>
                                        <p:tgtEl>
                                          <p:spTgt spid="8"/>
                                        </p:tgtEl>
                                        <p:attrNameLst>
                                          <p:attrName>style.visibility</p:attrName>
                                        </p:attrNameLst>
                                      </p:cBhvr>
                                      <p:to>
                                        <p:strVal val="visible"/>
                                      </p:to>
                                    </p:set>
                                    <p:animEffect transition="in" filter="wipe(down)">
                                      <p:cBhvr>
                                        <p:cTn id="44"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8" grpId="0"/>
      <p:bldP spid="9" grpId="0"/>
      <p:bldP spid="15" grpId="0" animBg="1"/>
      <p:bldP spid="1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Title 20"/>
          <p:cNvSpPr txBox="1">
            <a:spLocks/>
          </p:cNvSpPr>
          <p:nvPr/>
        </p:nvSpPr>
        <p:spPr>
          <a:xfrm>
            <a:off x="4300560" y="4088980"/>
            <a:ext cx="502441" cy="551358"/>
          </a:xfrm>
          <a:prstGeom prst="roundRect">
            <a:avLst>
              <a:gd name="adj" fmla="val 9641"/>
            </a:avLst>
          </a:prstGeom>
          <a:solidFill>
            <a:srgbClr val="0076B0"/>
          </a:solidFill>
          <a:ln w="25400">
            <a:noFill/>
          </a:ln>
        </p:spPr>
        <p:txBody>
          <a:bodyPr vert="horz" lIns="108000" tIns="108000" rIns="108000" bIns="108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endParaRPr lang="en-GB" sz="3600" dirty="0">
              <a:solidFill>
                <a:srgbClr val="FFFFFF"/>
              </a:solidFill>
              <a:latin typeface="+mn-lt"/>
            </a:endParaRPr>
          </a:p>
        </p:txBody>
      </p:sp>
      <p:sp>
        <p:nvSpPr>
          <p:cNvPr id="42" name="Title 20"/>
          <p:cNvSpPr txBox="1">
            <a:spLocks/>
          </p:cNvSpPr>
          <p:nvPr/>
        </p:nvSpPr>
        <p:spPr>
          <a:xfrm>
            <a:off x="4643130" y="5168943"/>
            <a:ext cx="502441" cy="551358"/>
          </a:xfrm>
          <a:prstGeom prst="roundRect">
            <a:avLst>
              <a:gd name="adj" fmla="val 9641"/>
            </a:avLst>
          </a:prstGeom>
          <a:solidFill>
            <a:srgbClr val="0076B0"/>
          </a:solidFill>
          <a:ln w="25400">
            <a:noFill/>
          </a:ln>
        </p:spPr>
        <p:txBody>
          <a:bodyPr vert="horz" lIns="108000" tIns="108000" rIns="108000" bIns="108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endParaRPr lang="en-GB" sz="3600" dirty="0">
              <a:solidFill>
                <a:srgbClr val="FFFFFF"/>
              </a:solidFill>
              <a:latin typeface="+mn-lt"/>
            </a:endParaRPr>
          </a:p>
        </p:txBody>
      </p:sp>
      <p:sp>
        <p:nvSpPr>
          <p:cNvPr id="41" name="Title 20"/>
          <p:cNvSpPr txBox="1">
            <a:spLocks/>
          </p:cNvSpPr>
          <p:nvPr/>
        </p:nvSpPr>
        <p:spPr>
          <a:xfrm>
            <a:off x="5780711" y="5546122"/>
            <a:ext cx="502441" cy="551358"/>
          </a:xfrm>
          <a:prstGeom prst="roundRect">
            <a:avLst>
              <a:gd name="adj" fmla="val 9641"/>
            </a:avLst>
          </a:prstGeom>
          <a:solidFill>
            <a:srgbClr val="0076B0"/>
          </a:solidFill>
          <a:ln w="25400">
            <a:noFill/>
          </a:ln>
        </p:spPr>
        <p:txBody>
          <a:bodyPr vert="horz" lIns="108000" tIns="108000" rIns="108000" bIns="108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endParaRPr lang="en-GB" sz="3600" dirty="0">
              <a:solidFill>
                <a:srgbClr val="FFFFFF"/>
              </a:solidFill>
              <a:latin typeface="+mn-lt"/>
            </a:endParaRPr>
          </a:p>
        </p:txBody>
      </p:sp>
      <p:sp>
        <p:nvSpPr>
          <p:cNvPr id="40" name="Title 20"/>
          <p:cNvSpPr txBox="1">
            <a:spLocks/>
          </p:cNvSpPr>
          <p:nvPr/>
        </p:nvSpPr>
        <p:spPr>
          <a:xfrm>
            <a:off x="6873110" y="5156150"/>
            <a:ext cx="502441" cy="551358"/>
          </a:xfrm>
          <a:prstGeom prst="roundRect">
            <a:avLst>
              <a:gd name="adj" fmla="val 9641"/>
            </a:avLst>
          </a:prstGeom>
          <a:solidFill>
            <a:srgbClr val="0076B0"/>
          </a:solidFill>
          <a:ln w="25400">
            <a:noFill/>
          </a:ln>
        </p:spPr>
        <p:txBody>
          <a:bodyPr vert="horz" lIns="108000" tIns="108000" rIns="108000" bIns="108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endParaRPr lang="en-GB" sz="3600" dirty="0">
              <a:solidFill>
                <a:srgbClr val="FFFFFF"/>
              </a:solidFill>
              <a:latin typeface="+mn-lt"/>
            </a:endParaRPr>
          </a:p>
        </p:txBody>
      </p:sp>
      <p:sp>
        <p:nvSpPr>
          <p:cNvPr id="37" name="Title 20"/>
          <p:cNvSpPr txBox="1">
            <a:spLocks/>
          </p:cNvSpPr>
          <p:nvPr/>
        </p:nvSpPr>
        <p:spPr>
          <a:xfrm>
            <a:off x="5789843" y="2659081"/>
            <a:ext cx="502441" cy="551358"/>
          </a:xfrm>
          <a:prstGeom prst="roundRect">
            <a:avLst>
              <a:gd name="adj" fmla="val 9641"/>
            </a:avLst>
          </a:prstGeom>
          <a:solidFill>
            <a:srgbClr val="0076B0"/>
          </a:solidFill>
          <a:ln w="25400">
            <a:noFill/>
          </a:ln>
        </p:spPr>
        <p:txBody>
          <a:bodyPr vert="horz" lIns="108000" tIns="108000" rIns="108000" bIns="108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endParaRPr lang="en-GB" sz="3600" dirty="0">
              <a:solidFill>
                <a:srgbClr val="FFFFFF"/>
              </a:solidFill>
              <a:latin typeface="+mn-lt"/>
            </a:endParaRPr>
          </a:p>
        </p:txBody>
      </p:sp>
      <p:sp>
        <p:nvSpPr>
          <p:cNvPr id="38" name="Title 20"/>
          <p:cNvSpPr txBox="1">
            <a:spLocks/>
          </p:cNvSpPr>
          <p:nvPr/>
        </p:nvSpPr>
        <p:spPr>
          <a:xfrm>
            <a:off x="6885852" y="3044191"/>
            <a:ext cx="502441" cy="551358"/>
          </a:xfrm>
          <a:prstGeom prst="roundRect">
            <a:avLst>
              <a:gd name="adj" fmla="val 9641"/>
            </a:avLst>
          </a:prstGeom>
          <a:solidFill>
            <a:srgbClr val="0076B0"/>
          </a:solidFill>
          <a:ln w="25400">
            <a:noFill/>
          </a:ln>
        </p:spPr>
        <p:txBody>
          <a:bodyPr vert="horz" lIns="108000" tIns="108000" rIns="108000" bIns="108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endParaRPr lang="en-GB" sz="3600" dirty="0">
              <a:solidFill>
                <a:srgbClr val="FFFFFF"/>
              </a:solidFill>
              <a:latin typeface="+mn-lt"/>
            </a:endParaRPr>
          </a:p>
        </p:txBody>
      </p:sp>
      <p:sp>
        <p:nvSpPr>
          <p:cNvPr id="39" name="Title 20"/>
          <p:cNvSpPr txBox="1">
            <a:spLocks/>
          </p:cNvSpPr>
          <p:nvPr/>
        </p:nvSpPr>
        <p:spPr>
          <a:xfrm>
            <a:off x="7238747" y="4079637"/>
            <a:ext cx="502441" cy="551358"/>
          </a:xfrm>
          <a:prstGeom prst="roundRect">
            <a:avLst>
              <a:gd name="adj" fmla="val 9641"/>
            </a:avLst>
          </a:prstGeom>
          <a:solidFill>
            <a:srgbClr val="0076B0"/>
          </a:solidFill>
          <a:ln w="25400">
            <a:noFill/>
          </a:ln>
        </p:spPr>
        <p:txBody>
          <a:bodyPr vert="horz" lIns="108000" tIns="108000" rIns="108000" bIns="108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endParaRPr lang="en-GB" sz="3600" dirty="0">
              <a:solidFill>
                <a:srgbClr val="FFFFFF"/>
              </a:solidFill>
              <a:latin typeface="+mn-lt"/>
            </a:endParaRPr>
          </a:p>
        </p:txBody>
      </p:sp>
      <p:sp>
        <p:nvSpPr>
          <p:cNvPr id="36" name="Title 20"/>
          <p:cNvSpPr txBox="1">
            <a:spLocks/>
          </p:cNvSpPr>
          <p:nvPr/>
        </p:nvSpPr>
        <p:spPr>
          <a:xfrm>
            <a:off x="4635704" y="3037000"/>
            <a:ext cx="502441" cy="551358"/>
          </a:xfrm>
          <a:prstGeom prst="roundRect">
            <a:avLst>
              <a:gd name="adj" fmla="val 9641"/>
            </a:avLst>
          </a:prstGeom>
          <a:solidFill>
            <a:srgbClr val="0076B0"/>
          </a:solidFill>
          <a:ln w="25400">
            <a:noFill/>
          </a:ln>
        </p:spPr>
        <p:txBody>
          <a:bodyPr vert="horz" lIns="108000" tIns="108000" rIns="108000" bIns="108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endParaRPr lang="en-GB" sz="3600" dirty="0">
              <a:solidFill>
                <a:srgbClr val="FFFFFF"/>
              </a:solidFill>
              <a:latin typeface="+mn-lt"/>
            </a:endParaRPr>
          </a:p>
        </p:txBody>
      </p:sp>
      <p:sp>
        <p:nvSpPr>
          <p:cNvPr id="3" name="Title 20"/>
          <p:cNvSpPr>
            <a:spLocks noGrp="1"/>
          </p:cNvSpPr>
          <p:nvPr>
            <p:ph type="title"/>
          </p:nvPr>
        </p:nvSpPr>
        <p:spPr>
          <a:xfrm>
            <a:off x="1977574" y="657427"/>
            <a:ext cx="8220075" cy="994306"/>
          </a:xfrm>
          <a:prstGeom prst="rect">
            <a:avLst/>
          </a:prstGeom>
          <a:solidFill>
            <a:srgbClr val="0076B0"/>
          </a:solidFill>
        </p:spPr>
        <p:txBody>
          <a:bodyPr vert="horz" lIns="108000" tIns="108000" rIns="108000" bIns="108000" rtlCol="0" anchor="ctr">
            <a:noAutofit/>
          </a:bodyPr>
          <a:lstStyle/>
          <a:p>
            <a:pPr algn="ctr"/>
            <a:r>
              <a:rPr lang="en-GB" sz="3600" dirty="0">
                <a:solidFill>
                  <a:srgbClr val="FFFFFF"/>
                </a:solidFill>
                <a:latin typeface="Twinkl Cursive Looped" panose="02000000000000000000" pitchFamily="2" charset="0"/>
              </a:rPr>
              <a:t>Phases of the Moon</a:t>
            </a:r>
          </a:p>
        </p:txBody>
      </p:sp>
      <p:sp>
        <p:nvSpPr>
          <p:cNvPr id="16" name="TextBox 1"/>
          <p:cNvSpPr txBox="1">
            <a:spLocks noChangeArrowheads="1"/>
          </p:cNvSpPr>
          <p:nvPr/>
        </p:nvSpPr>
        <p:spPr bwMode="auto">
          <a:xfrm>
            <a:off x="7680237" y="4221862"/>
            <a:ext cx="122519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Sassoon Infant Rg" pitchFamily="50" charset="0"/>
                <a:ea typeface="+mn-ea"/>
                <a:cs typeface="+mn-cs"/>
              </a:defRPr>
            </a:lvl1pPr>
            <a:lvl2pPr marL="457200" algn="l" rtl="0" eaLnBrk="0" fontAlgn="base" hangingPunct="0">
              <a:spcBef>
                <a:spcPct val="0"/>
              </a:spcBef>
              <a:spcAft>
                <a:spcPct val="0"/>
              </a:spcAft>
              <a:defRPr kern="1200">
                <a:solidFill>
                  <a:schemeClr val="tx1"/>
                </a:solidFill>
                <a:latin typeface="Sassoon Infant Rg" pitchFamily="50" charset="0"/>
                <a:ea typeface="+mn-ea"/>
                <a:cs typeface="+mn-cs"/>
              </a:defRPr>
            </a:lvl2pPr>
            <a:lvl3pPr marL="914400" algn="l" rtl="0" eaLnBrk="0" fontAlgn="base" hangingPunct="0">
              <a:spcBef>
                <a:spcPct val="0"/>
              </a:spcBef>
              <a:spcAft>
                <a:spcPct val="0"/>
              </a:spcAft>
              <a:defRPr kern="1200">
                <a:solidFill>
                  <a:schemeClr val="tx1"/>
                </a:solidFill>
                <a:latin typeface="Sassoon Infant Rg" pitchFamily="50" charset="0"/>
                <a:ea typeface="+mn-ea"/>
                <a:cs typeface="+mn-cs"/>
              </a:defRPr>
            </a:lvl3pPr>
            <a:lvl4pPr marL="1371600" algn="l" rtl="0" eaLnBrk="0" fontAlgn="base" hangingPunct="0">
              <a:spcBef>
                <a:spcPct val="0"/>
              </a:spcBef>
              <a:spcAft>
                <a:spcPct val="0"/>
              </a:spcAft>
              <a:defRPr kern="1200">
                <a:solidFill>
                  <a:schemeClr val="tx1"/>
                </a:solidFill>
                <a:latin typeface="Sassoon Infant Rg" pitchFamily="50" charset="0"/>
                <a:ea typeface="+mn-ea"/>
                <a:cs typeface="+mn-cs"/>
              </a:defRPr>
            </a:lvl4pPr>
            <a:lvl5pPr marL="1828800" algn="l" rtl="0" eaLnBrk="0" fontAlgn="base" hangingPunct="0">
              <a:spcBef>
                <a:spcPct val="0"/>
              </a:spcBef>
              <a:spcAft>
                <a:spcPct val="0"/>
              </a:spcAft>
              <a:defRPr kern="1200">
                <a:solidFill>
                  <a:schemeClr val="tx1"/>
                </a:solidFill>
                <a:latin typeface="Sassoon Infant Rg" pitchFamily="50" charset="0"/>
                <a:ea typeface="+mn-ea"/>
                <a:cs typeface="+mn-cs"/>
              </a:defRPr>
            </a:lvl5pPr>
            <a:lvl6pPr marL="2286000" algn="l" defTabSz="914400" rtl="0" eaLnBrk="1" latinLnBrk="0" hangingPunct="1">
              <a:defRPr kern="1200">
                <a:solidFill>
                  <a:schemeClr val="tx1"/>
                </a:solidFill>
                <a:latin typeface="Sassoon Infant Rg" pitchFamily="50" charset="0"/>
                <a:ea typeface="+mn-ea"/>
                <a:cs typeface="+mn-cs"/>
              </a:defRPr>
            </a:lvl6pPr>
            <a:lvl7pPr marL="2743200" algn="l" defTabSz="914400" rtl="0" eaLnBrk="1" latinLnBrk="0" hangingPunct="1">
              <a:defRPr kern="1200">
                <a:solidFill>
                  <a:schemeClr val="tx1"/>
                </a:solidFill>
                <a:latin typeface="Sassoon Infant Rg" pitchFamily="50" charset="0"/>
                <a:ea typeface="+mn-ea"/>
                <a:cs typeface="+mn-cs"/>
              </a:defRPr>
            </a:lvl7pPr>
            <a:lvl8pPr marL="3200400" algn="l" defTabSz="914400" rtl="0" eaLnBrk="1" latinLnBrk="0" hangingPunct="1">
              <a:defRPr kern="1200">
                <a:solidFill>
                  <a:schemeClr val="tx1"/>
                </a:solidFill>
                <a:latin typeface="Sassoon Infant Rg" pitchFamily="50" charset="0"/>
                <a:ea typeface="+mn-ea"/>
                <a:cs typeface="+mn-cs"/>
              </a:defRPr>
            </a:lvl8pPr>
            <a:lvl9pPr marL="3657600" algn="l" defTabSz="914400" rtl="0" eaLnBrk="1" latinLnBrk="0" hangingPunct="1">
              <a:defRPr kern="1200">
                <a:solidFill>
                  <a:schemeClr val="tx1"/>
                </a:solidFill>
                <a:latin typeface="Sassoon Infant Rg" pitchFamily="50" charset="0"/>
                <a:ea typeface="+mn-ea"/>
                <a:cs typeface="+mn-cs"/>
              </a:defRPr>
            </a:lvl9pPr>
          </a:lstStyle>
          <a:p>
            <a:pPr algn="ctr">
              <a:lnSpc>
                <a:spcPct val="100000"/>
              </a:lnSpc>
              <a:spcBef>
                <a:spcPct val="0"/>
              </a:spcBef>
              <a:buFontTx/>
              <a:buNone/>
            </a:pPr>
            <a:r>
              <a:rPr lang="en-GB" altLang="en-US" sz="1600" dirty="0">
                <a:latin typeface="Twinkl" pitchFamily="2" charset="0"/>
              </a:rPr>
              <a:t>new moon</a:t>
            </a:r>
          </a:p>
        </p:txBody>
      </p:sp>
      <p:sp>
        <p:nvSpPr>
          <p:cNvPr id="17" name="TextBox 25"/>
          <p:cNvSpPr txBox="1">
            <a:spLocks noChangeArrowheads="1"/>
          </p:cNvSpPr>
          <p:nvPr/>
        </p:nvSpPr>
        <p:spPr bwMode="auto">
          <a:xfrm>
            <a:off x="3132164" y="4181465"/>
            <a:ext cx="122020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Sassoon Infant Rg" pitchFamily="50" charset="0"/>
                <a:ea typeface="+mn-ea"/>
                <a:cs typeface="+mn-cs"/>
              </a:defRPr>
            </a:lvl1pPr>
            <a:lvl2pPr marL="457200" algn="l" rtl="0" eaLnBrk="0" fontAlgn="base" hangingPunct="0">
              <a:spcBef>
                <a:spcPct val="0"/>
              </a:spcBef>
              <a:spcAft>
                <a:spcPct val="0"/>
              </a:spcAft>
              <a:defRPr kern="1200">
                <a:solidFill>
                  <a:schemeClr val="tx1"/>
                </a:solidFill>
                <a:latin typeface="Sassoon Infant Rg" pitchFamily="50" charset="0"/>
                <a:ea typeface="+mn-ea"/>
                <a:cs typeface="+mn-cs"/>
              </a:defRPr>
            </a:lvl2pPr>
            <a:lvl3pPr marL="914400" algn="l" rtl="0" eaLnBrk="0" fontAlgn="base" hangingPunct="0">
              <a:spcBef>
                <a:spcPct val="0"/>
              </a:spcBef>
              <a:spcAft>
                <a:spcPct val="0"/>
              </a:spcAft>
              <a:defRPr kern="1200">
                <a:solidFill>
                  <a:schemeClr val="tx1"/>
                </a:solidFill>
                <a:latin typeface="Sassoon Infant Rg" pitchFamily="50" charset="0"/>
                <a:ea typeface="+mn-ea"/>
                <a:cs typeface="+mn-cs"/>
              </a:defRPr>
            </a:lvl3pPr>
            <a:lvl4pPr marL="1371600" algn="l" rtl="0" eaLnBrk="0" fontAlgn="base" hangingPunct="0">
              <a:spcBef>
                <a:spcPct val="0"/>
              </a:spcBef>
              <a:spcAft>
                <a:spcPct val="0"/>
              </a:spcAft>
              <a:defRPr kern="1200">
                <a:solidFill>
                  <a:schemeClr val="tx1"/>
                </a:solidFill>
                <a:latin typeface="Sassoon Infant Rg" pitchFamily="50" charset="0"/>
                <a:ea typeface="+mn-ea"/>
                <a:cs typeface="+mn-cs"/>
              </a:defRPr>
            </a:lvl4pPr>
            <a:lvl5pPr marL="1828800" algn="l" rtl="0" eaLnBrk="0" fontAlgn="base" hangingPunct="0">
              <a:spcBef>
                <a:spcPct val="0"/>
              </a:spcBef>
              <a:spcAft>
                <a:spcPct val="0"/>
              </a:spcAft>
              <a:defRPr kern="1200">
                <a:solidFill>
                  <a:schemeClr val="tx1"/>
                </a:solidFill>
                <a:latin typeface="Sassoon Infant Rg" pitchFamily="50" charset="0"/>
                <a:ea typeface="+mn-ea"/>
                <a:cs typeface="+mn-cs"/>
              </a:defRPr>
            </a:lvl5pPr>
            <a:lvl6pPr marL="2286000" algn="l" defTabSz="914400" rtl="0" eaLnBrk="1" latinLnBrk="0" hangingPunct="1">
              <a:defRPr kern="1200">
                <a:solidFill>
                  <a:schemeClr val="tx1"/>
                </a:solidFill>
                <a:latin typeface="Sassoon Infant Rg" pitchFamily="50" charset="0"/>
                <a:ea typeface="+mn-ea"/>
                <a:cs typeface="+mn-cs"/>
              </a:defRPr>
            </a:lvl6pPr>
            <a:lvl7pPr marL="2743200" algn="l" defTabSz="914400" rtl="0" eaLnBrk="1" latinLnBrk="0" hangingPunct="1">
              <a:defRPr kern="1200">
                <a:solidFill>
                  <a:schemeClr val="tx1"/>
                </a:solidFill>
                <a:latin typeface="Sassoon Infant Rg" pitchFamily="50" charset="0"/>
                <a:ea typeface="+mn-ea"/>
                <a:cs typeface="+mn-cs"/>
              </a:defRPr>
            </a:lvl7pPr>
            <a:lvl8pPr marL="3200400" algn="l" defTabSz="914400" rtl="0" eaLnBrk="1" latinLnBrk="0" hangingPunct="1">
              <a:defRPr kern="1200">
                <a:solidFill>
                  <a:schemeClr val="tx1"/>
                </a:solidFill>
                <a:latin typeface="Sassoon Infant Rg" pitchFamily="50" charset="0"/>
                <a:ea typeface="+mn-ea"/>
                <a:cs typeface="+mn-cs"/>
              </a:defRPr>
            </a:lvl8pPr>
            <a:lvl9pPr marL="3657600" algn="l" defTabSz="914400" rtl="0" eaLnBrk="1" latinLnBrk="0" hangingPunct="1">
              <a:defRPr kern="1200">
                <a:solidFill>
                  <a:schemeClr val="tx1"/>
                </a:solidFill>
                <a:latin typeface="Sassoon Infant Rg" pitchFamily="50" charset="0"/>
                <a:ea typeface="+mn-ea"/>
                <a:cs typeface="+mn-cs"/>
              </a:defRPr>
            </a:lvl9pPr>
          </a:lstStyle>
          <a:p>
            <a:pPr algn="ctr">
              <a:lnSpc>
                <a:spcPct val="100000"/>
              </a:lnSpc>
              <a:spcBef>
                <a:spcPct val="0"/>
              </a:spcBef>
              <a:buFontTx/>
              <a:buNone/>
            </a:pPr>
            <a:r>
              <a:rPr lang="en-GB" altLang="en-US" sz="1600" dirty="0">
                <a:latin typeface="Twinkl" pitchFamily="2" charset="0"/>
              </a:rPr>
              <a:t>full moon</a:t>
            </a:r>
          </a:p>
        </p:txBody>
      </p:sp>
      <p:sp>
        <p:nvSpPr>
          <p:cNvPr id="18" name="TextBox 26"/>
          <p:cNvSpPr txBox="1">
            <a:spLocks noChangeArrowheads="1"/>
          </p:cNvSpPr>
          <p:nvPr/>
        </p:nvSpPr>
        <p:spPr bwMode="auto">
          <a:xfrm>
            <a:off x="2914049" y="3162922"/>
            <a:ext cx="170992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Sassoon Infant Rg" pitchFamily="50" charset="0"/>
                <a:ea typeface="+mn-ea"/>
                <a:cs typeface="+mn-cs"/>
              </a:defRPr>
            </a:lvl1pPr>
            <a:lvl2pPr marL="457200" algn="l" rtl="0" eaLnBrk="0" fontAlgn="base" hangingPunct="0">
              <a:spcBef>
                <a:spcPct val="0"/>
              </a:spcBef>
              <a:spcAft>
                <a:spcPct val="0"/>
              </a:spcAft>
              <a:defRPr kern="1200">
                <a:solidFill>
                  <a:schemeClr val="tx1"/>
                </a:solidFill>
                <a:latin typeface="Sassoon Infant Rg" pitchFamily="50" charset="0"/>
                <a:ea typeface="+mn-ea"/>
                <a:cs typeface="+mn-cs"/>
              </a:defRPr>
            </a:lvl2pPr>
            <a:lvl3pPr marL="914400" algn="l" rtl="0" eaLnBrk="0" fontAlgn="base" hangingPunct="0">
              <a:spcBef>
                <a:spcPct val="0"/>
              </a:spcBef>
              <a:spcAft>
                <a:spcPct val="0"/>
              </a:spcAft>
              <a:defRPr kern="1200">
                <a:solidFill>
                  <a:schemeClr val="tx1"/>
                </a:solidFill>
                <a:latin typeface="Sassoon Infant Rg" pitchFamily="50" charset="0"/>
                <a:ea typeface="+mn-ea"/>
                <a:cs typeface="+mn-cs"/>
              </a:defRPr>
            </a:lvl3pPr>
            <a:lvl4pPr marL="1371600" algn="l" rtl="0" eaLnBrk="0" fontAlgn="base" hangingPunct="0">
              <a:spcBef>
                <a:spcPct val="0"/>
              </a:spcBef>
              <a:spcAft>
                <a:spcPct val="0"/>
              </a:spcAft>
              <a:defRPr kern="1200">
                <a:solidFill>
                  <a:schemeClr val="tx1"/>
                </a:solidFill>
                <a:latin typeface="Sassoon Infant Rg" pitchFamily="50" charset="0"/>
                <a:ea typeface="+mn-ea"/>
                <a:cs typeface="+mn-cs"/>
              </a:defRPr>
            </a:lvl4pPr>
            <a:lvl5pPr marL="1828800" algn="l" rtl="0" eaLnBrk="0" fontAlgn="base" hangingPunct="0">
              <a:spcBef>
                <a:spcPct val="0"/>
              </a:spcBef>
              <a:spcAft>
                <a:spcPct val="0"/>
              </a:spcAft>
              <a:defRPr kern="1200">
                <a:solidFill>
                  <a:schemeClr val="tx1"/>
                </a:solidFill>
                <a:latin typeface="Sassoon Infant Rg" pitchFamily="50" charset="0"/>
                <a:ea typeface="+mn-ea"/>
                <a:cs typeface="+mn-cs"/>
              </a:defRPr>
            </a:lvl5pPr>
            <a:lvl6pPr marL="2286000" algn="l" defTabSz="914400" rtl="0" eaLnBrk="1" latinLnBrk="0" hangingPunct="1">
              <a:defRPr kern="1200">
                <a:solidFill>
                  <a:schemeClr val="tx1"/>
                </a:solidFill>
                <a:latin typeface="Sassoon Infant Rg" pitchFamily="50" charset="0"/>
                <a:ea typeface="+mn-ea"/>
                <a:cs typeface="+mn-cs"/>
              </a:defRPr>
            </a:lvl6pPr>
            <a:lvl7pPr marL="2743200" algn="l" defTabSz="914400" rtl="0" eaLnBrk="1" latinLnBrk="0" hangingPunct="1">
              <a:defRPr kern="1200">
                <a:solidFill>
                  <a:schemeClr val="tx1"/>
                </a:solidFill>
                <a:latin typeface="Sassoon Infant Rg" pitchFamily="50" charset="0"/>
                <a:ea typeface="+mn-ea"/>
                <a:cs typeface="+mn-cs"/>
              </a:defRPr>
            </a:lvl7pPr>
            <a:lvl8pPr marL="3200400" algn="l" defTabSz="914400" rtl="0" eaLnBrk="1" latinLnBrk="0" hangingPunct="1">
              <a:defRPr kern="1200">
                <a:solidFill>
                  <a:schemeClr val="tx1"/>
                </a:solidFill>
                <a:latin typeface="Sassoon Infant Rg" pitchFamily="50" charset="0"/>
                <a:ea typeface="+mn-ea"/>
                <a:cs typeface="+mn-cs"/>
              </a:defRPr>
            </a:lvl8pPr>
            <a:lvl9pPr marL="3657600" algn="l" defTabSz="914400" rtl="0" eaLnBrk="1" latinLnBrk="0" hangingPunct="1">
              <a:defRPr kern="1200">
                <a:solidFill>
                  <a:schemeClr val="tx1"/>
                </a:solidFill>
                <a:latin typeface="Sassoon Infant Rg" pitchFamily="50" charset="0"/>
                <a:ea typeface="+mn-ea"/>
                <a:cs typeface="+mn-cs"/>
              </a:defRPr>
            </a:lvl9pPr>
          </a:lstStyle>
          <a:p>
            <a:pPr algn="ctr">
              <a:lnSpc>
                <a:spcPct val="100000"/>
              </a:lnSpc>
              <a:spcBef>
                <a:spcPct val="0"/>
              </a:spcBef>
              <a:buFontTx/>
              <a:buNone/>
            </a:pPr>
            <a:r>
              <a:rPr lang="en-GB" altLang="en-US" sz="1600" dirty="0">
                <a:latin typeface="Twinkl" pitchFamily="2" charset="0"/>
              </a:rPr>
              <a:t>Waxing Gibbous</a:t>
            </a:r>
          </a:p>
        </p:txBody>
      </p:sp>
      <p:sp>
        <p:nvSpPr>
          <p:cNvPr id="19" name="TextBox 29"/>
          <p:cNvSpPr txBox="1">
            <a:spLocks noChangeArrowheads="1"/>
          </p:cNvSpPr>
          <p:nvPr/>
        </p:nvSpPr>
        <p:spPr bwMode="auto">
          <a:xfrm>
            <a:off x="7338921" y="3152770"/>
            <a:ext cx="174467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Sassoon Infant Rg" pitchFamily="50" charset="0"/>
                <a:ea typeface="+mn-ea"/>
                <a:cs typeface="+mn-cs"/>
              </a:defRPr>
            </a:lvl1pPr>
            <a:lvl2pPr marL="457200" algn="l" rtl="0" eaLnBrk="0" fontAlgn="base" hangingPunct="0">
              <a:spcBef>
                <a:spcPct val="0"/>
              </a:spcBef>
              <a:spcAft>
                <a:spcPct val="0"/>
              </a:spcAft>
              <a:defRPr kern="1200">
                <a:solidFill>
                  <a:schemeClr val="tx1"/>
                </a:solidFill>
                <a:latin typeface="Sassoon Infant Rg" pitchFamily="50" charset="0"/>
                <a:ea typeface="+mn-ea"/>
                <a:cs typeface="+mn-cs"/>
              </a:defRPr>
            </a:lvl2pPr>
            <a:lvl3pPr marL="914400" algn="l" rtl="0" eaLnBrk="0" fontAlgn="base" hangingPunct="0">
              <a:spcBef>
                <a:spcPct val="0"/>
              </a:spcBef>
              <a:spcAft>
                <a:spcPct val="0"/>
              </a:spcAft>
              <a:defRPr kern="1200">
                <a:solidFill>
                  <a:schemeClr val="tx1"/>
                </a:solidFill>
                <a:latin typeface="Sassoon Infant Rg" pitchFamily="50" charset="0"/>
                <a:ea typeface="+mn-ea"/>
                <a:cs typeface="+mn-cs"/>
              </a:defRPr>
            </a:lvl3pPr>
            <a:lvl4pPr marL="1371600" algn="l" rtl="0" eaLnBrk="0" fontAlgn="base" hangingPunct="0">
              <a:spcBef>
                <a:spcPct val="0"/>
              </a:spcBef>
              <a:spcAft>
                <a:spcPct val="0"/>
              </a:spcAft>
              <a:defRPr kern="1200">
                <a:solidFill>
                  <a:schemeClr val="tx1"/>
                </a:solidFill>
                <a:latin typeface="Sassoon Infant Rg" pitchFamily="50" charset="0"/>
                <a:ea typeface="+mn-ea"/>
                <a:cs typeface="+mn-cs"/>
              </a:defRPr>
            </a:lvl4pPr>
            <a:lvl5pPr marL="1828800" algn="l" rtl="0" eaLnBrk="0" fontAlgn="base" hangingPunct="0">
              <a:spcBef>
                <a:spcPct val="0"/>
              </a:spcBef>
              <a:spcAft>
                <a:spcPct val="0"/>
              </a:spcAft>
              <a:defRPr kern="1200">
                <a:solidFill>
                  <a:schemeClr val="tx1"/>
                </a:solidFill>
                <a:latin typeface="Sassoon Infant Rg" pitchFamily="50" charset="0"/>
                <a:ea typeface="+mn-ea"/>
                <a:cs typeface="+mn-cs"/>
              </a:defRPr>
            </a:lvl5pPr>
            <a:lvl6pPr marL="2286000" algn="l" defTabSz="914400" rtl="0" eaLnBrk="1" latinLnBrk="0" hangingPunct="1">
              <a:defRPr kern="1200">
                <a:solidFill>
                  <a:schemeClr val="tx1"/>
                </a:solidFill>
                <a:latin typeface="Sassoon Infant Rg" pitchFamily="50" charset="0"/>
                <a:ea typeface="+mn-ea"/>
                <a:cs typeface="+mn-cs"/>
              </a:defRPr>
            </a:lvl6pPr>
            <a:lvl7pPr marL="2743200" algn="l" defTabSz="914400" rtl="0" eaLnBrk="1" latinLnBrk="0" hangingPunct="1">
              <a:defRPr kern="1200">
                <a:solidFill>
                  <a:schemeClr val="tx1"/>
                </a:solidFill>
                <a:latin typeface="Sassoon Infant Rg" pitchFamily="50" charset="0"/>
                <a:ea typeface="+mn-ea"/>
                <a:cs typeface="+mn-cs"/>
              </a:defRPr>
            </a:lvl7pPr>
            <a:lvl8pPr marL="3200400" algn="l" defTabSz="914400" rtl="0" eaLnBrk="1" latinLnBrk="0" hangingPunct="1">
              <a:defRPr kern="1200">
                <a:solidFill>
                  <a:schemeClr val="tx1"/>
                </a:solidFill>
                <a:latin typeface="Sassoon Infant Rg" pitchFamily="50" charset="0"/>
                <a:ea typeface="+mn-ea"/>
                <a:cs typeface="+mn-cs"/>
              </a:defRPr>
            </a:lvl8pPr>
            <a:lvl9pPr marL="3657600" algn="l" defTabSz="914400" rtl="0" eaLnBrk="1" latinLnBrk="0" hangingPunct="1">
              <a:defRPr kern="1200">
                <a:solidFill>
                  <a:schemeClr val="tx1"/>
                </a:solidFill>
                <a:latin typeface="Sassoon Infant Rg" pitchFamily="50" charset="0"/>
                <a:ea typeface="+mn-ea"/>
                <a:cs typeface="+mn-cs"/>
              </a:defRPr>
            </a:lvl9pPr>
          </a:lstStyle>
          <a:p>
            <a:pPr algn="ctr">
              <a:lnSpc>
                <a:spcPct val="100000"/>
              </a:lnSpc>
              <a:spcBef>
                <a:spcPct val="0"/>
              </a:spcBef>
              <a:buFontTx/>
              <a:buNone/>
            </a:pPr>
            <a:r>
              <a:rPr lang="en-GB" altLang="en-US" sz="1600" dirty="0">
                <a:latin typeface="Twinkl" pitchFamily="2" charset="0"/>
              </a:rPr>
              <a:t>Waxing Crescent</a:t>
            </a:r>
          </a:p>
        </p:txBody>
      </p:sp>
      <p:sp>
        <p:nvSpPr>
          <p:cNvPr id="20" name="TextBox 31"/>
          <p:cNvSpPr txBox="1">
            <a:spLocks noChangeArrowheads="1"/>
          </p:cNvSpPr>
          <p:nvPr/>
        </p:nvSpPr>
        <p:spPr bwMode="auto">
          <a:xfrm>
            <a:off x="7369753" y="5310370"/>
            <a:ext cx="175423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Sassoon Infant Rg" pitchFamily="50" charset="0"/>
                <a:ea typeface="+mn-ea"/>
                <a:cs typeface="+mn-cs"/>
              </a:defRPr>
            </a:lvl1pPr>
            <a:lvl2pPr marL="457200" algn="l" rtl="0" eaLnBrk="0" fontAlgn="base" hangingPunct="0">
              <a:spcBef>
                <a:spcPct val="0"/>
              </a:spcBef>
              <a:spcAft>
                <a:spcPct val="0"/>
              </a:spcAft>
              <a:defRPr kern="1200">
                <a:solidFill>
                  <a:schemeClr val="tx1"/>
                </a:solidFill>
                <a:latin typeface="Sassoon Infant Rg" pitchFamily="50" charset="0"/>
                <a:ea typeface="+mn-ea"/>
                <a:cs typeface="+mn-cs"/>
              </a:defRPr>
            </a:lvl2pPr>
            <a:lvl3pPr marL="914400" algn="l" rtl="0" eaLnBrk="0" fontAlgn="base" hangingPunct="0">
              <a:spcBef>
                <a:spcPct val="0"/>
              </a:spcBef>
              <a:spcAft>
                <a:spcPct val="0"/>
              </a:spcAft>
              <a:defRPr kern="1200">
                <a:solidFill>
                  <a:schemeClr val="tx1"/>
                </a:solidFill>
                <a:latin typeface="Sassoon Infant Rg" pitchFamily="50" charset="0"/>
                <a:ea typeface="+mn-ea"/>
                <a:cs typeface="+mn-cs"/>
              </a:defRPr>
            </a:lvl3pPr>
            <a:lvl4pPr marL="1371600" algn="l" rtl="0" eaLnBrk="0" fontAlgn="base" hangingPunct="0">
              <a:spcBef>
                <a:spcPct val="0"/>
              </a:spcBef>
              <a:spcAft>
                <a:spcPct val="0"/>
              </a:spcAft>
              <a:defRPr kern="1200">
                <a:solidFill>
                  <a:schemeClr val="tx1"/>
                </a:solidFill>
                <a:latin typeface="Sassoon Infant Rg" pitchFamily="50" charset="0"/>
                <a:ea typeface="+mn-ea"/>
                <a:cs typeface="+mn-cs"/>
              </a:defRPr>
            </a:lvl4pPr>
            <a:lvl5pPr marL="1828800" algn="l" rtl="0" eaLnBrk="0" fontAlgn="base" hangingPunct="0">
              <a:spcBef>
                <a:spcPct val="0"/>
              </a:spcBef>
              <a:spcAft>
                <a:spcPct val="0"/>
              </a:spcAft>
              <a:defRPr kern="1200">
                <a:solidFill>
                  <a:schemeClr val="tx1"/>
                </a:solidFill>
                <a:latin typeface="Sassoon Infant Rg" pitchFamily="50" charset="0"/>
                <a:ea typeface="+mn-ea"/>
                <a:cs typeface="+mn-cs"/>
              </a:defRPr>
            </a:lvl5pPr>
            <a:lvl6pPr marL="2286000" algn="l" defTabSz="914400" rtl="0" eaLnBrk="1" latinLnBrk="0" hangingPunct="1">
              <a:defRPr kern="1200">
                <a:solidFill>
                  <a:schemeClr val="tx1"/>
                </a:solidFill>
                <a:latin typeface="Sassoon Infant Rg" pitchFamily="50" charset="0"/>
                <a:ea typeface="+mn-ea"/>
                <a:cs typeface="+mn-cs"/>
              </a:defRPr>
            </a:lvl6pPr>
            <a:lvl7pPr marL="2743200" algn="l" defTabSz="914400" rtl="0" eaLnBrk="1" latinLnBrk="0" hangingPunct="1">
              <a:defRPr kern="1200">
                <a:solidFill>
                  <a:schemeClr val="tx1"/>
                </a:solidFill>
                <a:latin typeface="Sassoon Infant Rg" pitchFamily="50" charset="0"/>
                <a:ea typeface="+mn-ea"/>
                <a:cs typeface="+mn-cs"/>
              </a:defRPr>
            </a:lvl7pPr>
            <a:lvl8pPr marL="3200400" algn="l" defTabSz="914400" rtl="0" eaLnBrk="1" latinLnBrk="0" hangingPunct="1">
              <a:defRPr kern="1200">
                <a:solidFill>
                  <a:schemeClr val="tx1"/>
                </a:solidFill>
                <a:latin typeface="Sassoon Infant Rg" pitchFamily="50" charset="0"/>
                <a:ea typeface="+mn-ea"/>
                <a:cs typeface="+mn-cs"/>
              </a:defRPr>
            </a:lvl8pPr>
            <a:lvl9pPr marL="3657600" algn="l" defTabSz="914400" rtl="0" eaLnBrk="1" latinLnBrk="0" hangingPunct="1">
              <a:defRPr kern="1200">
                <a:solidFill>
                  <a:schemeClr val="tx1"/>
                </a:solidFill>
                <a:latin typeface="Sassoon Infant Rg" pitchFamily="50" charset="0"/>
                <a:ea typeface="+mn-ea"/>
                <a:cs typeface="+mn-cs"/>
              </a:defRPr>
            </a:lvl9pPr>
          </a:lstStyle>
          <a:p>
            <a:pPr>
              <a:lnSpc>
                <a:spcPct val="100000"/>
              </a:lnSpc>
              <a:spcBef>
                <a:spcPct val="0"/>
              </a:spcBef>
              <a:buFontTx/>
              <a:buNone/>
            </a:pPr>
            <a:r>
              <a:rPr lang="en-GB" altLang="en-US" sz="1600" dirty="0">
                <a:latin typeface="Twinkl" pitchFamily="2" charset="0"/>
              </a:rPr>
              <a:t>Waning Crescent</a:t>
            </a:r>
          </a:p>
        </p:txBody>
      </p:sp>
      <p:sp>
        <p:nvSpPr>
          <p:cNvPr id="21" name="TextBox 41"/>
          <p:cNvSpPr txBox="1">
            <a:spLocks noChangeArrowheads="1"/>
          </p:cNvSpPr>
          <p:nvPr/>
        </p:nvSpPr>
        <p:spPr bwMode="auto">
          <a:xfrm>
            <a:off x="3006332" y="5281651"/>
            <a:ext cx="184904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Sassoon Infant Rg" pitchFamily="50" charset="0"/>
                <a:ea typeface="+mn-ea"/>
                <a:cs typeface="+mn-cs"/>
              </a:defRPr>
            </a:lvl1pPr>
            <a:lvl2pPr marL="457200" algn="l" rtl="0" eaLnBrk="0" fontAlgn="base" hangingPunct="0">
              <a:spcBef>
                <a:spcPct val="0"/>
              </a:spcBef>
              <a:spcAft>
                <a:spcPct val="0"/>
              </a:spcAft>
              <a:defRPr kern="1200">
                <a:solidFill>
                  <a:schemeClr val="tx1"/>
                </a:solidFill>
                <a:latin typeface="Sassoon Infant Rg" pitchFamily="50" charset="0"/>
                <a:ea typeface="+mn-ea"/>
                <a:cs typeface="+mn-cs"/>
              </a:defRPr>
            </a:lvl2pPr>
            <a:lvl3pPr marL="914400" algn="l" rtl="0" eaLnBrk="0" fontAlgn="base" hangingPunct="0">
              <a:spcBef>
                <a:spcPct val="0"/>
              </a:spcBef>
              <a:spcAft>
                <a:spcPct val="0"/>
              </a:spcAft>
              <a:defRPr kern="1200">
                <a:solidFill>
                  <a:schemeClr val="tx1"/>
                </a:solidFill>
                <a:latin typeface="Sassoon Infant Rg" pitchFamily="50" charset="0"/>
                <a:ea typeface="+mn-ea"/>
                <a:cs typeface="+mn-cs"/>
              </a:defRPr>
            </a:lvl3pPr>
            <a:lvl4pPr marL="1371600" algn="l" rtl="0" eaLnBrk="0" fontAlgn="base" hangingPunct="0">
              <a:spcBef>
                <a:spcPct val="0"/>
              </a:spcBef>
              <a:spcAft>
                <a:spcPct val="0"/>
              </a:spcAft>
              <a:defRPr kern="1200">
                <a:solidFill>
                  <a:schemeClr val="tx1"/>
                </a:solidFill>
                <a:latin typeface="Sassoon Infant Rg" pitchFamily="50" charset="0"/>
                <a:ea typeface="+mn-ea"/>
                <a:cs typeface="+mn-cs"/>
              </a:defRPr>
            </a:lvl4pPr>
            <a:lvl5pPr marL="1828800" algn="l" rtl="0" eaLnBrk="0" fontAlgn="base" hangingPunct="0">
              <a:spcBef>
                <a:spcPct val="0"/>
              </a:spcBef>
              <a:spcAft>
                <a:spcPct val="0"/>
              </a:spcAft>
              <a:defRPr kern="1200">
                <a:solidFill>
                  <a:schemeClr val="tx1"/>
                </a:solidFill>
                <a:latin typeface="Sassoon Infant Rg" pitchFamily="50" charset="0"/>
                <a:ea typeface="+mn-ea"/>
                <a:cs typeface="+mn-cs"/>
              </a:defRPr>
            </a:lvl5pPr>
            <a:lvl6pPr marL="2286000" algn="l" defTabSz="914400" rtl="0" eaLnBrk="1" latinLnBrk="0" hangingPunct="1">
              <a:defRPr kern="1200">
                <a:solidFill>
                  <a:schemeClr val="tx1"/>
                </a:solidFill>
                <a:latin typeface="Sassoon Infant Rg" pitchFamily="50" charset="0"/>
                <a:ea typeface="+mn-ea"/>
                <a:cs typeface="+mn-cs"/>
              </a:defRPr>
            </a:lvl6pPr>
            <a:lvl7pPr marL="2743200" algn="l" defTabSz="914400" rtl="0" eaLnBrk="1" latinLnBrk="0" hangingPunct="1">
              <a:defRPr kern="1200">
                <a:solidFill>
                  <a:schemeClr val="tx1"/>
                </a:solidFill>
                <a:latin typeface="Sassoon Infant Rg" pitchFamily="50" charset="0"/>
                <a:ea typeface="+mn-ea"/>
                <a:cs typeface="+mn-cs"/>
              </a:defRPr>
            </a:lvl7pPr>
            <a:lvl8pPr marL="3200400" algn="l" defTabSz="914400" rtl="0" eaLnBrk="1" latinLnBrk="0" hangingPunct="1">
              <a:defRPr kern="1200">
                <a:solidFill>
                  <a:schemeClr val="tx1"/>
                </a:solidFill>
                <a:latin typeface="Sassoon Infant Rg" pitchFamily="50" charset="0"/>
                <a:ea typeface="+mn-ea"/>
                <a:cs typeface="+mn-cs"/>
              </a:defRPr>
            </a:lvl8pPr>
            <a:lvl9pPr marL="3657600" algn="l" defTabSz="914400" rtl="0" eaLnBrk="1" latinLnBrk="0" hangingPunct="1">
              <a:defRPr kern="1200">
                <a:solidFill>
                  <a:schemeClr val="tx1"/>
                </a:solidFill>
                <a:latin typeface="Sassoon Infant Rg" pitchFamily="50" charset="0"/>
                <a:ea typeface="+mn-ea"/>
                <a:cs typeface="+mn-cs"/>
              </a:defRPr>
            </a:lvl9pPr>
          </a:lstStyle>
          <a:p>
            <a:pPr>
              <a:lnSpc>
                <a:spcPct val="100000"/>
              </a:lnSpc>
              <a:spcBef>
                <a:spcPct val="0"/>
              </a:spcBef>
              <a:buFontTx/>
              <a:buNone/>
            </a:pPr>
            <a:r>
              <a:rPr lang="en-GB" altLang="en-US" sz="1600" dirty="0">
                <a:latin typeface="Twinkl" pitchFamily="2" charset="0"/>
              </a:rPr>
              <a:t>Waning Gibbous</a:t>
            </a:r>
            <a:endParaRPr lang="en-GB" altLang="en-US" sz="1400" dirty="0">
              <a:latin typeface="Twinkl" pitchFamily="2" charset="0"/>
            </a:endParaRPr>
          </a:p>
        </p:txBody>
      </p:sp>
      <p:sp>
        <p:nvSpPr>
          <p:cNvPr id="22" name="TextBox 111"/>
          <p:cNvSpPr txBox="1">
            <a:spLocks noChangeArrowheads="1"/>
          </p:cNvSpPr>
          <p:nvPr/>
        </p:nvSpPr>
        <p:spPr bwMode="auto">
          <a:xfrm>
            <a:off x="5076702" y="2316978"/>
            <a:ext cx="19287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Sassoon Infant Rg" pitchFamily="50" charset="0"/>
                <a:ea typeface="+mn-ea"/>
                <a:cs typeface="+mn-cs"/>
              </a:defRPr>
            </a:lvl1pPr>
            <a:lvl2pPr marL="457200" algn="l" rtl="0" eaLnBrk="0" fontAlgn="base" hangingPunct="0">
              <a:spcBef>
                <a:spcPct val="0"/>
              </a:spcBef>
              <a:spcAft>
                <a:spcPct val="0"/>
              </a:spcAft>
              <a:defRPr kern="1200">
                <a:solidFill>
                  <a:schemeClr val="tx1"/>
                </a:solidFill>
                <a:latin typeface="Sassoon Infant Rg" pitchFamily="50" charset="0"/>
                <a:ea typeface="+mn-ea"/>
                <a:cs typeface="+mn-cs"/>
              </a:defRPr>
            </a:lvl2pPr>
            <a:lvl3pPr marL="914400" algn="l" rtl="0" eaLnBrk="0" fontAlgn="base" hangingPunct="0">
              <a:spcBef>
                <a:spcPct val="0"/>
              </a:spcBef>
              <a:spcAft>
                <a:spcPct val="0"/>
              </a:spcAft>
              <a:defRPr kern="1200">
                <a:solidFill>
                  <a:schemeClr val="tx1"/>
                </a:solidFill>
                <a:latin typeface="Sassoon Infant Rg" pitchFamily="50" charset="0"/>
                <a:ea typeface="+mn-ea"/>
                <a:cs typeface="+mn-cs"/>
              </a:defRPr>
            </a:lvl3pPr>
            <a:lvl4pPr marL="1371600" algn="l" rtl="0" eaLnBrk="0" fontAlgn="base" hangingPunct="0">
              <a:spcBef>
                <a:spcPct val="0"/>
              </a:spcBef>
              <a:spcAft>
                <a:spcPct val="0"/>
              </a:spcAft>
              <a:defRPr kern="1200">
                <a:solidFill>
                  <a:schemeClr val="tx1"/>
                </a:solidFill>
                <a:latin typeface="Sassoon Infant Rg" pitchFamily="50" charset="0"/>
                <a:ea typeface="+mn-ea"/>
                <a:cs typeface="+mn-cs"/>
              </a:defRPr>
            </a:lvl4pPr>
            <a:lvl5pPr marL="1828800" algn="l" rtl="0" eaLnBrk="0" fontAlgn="base" hangingPunct="0">
              <a:spcBef>
                <a:spcPct val="0"/>
              </a:spcBef>
              <a:spcAft>
                <a:spcPct val="0"/>
              </a:spcAft>
              <a:defRPr kern="1200">
                <a:solidFill>
                  <a:schemeClr val="tx1"/>
                </a:solidFill>
                <a:latin typeface="Sassoon Infant Rg" pitchFamily="50" charset="0"/>
                <a:ea typeface="+mn-ea"/>
                <a:cs typeface="+mn-cs"/>
              </a:defRPr>
            </a:lvl5pPr>
            <a:lvl6pPr marL="2286000" algn="l" defTabSz="914400" rtl="0" eaLnBrk="1" latinLnBrk="0" hangingPunct="1">
              <a:defRPr kern="1200">
                <a:solidFill>
                  <a:schemeClr val="tx1"/>
                </a:solidFill>
                <a:latin typeface="Sassoon Infant Rg" pitchFamily="50" charset="0"/>
                <a:ea typeface="+mn-ea"/>
                <a:cs typeface="+mn-cs"/>
              </a:defRPr>
            </a:lvl6pPr>
            <a:lvl7pPr marL="2743200" algn="l" defTabSz="914400" rtl="0" eaLnBrk="1" latinLnBrk="0" hangingPunct="1">
              <a:defRPr kern="1200">
                <a:solidFill>
                  <a:schemeClr val="tx1"/>
                </a:solidFill>
                <a:latin typeface="Sassoon Infant Rg" pitchFamily="50" charset="0"/>
                <a:ea typeface="+mn-ea"/>
                <a:cs typeface="+mn-cs"/>
              </a:defRPr>
            </a:lvl7pPr>
            <a:lvl8pPr marL="3200400" algn="l" defTabSz="914400" rtl="0" eaLnBrk="1" latinLnBrk="0" hangingPunct="1">
              <a:defRPr kern="1200">
                <a:solidFill>
                  <a:schemeClr val="tx1"/>
                </a:solidFill>
                <a:latin typeface="Sassoon Infant Rg" pitchFamily="50" charset="0"/>
                <a:ea typeface="+mn-ea"/>
                <a:cs typeface="+mn-cs"/>
              </a:defRPr>
            </a:lvl8pPr>
            <a:lvl9pPr marL="3657600" algn="l" defTabSz="914400" rtl="0" eaLnBrk="1" latinLnBrk="0" hangingPunct="1">
              <a:defRPr kern="1200">
                <a:solidFill>
                  <a:schemeClr val="tx1"/>
                </a:solidFill>
                <a:latin typeface="Sassoon Infant Rg" pitchFamily="50" charset="0"/>
                <a:ea typeface="+mn-ea"/>
                <a:cs typeface="+mn-cs"/>
              </a:defRPr>
            </a:lvl9pPr>
          </a:lstStyle>
          <a:p>
            <a:pPr algn="ctr">
              <a:lnSpc>
                <a:spcPct val="100000"/>
              </a:lnSpc>
              <a:spcBef>
                <a:spcPct val="0"/>
              </a:spcBef>
              <a:buFontTx/>
              <a:buNone/>
            </a:pPr>
            <a:r>
              <a:rPr lang="en-GB" altLang="en-US" sz="1600" dirty="0">
                <a:latin typeface="Twinkl" pitchFamily="2" charset="0"/>
              </a:rPr>
              <a:t>Waxing Half Moon</a:t>
            </a:r>
          </a:p>
        </p:txBody>
      </p:sp>
      <p:sp>
        <p:nvSpPr>
          <p:cNvPr id="23" name="TextBox 112"/>
          <p:cNvSpPr txBox="1">
            <a:spLocks noChangeArrowheads="1"/>
          </p:cNvSpPr>
          <p:nvPr/>
        </p:nvSpPr>
        <p:spPr bwMode="auto">
          <a:xfrm>
            <a:off x="5056434" y="6096642"/>
            <a:ext cx="193166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Sassoon Infant Rg" pitchFamily="50" charset="0"/>
                <a:ea typeface="+mn-ea"/>
                <a:cs typeface="+mn-cs"/>
              </a:defRPr>
            </a:lvl1pPr>
            <a:lvl2pPr marL="457200" algn="l" rtl="0" eaLnBrk="0" fontAlgn="base" hangingPunct="0">
              <a:spcBef>
                <a:spcPct val="0"/>
              </a:spcBef>
              <a:spcAft>
                <a:spcPct val="0"/>
              </a:spcAft>
              <a:defRPr kern="1200">
                <a:solidFill>
                  <a:schemeClr val="tx1"/>
                </a:solidFill>
                <a:latin typeface="Sassoon Infant Rg" pitchFamily="50" charset="0"/>
                <a:ea typeface="+mn-ea"/>
                <a:cs typeface="+mn-cs"/>
              </a:defRPr>
            </a:lvl2pPr>
            <a:lvl3pPr marL="914400" algn="l" rtl="0" eaLnBrk="0" fontAlgn="base" hangingPunct="0">
              <a:spcBef>
                <a:spcPct val="0"/>
              </a:spcBef>
              <a:spcAft>
                <a:spcPct val="0"/>
              </a:spcAft>
              <a:defRPr kern="1200">
                <a:solidFill>
                  <a:schemeClr val="tx1"/>
                </a:solidFill>
                <a:latin typeface="Sassoon Infant Rg" pitchFamily="50" charset="0"/>
                <a:ea typeface="+mn-ea"/>
                <a:cs typeface="+mn-cs"/>
              </a:defRPr>
            </a:lvl3pPr>
            <a:lvl4pPr marL="1371600" algn="l" rtl="0" eaLnBrk="0" fontAlgn="base" hangingPunct="0">
              <a:spcBef>
                <a:spcPct val="0"/>
              </a:spcBef>
              <a:spcAft>
                <a:spcPct val="0"/>
              </a:spcAft>
              <a:defRPr kern="1200">
                <a:solidFill>
                  <a:schemeClr val="tx1"/>
                </a:solidFill>
                <a:latin typeface="Sassoon Infant Rg" pitchFamily="50" charset="0"/>
                <a:ea typeface="+mn-ea"/>
                <a:cs typeface="+mn-cs"/>
              </a:defRPr>
            </a:lvl4pPr>
            <a:lvl5pPr marL="1828800" algn="l" rtl="0" eaLnBrk="0" fontAlgn="base" hangingPunct="0">
              <a:spcBef>
                <a:spcPct val="0"/>
              </a:spcBef>
              <a:spcAft>
                <a:spcPct val="0"/>
              </a:spcAft>
              <a:defRPr kern="1200">
                <a:solidFill>
                  <a:schemeClr val="tx1"/>
                </a:solidFill>
                <a:latin typeface="Sassoon Infant Rg" pitchFamily="50" charset="0"/>
                <a:ea typeface="+mn-ea"/>
                <a:cs typeface="+mn-cs"/>
              </a:defRPr>
            </a:lvl5pPr>
            <a:lvl6pPr marL="2286000" algn="l" defTabSz="914400" rtl="0" eaLnBrk="1" latinLnBrk="0" hangingPunct="1">
              <a:defRPr kern="1200">
                <a:solidFill>
                  <a:schemeClr val="tx1"/>
                </a:solidFill>
                <a:latin typeface="Sassoon Infant Rg" pitchFamily="50" charset="0"/>
                <a:ea typeface="+mn-ea"/>
                <a:cs typeface="+mn-cs"/>
              </a:defRPr>
            </a:lvl6pPr>
            <a:lvl7pPr marL="2743200" algn="l" defTabSz="914400" rtl="0" eaLnBrk="1" latinLnBrk="0" hangingPunct="1">
              <a:defRPr kern="1200">
                <a:solidFill>
                  <a:schemeClr val="tx1"/>
                </a:solidFill>
                <a:latin typeface="Sassoon Infant Rg" pitchFamily="50" charset="0"/>
                <a:ea typeface="+mn-ea"/>
                <a:cs typeface="+mn-cs"/>
              </a:defRPr>
            </a:lvl7pPr>
            <a:lvl8pPr marL="3200400" algn="l" defTabSz="914400" rtl="0" eaLnBrk="1" latinLnBrk="0" hangingPunct="1">
              <a:defRPr kern="1200">
                <a:solidFill>
                  <a:schemeClr val="tx1"/>
                </a:solidFill>
                <a:latin typeface="Sassoon Infant Rg" pitchFamily="50" charset="0"/>
                <a:ea typeface="+mn-ea"/>
                <a:cs typeface="+mn-cs"/>
              </a:defRPr>
            </a:lvl8pPr>
            <a:lvl9pPr marL="3657600" algn="l" defTabSz="914400" rtl="0" eaLnBrk="1" latinLnBrk="0" hangingPunct="1">
              <a:defRPr kern="1200">
                <a:solidFill>
                  <a:schemeClr val="tx1"/>
                </a:solidFill>
                <a:latin typeface="Sassoon Infant Rg" pitchFamily="50" charset="0"/>
                <a:ea typeface="+mn-ea"/>
                <a:cs typeface="+mn-cs"/>
              </a:defRPr>
            </a:lvl9pPr>
          </a:lstStyle>
          <a:p>
            <a:pPr algn="ctr">
              <a:lnSpc>
                <a:spcPct val="100000"/>
              </a:lnSpc>
              <a:spcBef>
                <a:spcPct val="0"/>
              </a:spcBef>
              <a:buFontTx/>
              <a:buNone/>
            </a:pPr>
            <a:r>
              <a:rPr lang="en-GB" altLang="en-US" sz="1600" dirty="0">
                <a:latin typeface="Twinkl" pitchFamily="2" charset="0"/>
              </a:rPr>
              <a:t>Waning Half Moon</a:t>
            </a:r>
          </a:p>
        </p:txBody>
      </p:sp>
      <p:grpSp>
        <p:nvGrpSpPr>
          <p:cNvPr id="2" name="Group 1"/>
          <p:cNvGrpSpPr/>
          <p:nvPr/>
        </p:nvGrpSpPr>
        <p:grpSpPr>
          <a:xfrm>
            <a:off x="4365626" y="2743293"/>
            <a:ext cx="3308955" cy="3266726"/>
            <a:chOff x="2070006" y="1090814"/>
            <a:chExt cx="4851400" cy="4789488"/>
          </a:xfrm>
        </p:grpSpPr>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047906" y="2041727"/>
              <a:ext cx="2892425" cy="289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857781" y="4799214"/>
              <a:ext cx="541338"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857781" y="1665489"/>
              <a:ext cx="541338" cy="54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9"/>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233769" y="1090814"/>
              <a:ext cx="541337"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0"/>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558956" y="1665489"/>
              <a:ext cx="541338" cy="54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11"/>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229006" y="5338964"/>
              <a:ext cx="541338" cy="54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12"/>
            <p:cNvPicPr>
              <a:picLocks noChangeAspect="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380069" y="3218064"/>
              <a:ext cx="541337"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13"/>
            <p:cNvPicPr>
              <a:picLocks noChangeAspect="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2558956" y="4799214"/>
              <a:ext cx="541338"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14"/>
            <p:cNvPicPr>
              <a:picLocks noChangeAspect="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2070006" y="3214889"/>
              <a:ext cx="541338"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 name="Picture 23"/>
            <p:cNvPicPr>
              <a:picLocks noChangeAspect="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4268694" y="1836939"/>
              <a:ext cx="460375"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 name="Picture 24"/>
            <p:cNvPicPr>
              <a:picLocks noChangeAspect="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3239994" y="2273502"/>
              <a:ext cx="460375"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 name="Picture 25"/>
            <p:cNvPicPr>
              <a:picLocks noChangeAspect="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2841531" y="3279977"/>
              <a:ext cx="461963"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Picture 26"/>
            <p:cNvPicPr>
              <a:picLocks noChangeAspect="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3251106" y="4284864"/>
              <a:ext cx="461963"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 name="Picture 27"/>
            <p:cNvPicPr>
              <a:picLocks noChangeAspect="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4259169" y="4688089"/>
              <a:ext cx="460375"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 name="Picture 28"/>
            <p:cNvPicPr>
              <a:picLocks noChangeAspect="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5260881" y="4264227"/>
              <a:ext cx="46037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 name="Picture 29"/>
            <p:cNvPicPr>
              <a:picLocks noChangeAspect="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5675219" y="3267277"/>
              <a:ext cx="460375"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 name="Picture 30"/>
            <p:cNvPicPr>
              <a:picLocks noChangeAspect="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5230719" y="2267152"/>
              <a:ext cx="460375"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4" name="TextBox 12"/>
          <p:cNvSpPr txBox="1">
            <a:spLocks noChangeArrowheads="1"/>
          </p:cNvSpPr>
          <p:nvPr/>
        </p:nvSpPr>
        <p:spPr bwMode="auto">
          <a:xfrm>
            <a:off x="9123991" y="3986225"/>
            <a:ext cx="17621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a:lstStyle>
          <a:p>
            <a:pPr>
              <a:lnSpc>
                <a:spcPct val="100000"/>
              </a:lnSpc>
              <a:spcBef>
                <a:spcPct val="0"/>
              </a:spcBef>
              <a:buFontTx/>
              <a:buNone/>
            </a:pPr>
            <a:r>
              <a:rPr lang="en-GB" altLang="en-US" dirty="0"/>
              <a:t>sunlight</a:t>
            </a:r>
          </a:p>
        </p:txBody>
      </p:sp>
      <p:sp>
        <p:nvSpPr>
          <p:cNvPr id="35" name="Arrow: Right 13">
            <a:extLst>
              <a:ext uri="{FF2B5EF4-FFF2-40B4-BE49-F238E27FC236}">
                <a16:creationId xmlns:a16="http://schemas.microsoft.com/office/drawing/2014/main" id="{0A7A6182-428A-48E9-AB60-32A78238E190}"/>
              </a:ext>
            </a:extLst>
          </p:cNvPr>
          <p:cNvSpPr/>
          <p:nvPr/>
        </p:nvSpPr>
        <p:spPr>
          <a:xfrm rot="10800000">
            <a:off x="8905876" y="4221861"/>
            <a:ext cx="1291773" cy="368300"/>
          </a:xfrm>
          <a:prstGeom prst="rightArrow">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GB"/>
          </a:p>
        </p:txBody>
      </p:sp>
      <p:sp>
        <p:nvSpPr>
          <p:cNvPr id="44" name="Title 20"/>
          <p:cNvSpPr txBox="1">
            <a:spLocks/>
          </p:cNvSpPr>
          <p:nvPr/>
        </p:nvSpPr>
        <p:spPr>
          <a:xfrm>
            <a:off x="1098959" y="1684341"/>
            <a:ext cx="10234568" cy="727623"/>
          </a:xfrm>
          <a:prstGeom prst="rect">
            <a:avLst/>
          </a:prstGeom>
          <a:solidFill>
            <a:srgbClr val="90C8E5"/>
          </a:solidFill>
          <a:ln w="25400">
            <a:noFill/>
          </a:ln>
        </p:spPr>
        <p:txBody>
          <a:bodyPr vert="horz" lIns="108000" tIns="108000" rIns="108000" bIns="108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nSpc>
                <a:spcPct val="100000"/>
              </a:lnSpc>
            </a:pPr>
            <a:r>
              <a:rPr lang="en-GB" altLang="en-US" sz="2400" b="0" dirty="0">
                <a:solidFill>
                  <a:schemeClr val="tx1"/>
                </a:solidFill>
                <a:latin typeface="Twinkl Cursive Looped" panose="02000000000000000000" pitchFamily="2" charset="0"/>
              </a:rPr>
              <a:t>The Moon can also be described as a new moon (when none of it is visible from the Earth), half-moon and full moon.</a:t>
            </a:r>
          </a:p>
        </p:txBody>
      </p:sp>
    </p:spTree>
    <p:extLst>
      <p:ext uri="{BB962C8B-B14F-4D97-AF65-F5344CB8AC3E}">
        <p14:creationId xmlns:p14="http://schemas.microsoft.com/office/powerpoint/2010/main" val="39223479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4"/>
                                        </p:tgtEl>
                                        <p:attrNameLst>
                                          <p:attrName>style.visibility</p:attrName>
                                        </p:attrNameLst>
                                      </p:cBhvr>
                                      <p:to>
                                        <p:strVal val="visible"/>
                                      </p:to>
                                    </p:set>
                                    <p:animEffect transition="in" filter="wipe(down)">
                                      <p:cBhvr>
                                        <p:cTn id="7" dur="500"/>
                                        <p:tgtEl>
                                          <p:spTgt spid="4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5"/>
                                        </p:tgtEl>
                                        <p:attrNameLst>
                                          <p:attrName>style.visibility</p:attrName>
                                        </p:attrNameLst>
                                      </p:cBhvr>
                                      <p:to>
                                        <p:strVal val="visible"/>
                                      </p:to>
                                    </p:set>
                                    <p:animEffect transition="in" filter="wipe(down)">
                                      <p:cBhvr>
                                        <p:cTn id="12" dur="500"/>
                                        <p:tgtEl>
                                          <p:spTgt spid="35"/>
                                        </p:tgtEl>
                                      </p:cBhvr>
                                    </p:animEffect>
                                  </p:childTnLst>
                                </p:cTn>
                              </p:par>
                              <p:par>
                                <p:cTn id="13" presetID="22" presetClass="entr" presetSubtype="4" fill="hold" grpId="0" nodeType="withEffect">
                                  <p:stCondLst>
                                    <p:cond delay="0"/>
                                  </p:stCondLst>
                                  <p:childTnLst>
                                    <p:set>
                                      <p:cBhvr>
                                        <p:cTn id="14" dur="1" fill="hold">
                                          <p:stCondLst>
                                            <p:cond delay="0"/>
                                          </p:stCondLst>
                                        </p:cTn>
                                        <p:tgtEl>
                                          <p:spTgt spid="34"/>
                                        </p:tgtEl>
                                        <p:attrNameLst>
                                          <p:attrName>style.visibility</p:attrName>
                                        </p:attrNameLst>
                                      </p:cBhvr>
                                      <p:to>
                                        <p:strVal val="visible"/>
                                      </p:to>
                                    </p:set>
                                    <p:animEffect transition="in" filter="wipe(down)">
                                      <p:cBhvr>
                                        <p:cTn id="15" dur="500"/>
                                        <p:tgtEl>
                                          <p:spTgt spid="34"/>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grpId="0" nodeType="clickEffect">
                                  <p:stCondLst>
                                    <p:cond delay="0"/>
                                  </p:stCondLst>
                                  <p:childTnLst>
                                    <p:set>
                                      <p:cBhvr>
                                        <p:cTn id="19" dur="1" fill="hold">
                                          <p:stCondLst>
                                            <p:cond delay="0"/>
                                          </p:stCondLst>
                                        </p:cTn>
                                        <p:tgtEl>
                                          <p:spTgt spid="20"/>
                                        </p:tgtEl>
                                        <p:attrNameLst>
                                          <p:attrName>style.visibility</p:attrName>
                                        </p:attrNameLst>
                                      </p:cBhvr>
                                      <p:to>
                                        <p:strVal val="visible"/>
                                      </p:to>
                                    </p:set>
                                    <p:animEffect transition="in" filter="wipe(down)">
                                      <p:cBhvr>
                                        <p:cTn id="20" dur="500"/>
                                        <p:tgtEl>
                                          <p:spTgt spid="20"/>
                                        </p:tgtEl>
                                      </p:cBhvr>
                                    </p:animEffect>
                                  </p:childTnLst>
                                </p:cTn>
                              </p:par>
                              <p:par>
                                <p:cTn id="21" presetID="22" presetClass="entr" presetSubtype="4" fill="hold" grpId="0" nodeType="with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wipe(down)">
                                      <p:cBhvr>
                                        <p:cTn id="23" dur="500"/>
                                        <p:tgtEl>
                                          <p:spTgt spid="16"/>
                                        </p:tgtEl>
                                      </p:cBhvr>
                                    </p:animEffect>
                                  </p:childTnLst>
                                </p:cTn>
                              </p:par>
                              <p:par>
                                <p:cTn id="24" presetID="22" presetClass="entr" presetSubtype="4" fill="hold" grpId="0" nodeType="withEffect">
                                  <p:stCondLst>
                                    <p:cond delay="0"/>
                                  </p:stCondLst>
                                  <p:childTnLst>
                                    <p:set>
                                      <p:cBhvr>
                                        <p:cTn id="25" dur="1" fill="hold">
                                          <p:stCondLst>
                                            <p:cond delay="0"/>
                                          </p:stCondLst>
                                        </p:cTn>
                                        <p:tgtEl>
                                          <p:spTgt spid="19"/>
                                        </p:tgtEl>
                                        <p:attrNameLst>
                                          <p:attrName>style.visibility</p:attrName>
                                        </p:attrNameLst>
                                      </p:cBhvr>
                                      <p:to>
                                        <p:strVal val="visible"/>
                                      </p:to>
                                    </p:set>
                                    <p:animEffect transition="in" filter="wipe(down)">
                                      <p:cBhvr>
                                        <p:cTn id="26" dur="500"/>
                                        <p:tgtEl>
                                          <p:spTgt spid="19"/>
                                        </p:tgtEl>
                                      </p:cBhvr>
                                    </p:animEffect>
                                  </p:childTnLst>
                                </p:cTn>
                              </p:par>
                              <p:par>
                                <p:cTn id="27" presetID="22" presetClass="entr" presetSubtype="4" fill="hold" grpId="0" nodeType="withEffect">
                                  <p:stCondLst>
                                    <p:cond delay="0"/>
                                  </p:stCondLst>
                                  <p:childTnLst>
                                    <p:set>
                                      <p:cBhvr>
                                        <p:cTn id="28" dur="1" fill="hold">
                                          <p:stCondLst>
                                            <p:cond delay="0"/>
                                          </p:stCondLst>
                                        </p:cTn>
                                        <p:tgtEl>
                                          <p:spTgt spid="18"/>
                                        </p:tgtEl>
                                        <p:attrNameLst>
                                          <p:attrName>style.visibility</p:attrName>
                                        </p:attrNameLst>
                                      </p:cBhvr>
                                      <p:to>
                                        <p:strVal val="visible"/>
                                      </p:to>
                                    </p:set>
                                    <p:animEffect transition="in" filter="wipe(down)">
                                      <p:cBhvr>
                                        <p:cTn id="29" dur="500"/>
                                        <p:tgtEl>
                                          <p:spTgt spid="18"/>
                                        </p:tgtEl>
                                      </p:cBhvr>
                                    </p:animEffect>
                                  </p:childTnLst>
                                </p:cTn>
                              </p:par>
                              <p:par>
                                <p:cTn id="30" presetID="22" presetClass="entr" presetSubtype="4" fill="hold" grpId="0" nodeType="withEffect">
                                  <p:stCondLst>
                                    <p:cond delay="0"/>
                                  </p:stCondLst>
                                  <p:childTnLst>
                                    <p:set>
                                      <p:cBhvr>
                                        <p:cTn id="31" dur="1" fill="hold">
                                          <p:stCondLst>
                                            <p:cond delay="0"/>
                                          </p:stCondLst>
                                        </p:cTn>
                                        <p:tgtEl>
                                          <p:spTgt spid="17"/>
                                        </p:tgtEl>
                                        <p:attrNameLst>
                                          <p:attrName>style.visibility</p:attrName>
                                        </p:attrNameLst>
                                      </p:cBhvr>
                                      <p:to>
                                        <p:strVal val="visible"/>
                                      </p:to>
                                    </p:set>
                                    <p:animEffect transition="in" filter="wipe(down)">
                                      <p:cBhvr>
                                        <p:cTn id="32" dur="500"/>
                                        <p:tgtEl>
                                          <p:spTgt spid="17"/>
                                        </p:tgtEl>
                                      </p:cBhvr>
                                    </p:animEffect>
                                  </p:childTnLst>
                                </p:cTn>
                              </p:par>
                              <p:par>
                                <p:cTn id="33" presetID="22" presetClass="entr" presetSubtype="4" fill="hold" grpId="0" nodeType="withEffect">
                                  <p:stCondLst>
                                    <p:cond delay="0"/>
                                  </p:stCondLst>
                                  <p:childTnLst>
                                    <p:set>
                                      <p:cBhvr>
                                        <p:cTn id="34" dur="1" fill="hold">
                                          <p:stCondLst>
                                            <p:cond delay="0"/>
                                          </p:stCondLst>
                                        </p:cTn>
                                        <p:tgtEl>
                                          <p:spTgt spid="21"/>
                                        </p:tgtEl>
                                        <p:attrNameLst>
                                          <p:attrName>style.visibility</p:attrName>
                                        </p:attrNameLst>
                                      </p:cBhvr>
                                      <p:to>
                                        <p:strVal val="visible"/>
                                      </p:to>
                                    </p:set>
                                    <p:animEffect transition="in" filter="wipe(down)">
                                      <p:cBhvr>
                                        <p:cTn id="35" dur="500"/>
                                        <p:tgtEl>
                                          <p:spTgt spid="21"/>
                                        </p:tgtEl>
                                      </p:cBhvr>
                                    </p:animEffect>
                                  </p:childTnLst>
                                </p:cTn>
                              </p:par>
                              <p:par>
                                <p:cTn id="36" presetID="22" presetClass="entr" presetSubtype="4" fill="hold" grpId="0" nodeType="withEffect">
                                  <p:stCondLst>
                                    <p:cond delay="0"/>
                                  </p:stCondLst>
                                  <p:childTnLst>
                                    <p:set>
                                      <p:cBhvr>
                                        <p:cTn id="37" dur="1" fill="hold">
                                          <p:stCondLst>
                                            <p:cond delay="0"/>
                                          </p:stCondLst>
                                        </p:cTn>
                                        <p:tgtEl>
                                          <p:spTgt spid="23"/>
                                        </p:tgtEl>
                                        <p:attrNameLst>
                                          <p:attrName>style.visibility</p:attrName>
                                        </p:attrNameLst>
                                      </p:cBhvr>
                                      <p:to>
                                        <p:strVal val="visible"/>
                                      </p:to>
                                    </p:set>
                                    <p:animEffect transition="in" filter="wipe(down)">
                                      <p:cBhvr>
                                        <p:cTn id="38" dur="500"/>
                                        <p:tgtEl>
                                          <p:spTgt spid="23"/>
                                        </p:tgtEl>
                                      </p:cBhvr>
                                    </p:animEffect>
                                  </p:childTnLst>
                                </p:cTn>
                              </p:par>
                              <p:par>
                                <p:cTn id="39" presetID="22" presetClass="entr" presetSubtype="4" fill="hold" grpId="0" nodeType="withEffect">
                                  <p:stCondLst>
                                    <p:cond delay="0"/>
                                  </p:stCondLst>
                                  <p:childTnLst>
                                    <p:set>
                                      <p:cBhvr>
                                        <p:cTn id="40" dur="1" fill="hold">
                                          <p:stCondLst>
                                            <p:cond delay="0"/>
                                          </p:stCondLst>
                                        </p:cTn>
                                        <p:tgtEl>
                                          <p:spTgt spid="41"/>
                                        </p:tgtEl>
                                        <p:attrNameLst>
                                          <p:attrName>style.visibility</p:attrName>
                                        </p:attrNameLst>
                                      </p:cBhvr>
                                      <p:to>
                                        <p:strVal val="visible"/>
                                      </p:to>
                                    </p:set>
                                    <p:animEffect transition="in" filter="wipe(down)">
                                      <p:cBhvr>
                                        <p:cTn id="41" dur="500"/>
                                        <p:tgtEl>
                                          <p:spTgt spid="41"/>
                                        </p:tgtEl>
                                      </p:cBhvr>
                                    </p:animEffect>
                                  </p:childTnLst>
                                </p:cTn>
                              </p:par>
                              <p:par>
                                <p:cTn id="42" presetID="22" presetClass="entr" presetSubtype="4" fill="hold" grpId="0" nodeType="withEffect">
                                  <p:stCondLst>
                                    <p:cond delay="0"/>
                                  </p:stCondLst>
                                  <p:childTnLst>
                                    <p:set>
                                      <p:cBhvr>
                                        <p:cTn id="43" dur="1" fill="hold">
                                          <p:stCondLst>
                                            <p:cond delay="0"/>
                                          </p:stCondLst>
                                        </p:cTn>
                                        <p:tgtEl>
                                          <p:spTgt spid="40"/>
                                        </p:tgtEl>
                                        <p:attrNameLst>
                                          <p:attrName>style.visibility</p:attrName>
                                        </p:attrNameLst>
                                      </p:cBhvr>
                                      <p:to>
                                        <p:strVal val="visible"/>
                                      </p:to>
                                    </p:set>
                                    <p:animEffect transition="in" filter="wipe(down)">
                                      <p:cBhvr>
                                        <p:cTn id="44" dur="500"/>
                                        <p:tgtEl>
                                          <p:spTgt spid="40"/>
                                        </p:tgtEl>
                                      </p:cBhvr>
                                    </p:animEffect>
                                  </p:childTnLst>
                                </p:cTn>
                              </p:par>
                              <p:par>
                                <p:cTn id="45" presetID="22" presetClass="entr" presetSubtype="4" fill="hold" grpId="0" nodeType="withEffect">
                                  <p:stCondLst>
                                    <p:cond delay="0"/>
                                  </p:stCondLst>
                                  <p:childTnLst>
                                    <p:set>
                                      <p:cBhvr>
                                        <p:cTn id="46" dur="1" fill="hold">
                                          <p:stCondLst>
                                            <p:cond delay="0"/>
                                          </p:stCondLst>
                                        </p:cTn>
                                        <p:tgtEl>
                                          <p:spTgt spid="39"/>
                                        </p:tgtEl>
                                        <p:attrNameLst>
                                          <p:attrName>style.visibility</p:attrName>
                                        </p:attrNameLst>
                                      </p:cBhvr>
                                      <p:to>
                                        <p:strVal val="visible"/>
                                      </p:to>
                                    </p:set>
                                    <p:animEffect transition="in" filter="wipe(down)">
                                      <p:cBhvr>
                                        <p:cTn id="47" dur="500"/>
                                        <p:tgtEl>
                                          <p:spTgt spid="39"/>
                                        </p:tgtEl>
                                      </p:cBhvr>
                                    </p:animEffect>
                                  </p:childTnLst>
                                </p:cTn>
                              </p:par>
                              <p:par>
                                <p:cTn id="48" presetID="22" presetClass="entr" presetSubtype="4" fill="hold" grpId="0" nodeType="withEffect">
                                  <p:stCondLst>
                                    <p:cond delay="0"/>
                                  </p:stCondLst>
                                  <p:childTnLst>
                                    <p:set>
                                      <p:cBhvr>
                                        <p:cTn id="49" dur="1" fill="hold">
                                          <p:stCondLst>
                                            <p:cond delay="0"/>
                                          </p:stCondLst>
                                        </p:cTn>
                                        <p:tgtEl>
                                          <p:spTgt spid="38"/>
                                        </p:tgtEl>
                                        <p:attrNameLst>
                                          <p:attrName>style.visibility</p:attrName>
                                        </p:attrNameLst>
                                      </p:cBhvr>
                                      <p:to>
                                        <p:strVal val="visible"/>
                                      </p:to>
                                    </p:set>
                                    <p:animEffect transition="in" filter="wipe(down)">
                                      <p:cBhvr>
                                        <p:cTn id="50" dur="500"/>
                                        <p:tgtEl>
                                          <p:spTgt spid="38"/>
                                        </p:tgtEl>
                                      </p:cBhvr>
                                    </p:animEffect>
                                  </p:childTnLst>
                                </p:cTn>
                              </p:par>
                              <p:par>
                                <p:cTn id="51" presetID="22" presetClass="entr" presetSubtype="4" fill="hold" grpId="0" nodeType="withEffect">
                                  <p:stCondLst>
                                    <p:cond delay="0"/>
                                  </p:stCondLst>
                                  <p:childTnLst>
                                    <p:set>
                                      <p:cBhvr>
                                        <p:cTn id="52" dur="1" fill="hold">
                                          <p:stCondLst>
                                            <p:cond delay="0"/>
                                          </p:stCondLst>
                                        </p:cTn>
                                        <p:tgtEl>
                                          <p:spTgt spid="37"/>
                                        </p:tgtEl>
                                        <p:attrNameLst>
                                          <p:attrName>style.visibility</p:attrName>
                                        </p:attrNameLst>
                                      </p:cBhvr>
                                      <p:to>
                                        <p:strVal val="visible"/>
                                      </p:to>
                                    </p:set>
                                    <p:animEffect transition="in" filter="wipe(down)">
                                      <p:cBhvr>
                                        <p:cTn id="53" dur="500"/>
                                        <p:tgtEl>
                                          <p:spTgt spid="37"/>
                                        </p:tgtEl>
                                      </p:cBhvr>
                                    </p:animEffect>
                                  </p:childTnLst>
                                </p:cTn>
                              </p:par>
                              <p:par>
                                <p:cTn id="54" presetID="22" presetClass="entr" presetSubtype="4" fill="hold" grpId="0" nodeType="withEffect">
                                  <p:stCondLst>
                                    <p:cond delay="0"/>
                                  </p:stCondLst>
                                  <p:childTnLst>
                                    <p:set>
                                      <p:cBhvr>
                                        <p:cTn id="55" dur="1" fill="hold">
                                          <p:stCondLst>
                                            <p:cond delay="0"/>
                                          </p:stCondLst>
                                        </p:cTn>
                                        <p:tgtEl>
                                          <p:spTgt spid="22"/>
                                        </p:tgtEl>
                                        <p:attrNameLst>
                                          <p:attrName>style.visibility</p:attrName>
                                        </p:attrNameLst>
                                      </p:cBhvr>
                                      <p:to>
                                        <p:strVal val="visible"/>
                                      </p:to>
                                    </p:set>
                                    <p:animEffect transition="in" filter="wipe(down)">
                                      <p:cBhvr>
                                        <p:cTn id="56" dur="500"/>
                                        <p:tgtEl>
                                          <p:spTgt spid="22"/>
                                        </p:tgtEl>
                                      </p:cBhvr>
                                    </p:animEffect>
                                  </p:childTnLst>
                                </p:cTn>
                              </p:par>
                              <p:par>
                                <p:cTn id="57" presetID="22" presetClass="entr" presetSubtype="4" fill="hold" grpId="0" nodeType="withEffect">
                                  <p:stCondLst>
                                    <p:cond delay="0"/>
                                  </p:stCondLst>
                                  <p:childTnLst>
                                    <p:set>
                                      <p:cBhvr>
                                        <p:cTn id="58" dur="1" fill="hold">
                                          <p:stCondLst>
                                            <p:cond delay="0"/>
                                          </p:stCondLst>
                                        </p:cTn>
                                        <p:tgtEl>
                                          <p:spTgt spid="36"/>
                                        </p:tgtEl>
                                        <p:attrNameLst>
                                          <p:attrName>style.visibility</p:attrName>
                                        </p:attrNameLst>
                                      </p:cBhvr>
                                      <p:to>
                                        <p:strVal val="visible"/>
                                      </p:to>
                                    </p:set>
                                    <p:animEffect transition="in" filter="wipe(down)">
                                      <p:cBhvr>
                                        <p:cTn id="59" dur="500"/>
                                        <p:tgtEl>
                                          <p:spTgt spid="36"/>
                                        </p:tgtEl>
                                      </p:cBhvr>
                                    </p:animEffect>
                                  </p:childTnLst>
                                </p:cTn>
                              </p:par>
                              <p:par>
                                <p:cTn id="60" presetID="22" presetClass="entr" presetSubtype="4" fill="hold" grpId="0" nodeType="withEffect">
                                  <p:stCondLst>
                                    <p:cond delay="0"/>
                                  </p:stCondLst>
                                  <p:childTnLst>
                                    <p:set>
                                      <p:cBhvr>
                                        <p:cTn id="61" dur="1" fill="hold">
                                          <p:stCondLst>
                                            <p:cond delay="0"/>
                                          </p:stCondLst>
                                        </p:cTn>
                                        <p:tgtEl>
                                          <p:spTgt spid="43"/>
                                        </p:tgtEl>
                                        <p:attrNameLst>
                                          <p:attrName>style.visibility</p:attrName>
                                        </p:attrNameLst>
                                      </p:cBhvr>
                                      <p:to>
                                        <p:strVal val="visible"/>
                                      </p:to>
                                    </p:set>
                                    <p:animEffect transition="in" filter="wipe(down)">
                                      <p:cBhvr>
                                        <p:cTn id="62" dur="500"/>
                                        <p:tgtEl>
                                          <p:spTgt spid="43"/>
                                        </p:tgtEl>
                                      </p:cBhvr>
                                    </p:animEffect>
                                  </p:childTnLst>
                                </p:cTn>
                              </p:par>
                              <p:par>
                                <p:cTn id="63" presetID="22" presetClass="entr" presetSubtype="4" fill="hold" nodeType="withEffect">
                                  <p:stCondLst>
                                    <p:cond delay="0"/>
                                  </p:stCondLst>
                                  <p:childTnLst>
                                    <p:set>
                                      <p:cBhvr>
                                        <p:cTn id="64" dur="1" fill="hold">
                                          <p:stCondLst>
                                            <p:cond delay="0"/>
                                          </p:stCondLst>
                                        </p:cTn>
                                        <p:tgtEl>
                                          <p:spTgt spid="2"/>
                                        </p:tgtEl>
                                        <p:attrNameLst>
                                          <p:attrName>style.visibility</p:attrName>
                                        </p:attrNameLst>
                                      </p:cBhvr>
                                      <p:to>
                                        <p:strVal val="visible"/>
                                      </p:to>
                                    </p:set>
                                    <p:animEffect transition="in" filter="wipe(down)">
                                      <p:cBhvr>
                                        <p:cTn id="65" dur="500"/>
                                        <p:tgtEl>
                                          <p:spTgt spid="2"/>
                                        </p:tgtEl>
                                      </p:cBhvr>
                                    </p:animEffect>
                                  </p:childTnLst>
                                </p:cTn>
                              </p:par>
                              <p:par>
                                <p:cTn id="66" presetID="22" presetClass="entr" presetSubtype="4" fill="hold" grpId="0" nodeType="withEffect">
                                  <p:stCondLst>
                                    <p:cond delay="0"/>
                                  </p:stCondLst>
                                  <p:childTnLst>
                                    <p:set>
                                      <p:cBhvr>
                                        <p:cTn id="67" dur="1" fill="hold">
                                          <p:stCondLst>
                                            <p:cond delay="0"/>
                                          </p:stCondLst>
                                        </p:cTn>
                                        <p:tgtEl>
                                          <p:spTgt spid="42"/>
                                        </p:tgtEl>
                                        <p:attrNameLst>
                                          <p:attrName>style.visibility</p:attrName>
                                        </p:attrNameLst>
                                      </p:cBhvr>
                                      <p:to>
                                        <p:strVal val="visible"/>
                                      </p:to>
                                    </p:set>
                                    <p:animEffect transition="in" filter="wipe(down)">
                                      <p:cBhvr>
                                        <p:cTn id="68"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animBg="1"/>
      <p:bldP spid="42" grpId="0" animBg="1"/>
      <p:bldP spid="41" grpId="0" animBg="1"/>
      <p:bldP spid="40" grpId="0" animBg="1"/>
      <p:bldP spid="37" grpId="0" animBg="1"/>
      <p:bldP spid="38" grpId="0" animBg="1"/>
      <p:bldP spid="39" grpId="0" animBg="1"/>
      <p:bldP spid="36" grpId="0" animBg="1"/>
      <p:bldP spid="16" grpId="0"/>
      <p:bldP spid="17" grpId="0"/>
      <p:bldP spid="18" grpId="0"/>
      <p:bldP spid="19" grpId="0"/>
      <p:bldP spid="20" grpId="0"/>
      <p:bldP spid="21" grpId="0"/>
      <p:bldP spid="22" grpId="0"/>
      <p:bldP spid="23" grpId="0"/>
      <p:bldP spid="34" grpId="0"/>
      <p:bldP spid="35" grpId="0" animBg="1"/>
      <p:bldP spid="4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0"/>
          <p:cNvSpPr>
            <a:spLocks noGrp="1"/>
          </p:cNvSpPr>
          <p:nvPr>
            <p:ph type="title"/>
          </p:nvPr>
        </p:nvSpPr>
        <p:spPr>
          <a:xfrm>
            <a:off x="1977574" y="657427"/>
            <a:ext cx="8220075" cy="994306"/>
          </a:xfrm>
          <a:prstGeom prst="rect">
            <a:avLst/>
          </a:prstGeom>
          <a:solidFill>
            <a:srgbClr val="0076B0"/>
          </a:solidFill>
        </p:spPr>
        <p:txBody>
          <a:bodyPr vert="horz" lIns="108000" tIns="108000" rIns="108000" bIns="108000" rtlCol="0" anchor="ctr">
            <a:noAutofit/>
          </a:bodyPr>
          <a:lstStyle/>
          <a:p>
            <a:pPr algn="ctr"/>
            <a:r>
              <a:rPr lang="en-GB" sz="3600" dirty="0">
                <a:solidFill>
                  <a:srgbClr val="FFFFFF"/>
                </a:solidFill>
                <a:latin typeface="Twinkl Cursive Looped" panose="02000000000000000000" pitchFamily="2" charset="0"/>
              </a:rPr>
              <a:t>What Can You Remember?</a:t>
            </a:r>
          </a:p>
        </p:txBody>
      </p:sp>
      <p:sp>
        <p:nvSpPr>
          <p:cNvPr id="5" name="Title 20"/>
          <p:cNvSpPr txBox="1">
            <a:spLocks/>
          </p:cNvSpPr>
          <p:nvPr/>
        </p:nvSpPr>
        <p:spPr>
          <a:xfrm>
            <a:off x="3909334" y="1794400"/>
            <a:ext cx="4356553" cy="443601"/>
          </a:xfrm>
          <a:prstGeom prst="rect">
            <a:avLst/>
          </a:prstGeom>
          <a:solidFill>
            <a:srgbClr val="90C8E5"/>
          </a:solidFill>
          <a:ln w="25400">
            <a:noFill/>
          </a:ln>
        </p:spPr>
        <p:txBody>
          <a:bodyPr vert="horz" lIns="108000" tIns="108000" rIns="108000" bIns="108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nSpc>
                <a:spcPct val="100000"/>
              </a:lnSpc>
            </a:pPr>
            <a:r>
              <a:rPr lang="en-GB" altLang="en-US" sz="1800" b="0" dirty="0">
                <a:solidFill>
                  <a:schemeClr val="tx1"/>
                </a:solidFill>
              </a:rPr>
              <a:t>Can you guess the missing words?</a:t>
            </a:r>
          </a:p>
        </p:txBody>
      </p:sp>
      <p:sp>
        <p:nvSpPr>
          <p:cNvPr id="6" name="Rectangle 5"/>
          <p:cNvSpPr>
            <a:spLocks noChangeArrowheads="1"/>
          </p:cNvSpPr>
          <p:nvPr/>
        </p:nvSpPr>
        <p:spPr bwMode="auto">
          <a:xfrm>
            <a:off x="1412905" y="2599587"/>
            <a:ext cx="9366190" cy="36009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a:lstStyle>
          <a:p>
            <a:pPr eaLnBrk="1" hangingPunct="1"/>
            <a:r>
              <a:rPr lang="en-GB" altLang="en-US" sz="2400" dirty="0">
                <a:latin typeface="Twinkl Cursive Looped" panose="02000000000000000000" pitchFamily="2" charset="0"/>
              </a:rPr>
              <a:t>The Moon </a:t>
            </a:r>
            <a:r>
              <a:rPr lang="en-GB" altLang="en-US" sz="2400" u="sng" dirty="0">
                <a:latin typeface="Twinkl Cursive Looped" panose="02000000000000000000" pitchFamily="2" charset="0"/>
              </a:rPr>
              <a:t>                  </a:t>
            </a:r>
            <a:r>
              <a:rPr lang="en-GB" altLang="en-US" sz="2400" dirty="0">
                <a:latin typeface="Twinkl Cursive Looped" panose="02000000000000000000" pitchFamily="2" charset="0"/>
              </a:rPr>
              <a:t> the Earth once every 27.3 </a:t>
            </a:r>
            <a:r>
              <a:rPr lang="en-GB" altLang="en-US" sz="2400" u="sng" dirty="0">
                <a:latin typeface="Twinkl Cursive Looped" panose="02000000000000000000" pitchFamily="2" charset="0"/>
              </a:rPr>
              <a:t>                   </a:t>
            </a:r>
            <a:r>
              <a:rPr lang="en-GB" altLang="en-US" sz="2400" dirty="0">
                <a:latin typeface="Twinkl Cursive Looped" panose="02000000000000000000" pitchFamily="2" charset="0"/>
              </a:rPr>
              <a:t>. </a:t>
            </a:r>
          </a:p>
          <a:p>
            <a:pPr eaLnBrk="1" hangingPunct="1"/>
            <a:endParaRPr lang="en-GB" altLang="en-US" sz="2400" dirty="0">
              <a:latin typeface="Twinkl Cursive Looped" panose="02000000000000000000" pitchFamily="2" charset="0"/>
            </a:endParaRPr>
          </a:p>
          <a:p>
            <a:pPr eaLnBrk="1" hangingPunct="1"/>
            <a:endParaRPr lang="en-GB" altLang="en-US" sz="2400" dirty="0">
              <a:latin typeface="Twinkl Cursive Looped" panose="02000000000000000000" pitchFamily="2" charset="0"/>
            </a:endParaRPr>
          </a:p>
          <a:p>
            <a:pPr eaLnBrk="1" hangingPunct="1"/>
            <a:r>
              <a:rPr lang="en-GB" altLang="en-US" sz="2400" dirty="0">
                <a:latin typeface="Twinkl Cursive Looped" panose="02000000000000000000" pitchFamily="2" charset="0"/>
              </a:rPr>
              <a:t>When we can gradually see more of the Moon, it is called </a:t>
            </a:r>
            <a:r>
              <a:rPr lang="en-GB" altLang="en-US" sz="2400" u="sng" dirty="0">
                <a:latin typeface="Twinkl Cursive Looped" panose="02000000000000000000" pitchFamily="2" charset="0"/>
              </a:rPr>
              <a:t>                      </a:t>
            </a:r>
            <a:r>
              <a:rPr lang="en-GB" altLang="en-US" sz="2400" dirty="0">
                <a:latin typeface="Twinkl Cursive Looped" panose="02000000000000000000" pitchFamily="2" charset="0"/>
              </a:rPr>
              <a:t>. </a:t>
            </a:r>
          </a:p>
          <a:p>
            <a:pPr eaLnBrk="1" hangingPunct="1"/>
            <a:endParaRPr lang="en-GB" altLang="en-US" sz="2400" dirty="0">
              <a:latin typeface="Twinkl Cursive Looped" panose="02000000000000000000" pitchFamily="2" charset="0"/>
            </a:endParaRPr>
          </a:p>
          <a:p>
            <a:pPr eaLnBrk="1" hangingPunct="1"/>
            <a:endParaRPr lang="en-GB" altLang="en-US" sz="2400" dirty="0">
              <a:solidFill>
                <a:srgbClr val="FF0000"/>
              </a:solidFill>
              <a:latin typeface="Twinkl Cursive Looped" panose="02000000000000000000" pitchFamily="2" charset="0"/>
            </a:endParaRPr>
          </a:p>
          <a:p>
            <a:pPr eaLnBrk="1" hangingPunct="1">
              <a:lnSpc>
                <a:spcPct val="100000"/>
              </a:lnSpc>
              <a:spcBef>
                <a:spcPct val="0"/>
              </a:spcBef>
              <a:buFont typeface="Arial" panose="020B0604020202020204" pitchFamily="34" charset="0"/>
              <a:buNone/>
            </a:pPr>
            <a:r>
              <a:rPr lang="en-GB" altLang="en-US" sz="2400" dirty="0">
                <a:latin typeface="Twinkl Cursive Looped" panose="02000000000000000000" pitchFamily="2" charset="0"/>
              </a:rPr>
              <a:t>When we can gradually see less of the Moon, it is called </a:t>
            </a:r>
            <a:r>
              <a:rPr lang="en-GB" altLang="en-US" sz="2400" u="sng" dirty="0">
                <a:latin typeface="Twinkl Cursive Looped" panose="02000000000000000000" pitchFamily="2" charset="0"/>
              </a:rPr>
              <a:t>                   </a:t>
            </a:r>
            <a:r>
              <a:rPr lang="en-GB" altLang="en-US" sz="2400" dirty="0"/>
              <a:t>. </a:t>
            </a:r>
          </a:p>
          <a:p>
            <a:pPr eaLnBrk="1" hangingPunct="1">
              <a:lnSpc>
                <a:spcPct val="100000"/>
              </a:lnSpc>
              <a:spcBef>
                <a:spcPct val="0"/>
              </a:spcBef>
              <a:buFont typeface="Arial" panose="020B0604020202020204" pitchFamily="34" charset="0"/>
              <a:buNone/>
            </a:pPr>
            <a:endParaRPr lang="en-GB" altLang="en-US" dirty="0"/>
          </a:p>
        </p:txBody>
      </p:sp>
      <p:sp>
        <p:nvSpPr>
          <p:cNvPr id="7" name="Title 20"/>
          <p:cNvSpPr txBox="1">
            <a:spLocks/>
          </p:cNvSpPr>
          <p:nvPr/>
        </p:nvSpPr>
        <p:spPr>
          <a:xfrm>
            <a:off x="3165598" y="2391417"/>
            <a:ext cx="957942" cy="443601"/>
          </a:xfrm>
          <a:prstGeom prst="rect">
            <a:avLst/>
          </a:prstGeom>
          <a:solidFill>
            <a:srgbClr val="90C8E5"/>
          </a:solidFill>
          <a:ln w="25400">
            <a:noFill/>
          </a:ln>
        </p:spPr>
        <p:txBody>
          <a:bodyPr vert="horz" lIns="108000" tIns="108000" rIns="108000" bIns="108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nSpc>
                <a:spcPct val="100000"/>
              </a:lnSpc>
            </a:pPr>
            <a:r>
              <a:rPr lang="en-GB" altLang="en-US" sz="1800" b="0" dirty="0">
                <a:solidFill>
                  <a:schemeClr val="tx1"/>
                </a:solidFill>
              </a:rPr>
              <a:t>orbits</a:t>
            </a:r>
          </a:p>
        </p:txBody>
      </p:sp>
      <p:sp>
        <p:nvSpPr>
          <p:cNvPr id="8" name="Title 20"/>
          <p:cNvSpPr txBox="1">
            <a:spLocks/>
          </p:cNvSpPr>
          <p:nvPr/>
        </p:nvSpPr>
        <p:spPr>
          <a:xfrm>
            <a:off x="8361136" y="2497512"/>
            <a:ext cx="957942" cy="443601"/>
          </a:xfrm>
          <a:prstGeom prst="rect">
            <a:avLst/>
          </a:prstGeom>
          <a:solidFill>
            <a:srgbClr val="90C8E5"/>
          </a:solidFill>
          <a:ln w="25400">
            <a:noFill/>
          </a:ln>
        </p:spPr>
        <p:txBody>
          <a:bodyPr vert="horz" lIns="108000" tIns="108000" rIns="108000" bIns="108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nSpc>
                <a:spcPct val="100000"/>
              </a:lnSpc>
            </a:pPr>
            <a:r>
              <a:rPr lang="en-GB" altLang="en-US" sz="1800" b="0" dirty="0">
                <a:solidFill>
                  <a:schemeClr val="tx1"/>
                </a:solidFill>
              </a:rPr>
              <a:t>days</a:t>
            </a:r>
          </a:p>
        </p:txBody>
      </p:sp>
      <p:sp>
        <p:nvSpPr>
          <p:cNvPr id="9" name="Title 20"/>
          <p:cNvSpPr txBox="1">
            <a:spLocks/>
          </p:cNvSpPr>
          <p:nvPr/>
        </p:nvSpPr>
        <p:spPr>
          <a:xfrm>
            <a:off x="9319078" y="3565091"/>
            <a:ext cx="1148441" cy="443601"/>
          </a:xfrm>
          <a:prstGeom prst="rect">
            <a:avLst/>
          </a:prstGeom>
          <a:solidFill>
            <a:srgbClr val="90C8E5"/>
          </a:solidFill>
          <a:ln w="25400">
            <a:noFill/>
          </a:ln>
        </p:spPr>
        <p:txBody>
          <a:bodyPr vert="horz" lIns="108000" tIns="108000" rIns="108000" bIns="108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nSpc>
                <a:spcPct val="100000"/>
              </a:lnSpc>
            </a:pPr>
            <a:r>
              <a:rPr lang="en-GB" altLang="en-US" sz="1800" b="0" dirty="0">
                <a:solidFill>
                  <a:schemeClr val="tx1"/>
                </a:solidFill>
              </a:rPr>
              <a:t>waxing</a:t>
            </a:r>
          </a:p>
        </p:txBody>
      </p:sp>
      <p:sp>
        <p:nvSpPr>
          <p:cNvPr id="10" name="Title 20"/>
          <p:cNvSpPr txBox="1">
            <a:spLocks/>
          </p:cNvSpPr>
          <p:nvPr/>
        </p:nvSpPr>
        <p:spPr>
          <a:xfrm>
            <a:off x="9098451" y="4989026"/>
            <a:ext cx="1148441" cy="443601"/>
          </a:xfrm>
          <a:prstGeom prst="rect">
            <a:avLst/>
          </a:prstGeom>
          <a:solidFill>
            <a:srgbClr val="90C8E5"/>
          </a:solidFill>
          <a:ln w="25400">
            <a:noFill/>
          </a:ln>
        </p:spPr>
        <p:txBody>
          <a:bodyPr vert="horz" lIns="108000" tIns="108000" rIns="108000" bIns="108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nSpc>
                <a:spcPct val="100000"/>
              </a:lnSpc>
            </a:pPr>
            <a:r>
              <a:rPr lang="en-GB" altLang="en-US" sz="1800" b="0" dirty="0">
                <a:solidFill>
                  <a:schemeClr val="tx1"/>
                </a:solidFill>
              </a:rPr>
              <a:t>waning</a:t>
            </a:r>
          </a:p>
        </p:txBody>
      </p:sp>
    </p:spTree>
    <p:extLst>
      <p:ext uri="{BB962C8B-B14F-4D97-AF65-F5344CB8AC3E}">
        <p14:creationId xmlns:p14="http://schemas.microsoft.com/office/powerpoint/2010/main" val="34901597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wipe(down)">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down)">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ipe(down)">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6">
                                            <p:txEl>
                                              <p:pRg st="3" end="3"/>
                                            </p:txEl>
                                          </p:spTgt>
                                        </p:tgtEl>
                                        <p:attrNameLst>
                                          <p:attrName>style.visibility</p:attrName>
                                        </p:attrNameLst>
                                      </p:cBhvr>
                                      <p:to>
                                        <p:strVal val="visible"/>
                                      </p:to>
                                    </p:set>
                                    <p:animEffect transition="in" filter="wipe(down)">
                                      <p:cBhvr>
                                        <p:cTn id="22" dur="500"/>
                                        <p:tgtEl>
                                          <p:spTgt spid="6">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wipe(down)">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nodeType="clickEffect">
                                  <p:stCondLst>
                                    <p:cond delay="0"/>
                                  </p:stCondLst>
                                  <p:childTnLst>
                                    <p:set>
                                      <p:cBhvr>
                                        <p:cTn id="31" dur="1" fill="hold">
                                          <p:stCondLst>
                                            <p:cond delay="0"/>
                                          </p:stCondLst>
                                        </p:cTn>
                                        <p:tgtEl>
                                          <p:spTgt spid="6">
                                            <p:txEl>
                                              <p:pRg st="6" end="6"/>
                                            </p:txEl>
                                          </p:spTgt>
                                        </p:tgtEl>
                                        <p:attrNameLst>
                                          <p:attrName>style.visibility</p:attrName>
                                        </p:attrNameLst>
                                      </p:cBhvr>
                                      <p:to>
                                        <p:strVal val="visible"/>
                                      </p:to>
                                    </p:set>
                                    <p:animEffect transition="in" filter="wipe(down)">
                                      <p:cBhvr>
                                        <p:cTn id="32" dur="500"/>
                                        <p:tgtEl>
                                          <p:spTgt spid="6">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wipe(down)">
                                      <p:cBhvr>
                                        <p:cTn id="3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0"/>
          <p:cNvSpPr>
            <a:spLocks noGrp="1"/>
          </p:cNvSpPr>
          <p:nvPr>
            <p:ph type="title"/>
          </p:nvPr>
        </p:nvSpPr>
        <p:spPr>
          <a:xfrm>
            <a:off x="1977574" y="657427"/>
            <a:ext cx="8220075" cy="994306"/>
          </a:xfrm>
          <a:prstGeom prst="rect">
            <a:avLst/>
          </a:prstGeom>
          <a:solidFill>
            <a:srgbClr val="0076B0"/>
          </a:solidFill>
        </p:spPr>
        <p:txBody>
          <a:bodyPr vert="horz" lIns="108000" tIns="108000" rIns="108000" bIns="108000" rtlCol="0" anchor="ctr">
            <a:noAutofit/>
          </a:bodyPr>
          <a:lstStyle/>
          <a:p>
            <a:pPr algn="ctr"/>
            <a:r>
              <a:rPr lang="en-GB" sz="3600" dirty="0">
                <a:solidFill>
                  <a:srgbClr val="FFFFFF"/>
                </a:solidFill>
                <a:latin typeface="Twinkl Cursive Looped" panose="02000000000000000000" pitchFamily="2" charset="0"/>
              </a:rPr>
              <a:t>Our Activity!</a:t>
            </a:r>
          </a:p>
        </p:txBody>
      </p:sp>
      <p:sp>
        <p:nvSpPr>
          <p:cNvPr id="6" name="Rectangle 5"/>
          <p:cNvSpPr>
            <a:spLocks noChangeArrowheads="1"/>
          </p:cNvSpPr>
          <p:nvPr/>
        </p:nvSpPr>
        <p:spPr bwMode="auto">
          <a:xfrm>
            <a:off x="1412905" y="2599587"/>
            <a:ext cx="9366190" cy="42165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a:lstStyle>
          <a:p>
            <a:pPr eaLnBrk="1" hangingPunct="1"/>
            <a:r>
              <a:rPr lang="en-GB" altLang="en-US" sz="3200" dirty="0">
                <a:latin typeface="Twinkl Cursive Looped" panose="02000000000000000000" pitchFamily="2" charset="0"/>
              </a:rPr>
              <a:t>In small groups, I would like you to draw the phases on the moon on the playground! </a:t>
            </a:r>
          </a:p>
          <a:p>
            <a:pPr eaLnBrk="1" hangingPunct="1"/>
            <a:endParaRPr lang="en-GB" altLang="en-US" sz="3200" dirty="0">
              <a:latin typeface="Twinkl Cursive Looped" panose="02000000000000000000" pitchFamily="2" charset="0"/>
            </a:endParaRPr>
          </a:p>
          <a:p>
            <a:pPr eaLnBrk="1" hangingPunct="1"/>
            <a:r>
              <a:rPr lang="en-GB" altLang="en-US" sz="3200" dirty="0">
                <a:latin typeface="Twinkl Cursive Looped" panose="02000000000000000000" pitchFamily="2" charset="0"/>
              </a:rPr>
              <a:t>Try and label them accurately with the correct spellings</a:t>
            </a:r>
            <a:r>
              <a:rPr lang="en-GB" altLang="en-US" sz="3200" dirty="0"/>
              <a:t>.</a:t>
            </a:r>
          </a:p>
          <a:p>
            <a:pPr eaLnBrk="1" hangingPunct="1"/>
            <a:endParaRPr lang="en-GB" altLang="en-US" sz="3200" dirty="0"/>
          </a:p>
          <a:p>
            <a:pPr eaLnBrk="1" hangingPunct="1"/>
            <a:r>
              <a:rPr lang="en-GB" altLang="en-US" sz="3200" dirty="0">
                <a:latin typeface="Twinkl Cursive Looped" panose="02000000000000000000" pitchFamily="2" charset="0"/>
              </a:rPr>
              <a:t>You can use the diagram to help you! </a:t>
            </a:r>
          </a:p>
          <a:p>
            <a:pPr eaLnBrk="1" hangingPunct="1"/>
            <a:endParaRPr lang="en-GB" altLang="en-US" sz="3200" dirty="0"/>
          </a:p>
          <a:p>
            <a:pPr eaLnBrk="1" hangingPunct="1">
              <a:lnSpc>
                <a:spcPct val="100000"/>
              </a:lnSpc>
              <a:spcBef>
                <a:spcPct val="0"/>
              </a:spcBef>
              <a:buFont typeface="Arial" panose="020B0604020202020204" pitchFamily="34" charset="0"/>
              <a:buNone/>
            </a:pPr>
            <a:endParaRPr lang="en-GB" altLang="en-US" dirty="0"/>
          </a:p>
        </p:txBody>
      </p:sp>
    </p:spTree>
    <p:extLst>
      <p:ext uri="{BB962C8B-B14F-4D97-AF65-F5344CB8AC3E}">
        <p14:creationId xmlns:p14="http://schemas.microsoft.com/office/powerpoint/2010/main" val="25954435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wipe(down)">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6">
                                            <p:txEl>
                                              <p:pRg st="2" end="2"/>
                                            </p:txEl>
                                          </p:spTgt>
                                        </p:tgtEl>
                                        <p:attrNameLst>
                                          <p:attrName>style.visibility</p:attrName>
                                        </p:attrNameLst>
                                      </p:cBhvr>
                                      <p:to>
                                        <p:strVal val="visible"/>
                                      </p:to>
                                    </p:set>
                                    <p:animEffect transition="in" filter="wipe(down)">
                                      <p:cBhvr>
                                        <p:cTn id="12" dur="500"/>
                                        <p:tgtEl>
                                          <p:spTgt spid="6">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6">
                                            <p:txEl>
                                              <p:pRg st="4" end="4"/>
                                            </p:txEl>
                                          </p:spTgt>
                                        </p:tgtEl>
                                        <p:attrNameLst>
                                          <p:attrName>style.visibility</p:attrName>
                                        </p:attrNameLst>
                                      </p:cBhvr>
                                      <p:to>
                                        <p:strVal val="visible"/>
                                      </p:to>
                                    </p:set>
                                    <p:animEffect transition="in" filter="wipe(down)">
                                      <p:cBhvr>
                                        <p:cTn id="17" dur="500"/>
                                        <p:tgtEl>
                                          <p:spTgt spid="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Vapor Trail">
  <a:themeElements>
    <a:clrScheme name="Vapor Trail">
      <a:dk1>
        <a:sysClr val="windowText" lastClr="000000"/>
      </a:dk1>
      <a:lt1>
        <a:sysClr val="window" lastClr="FFFFFF"/>
      </a:lt1>
      <a:dk2>
        <a:srgbClr val="454545"/>
      </a:dk2>
      <a:lt2>
        <a:srgbClr val="DADADA"/>
      </a:lt2>
      <a:accent1>
        <a:srgbClr val="DF2E28"/>
      </a:accent1>
      <a:accent2>
        <a:srgbClr val="FE801A"/>
      </a:accent2>
      <a:accent3>
        <a:srgbClr val="E9BF35"/>
      </a:accent3>
      <a:accent4>
        <a:srgbClr val="81BB42"/>
      </a:accent4>
      <a:accent5>
        <a:srgbClr val="32C7A9"/>
      </a:accent5>
      <a:accent6>
        <a:srgbClr val="4A9BDC"/>
      </a:accent6>
      <a:hlink>
        <a:srgbClr val="F0532B"/>
      </a:hlink>
      <a:folHlink>
        <a:srgbClr val="F38B53"/>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8F31A783-2159-4870-BC29-2BA7D038EA44}"/>
    </a:ext>
  </a:extLst>
</a:theme>
</file>

<file path=docProps/app.xml><?xml version="1.0" encoding="utf-8"?>
<Properties xmlns="http://schemas.openxmlformats.org/officeDocument/2006/extended-properties" xmlns:vt="http://schemas.openxmlformats.org/officeDocument/2006/docPropsVTypes">
  <Template>TM04033937[[fn=Vapor Trail]]</Template>
  <TotalTime>85</TotalTime>
  <Words>772</Words>
  <Application>Microsoft Office PowerPoint</Application>
  <PresentationFormat>Widescreen</PresentationFormat>
  <Paragraphs>91</Paragraphs>
  <Slides>13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Century Gothic</vt:lpstr>
      <vt:lpstr>Twinkl</vt:lpstr>
      <vt:lpstr>Twinkl Cursive Looped</vt:lpstr>
      <vt:lpstr>Vapor Trail</vt:lpstr>
      <vt:lpstr>PowerPoint Presentation</vt:lpstr>
      <vt:lpstr>PowerPoint Presentation</vt:lpstr>
      <vt:lpstr>What Is the Moon?</vt:lpstr>
      <vt:lpstr>PowerPoint Presentation</vt:lpstr>
      <vt:lpstr>The Movement of the Moon - Orbit</vt:lpstr>
      <vt:lpstr>The Movement of the Moon - Rotation</vt:lpstr>
      <vt:lpstr>The Far Side of the Moon</vt:lpstr>
      <vt:lpstr>The Shape of the Moon</vt:lpstr>
      <vt:lpstr>Waxing and Waning</vt:lpstr>
      <vt:lpstr>Crescent and Gibbous</vt:lpstr>
      <vt:lpstr>Phases of the Moon</vt:lpstr>
      <vt:lpstr>What Can You Remember?</vt:lpstr>
      <vt:lpstr>Our Activity!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alice watton</dc:creator>
  <cp:lastModifiedBy>alice watton</cp:lastModifiedBy>
  <cp:revision>9</cp:revision>
  <dcterms:created xsi:type="dcterms:W3CDTF">2021-03-07T12:52:59Z</dcterms:created>
  <dcterms:modified xsi:type="dcterms:W3CDTF">2021-03-13T15:59:26Z</dcterms:modified>
</cp:coreProperties>
</file>